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71" r:id="rId1"/>
  </p:sldMasterIdLst>
  <p:notesMasterIdLst>
    <p:notesMasterId r:id="rId73"/>
  </p:notesMasterIdLst>
  <p:handoutMasterIdLst>
    <p:handoutMasterId r:id="rId74"/>
  </p:handoutMasterIdLst>
  <p:sldIdLst>
    <p:sldId id="256" r:id="rId2"/>
    <p:sldId id="270" r:id="rId3"/>
    <p:sldId id="540" r:id="rId4"/>
    <p:sldId id="543" r:id="rId5"/>
    <p:sldId id="545" r:id="rId6"/>
    <p:sldId id="552" r:id="rId7"/>
    <p:sldId id="548" r:id="rId8"/>
    <p:sldId id="542" r:id="rId9"/>
    <p:sldId id="546" r:id="rId10"/>
    <p:sldId id="551" r:id="rId11"/>
    <p:sldId id="547" r:id="rId12"/>
    <p:sldId id="541" r:id="rId13"/>
    <p:sldId id="464" r:id="rId14"/>
    <p:sldId id="465" r:id="rId15"/>
    <p:sldId id="466" r:id="rId16"/>
    <p:sldId id="467" r:id="rId17"/>
    <p:sldId id="468" r:id="rId18"/>
    <p:sldId id="469" r:id="rId19"/>
    <p:sldId id="470" r:id="rId20"/>
    <p:sldId id="471" r:id="rId21"/>
    <p:sldId id="472" r:id="rId22"/>
    <p:sldId id="473" r:id="rId23"/>
    <p:sldId id="474" r:id="rId24"/>
    <p:sldId id="475" r:id="rId25"/>
    <p:sldId id="476" r:id="rId26"/>
    <p:sldId id="477" r:id="rId27"/>
    <p:sldId id="478" r:id="rId28"/>
    <p:sldId id="484" r:id="rId29"/>
    <p:sldId id="485" r:id="rId30"/>
    <p:sldId id="486" r:id="rId31"/>
    <p:sldId id="498" r:id="rId32"/>
    <p:sldId id="499" r:id="rId33"/>
    <p:sldId id="500" r:id="rId34"/>
    <p:sldId id="508" r:id="rId35"/>
    <p:sldId id="509" r:id="rId36"/>
    <p:sldId id="539" r:id="rId37"/>
    <p:sldId id="511" r:id="rId38"/>
    <p:sldId id="512" r:id="rId39"/>
    <p:sldId id="513" r:id="rId40"/>
    <p:sldId id="462" r:id="rId41"/>
    <p:sldId id="366" r:id="rId42"/>
    <p:sldId id="367" r:id="rId43"/>
    <p:sldId id="368" r:id="rId44"/>
    <p:sldId id="369" r:id="rId45"/>
    <p:sldId id="370" r:id="rId46"/>
    <p:sldId id="371" r:id="rId47"/>
    <p:sldId id="372" r:id="rId48"/>
    <p:sldId id="373" r:id="rId49"/>
    <p:sldId id="374" r:id="rId50"/>
    <p:sldId id="375" r:id="rId51"/>
    <p:sldId id="376" r:id="rId52"/>
    <p:sldId id="377" r:id="rId53"/>
    <p:sldId id="378" r:id="rId54"/>
    <p:sldId id="379" r:id="rId55"/>
    <p:sldId id="380" r:id="rId56"/>
    <p:sldId id="381" r:id="rId57"/>
    <p:sldId id="382" r:id="rId58"/>
    <p:sldId id="524" r:id="rId59"/>
    <p:sldId id="445" r:id="rId60"/>
    <p:sldId id="446" r:id="rId61"/>
    <p:sldId id="447" r:id="rId62"/>
    <p:sldId id="448" r:id="rId63"/>
    <p:sldId id="450" r:id="rId64"/>
    <p:sldId id="449" r:id="rId65"/>
    <p:sldId id="451" r:id="rId66"/>
    <p:sldId id="531" r:id="rId67"/>
    <p:sldId id="461" r:id="rId68"/>
    <p:sldId id="549" r:id="rId69"/>
    <p:sldId id="550" r:id="rId70"/>
    <p:sldId id="526" r:id="rId71"/>
    <p:sldId id="537" r:id="rId72"/>
  </p:sldIdLst>
  <p:sldSz cx="9144000" cy="6858000" type="screen4x3"/>
  <p:notesSz cx="6797675" cy="9926638"/>
  <p:defaultText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913">
          <p15:clr>
            <a:srgbClr val="A4A3A4"/>
          </p15:clr>
        </p15:guide>
        <p15:guide id="2" orient="horz" pos="3884">
          <p15:clr>
            <a:srgbClr val="A4A3A4"/>
          </p15:clr>
        </p15:guide>
        <p15:guide id="3" pos="5420">
          <p15:clr>
            <a:srgbClr val="A4A3A4"/>
          </p15:clr>
        </p15:guide>
        <p15:guide id="4" pos="3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Střední styl 2 – zvýraznění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Střední styl 2 – zvýraznění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37CE84F3-28C3-443E-9E96-99CF82512B78}" styleName="Tmavý styl 1 – zvýraznění 2">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2"/>
          </a:solidFill>
        </a:fill>
      </a:tcStyle>
    </a:wholeTbl>
    <a:band1H>
      <a:tcStyle>
        <a:tcBdr/>
        <a:fill>
          <a:solidFill>
            <a:schemeClr val="accent2">
              <a:shade val="60000"/>
            </a:schemeClr>
          </a:solidFill>
        </a:fill>
      </a:tcStyle>
    </a:band1H>
    <a:band1V>
      <a:tcStyle>
        <a:tcBdr/>
        <a:fill>
          <a:solidFill>
            <a:schemeClr val="accent2">
              <a:shade val="60000"/>
            </a:schemeClr>
          </a:solidFill>
        </a:fill>
      </a:tcStyle>
    </a:band1V>
    <a:lastCol>
      <a:tcTxStyle b="on"/>
      <a:tcStyle>
        <a:tcBdr>
          <a:left>
            <a:ln w="25400" cmpd="sng">
              <a:solidFill>
                <a:schemeClr val="lt1"/>
              </a:solidFill>
            </a:ln>
          </a:left>
        </a:tcBdr>
        <a:fill>
          <a:solidFill>
            <a:schemeClr val="accent2">
              <a:shade val="60000"/>
            </a:schemeClr>
          </a:solidFill>
        </a:fill>
      </a:tcStyle>
    </a:lastCol>
    <a:firstCol>
      <a:tcTxStyle b="on"/>
      <a:tcStyle>
        <a:tcBdr>
          <a:right>
            <a:ln w="25400" cmpd="sng">
              <a:solidFill>
                <a:schemeClr val="lt1"/>
              </a:solidFill>
            </a:ln>
          </a:right>
        </a:tcBdr>
        <a:fill>
          <a:solidFill>
            <a:schemeClr val="accent2">
              <a:shade val="60000"/>
            </a:schemeClr>
          </a:solidFill>
        </a:fill>
      </a:tcStyle>
    </a:firstCol>
    <a:lastRow>
      <a:tcTxStyle b="on"/>
      <a:tcStyle>
        <a:tcBdr>
          <a:top>
            <a:ln w="25400" cmpd="sng">
              <a:solidFill>
                <a:schemeClr val="lt1"/>
              </a:solidFill>
            </a:ln>
          </a:top>
        </a:tcBdr>
        <a:fill>
          <a:solidFill>
            <a:schemeClr val="accent2">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9DCAF9ED-07DC-4A11-8D7F-57B35C25682E}" styleName="Střední styl 1 – zvýraznění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8893" autoAdjust="0"/>
    <p:restoredTop sz="78588" autoAdjust="0"/>
  </p:normalViewPr>
  <p:slideViewPr>
    <p:cSldViewPr showGuides="1">
      <p:cViewPr varScale="1">
        <p:scale>
          <a:sx n="67" d="100"/>
          <a:sy n="67" d="100"/>
        </p:scale>
        <p:origin x="2346" y="78"/>
      </p:cViewPr>
      <p:guideLst>
        <p:guide orient="horz" pos="913"/>
        <p:guide orient="horz" pos="3884"/>
        <p:guide pos="5420"/>
        <p:guide pos="340"/>
      </p:guideLst>
    </p:cSldViewPr>
  </p:slideViewPr>
  <p:outlineViewPr>
    <p:cViewPr>
      <p:scale>
        <a:sx n="33" d="100"/>
        <a:sy n="33" d="100"/>
      </p:scale>
      <p:origin x="0" y="0"/>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viewProps" Target="viewProps.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notesMaster" Target="notesMasters/notesMaster1.xml"/><Relationship Id="rId78"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Zástupný symbol pro záhlaví 1"/>
          <p:cNvSpPr>
            <a:spLocks noGrp="1"/>
          </p:cNvSpPr>
          <p:nvPr>
            <p:ph type="hdr" sz="quarter"/>
          </p:nvPr>
        </p:nvSpPr>
        <p:spPr>
          <a:xfrm>
            <a:off x="0" y="0"/>
            <a:ext cx="2945659" cy="496332"/>
          </a:xfrm>
          <a:prstGeom prst="rect">
            <a:avLst/>
          </a:prstGeom>
        </p:spPr>
        <p:txBody>
          <a:bodyPr vert="horz" lIns="91440" tIns="45720" rIns="91440" bIns="45720" rtlCol="0"/>
          <a:lstStyle>
            <a:lvl1pPr algn="l">
              <a:defRPr sz="1200"/>
            </a:lvl1pPr>
          </a:lstStyle>
          <a:p>
            <a:endParaRPr lang="cs-CZ"/>
          </a:p>
        </p:txBody>
      </p:sp>
      <p:sp>
        <p:nvSpPr>
          <p:cNvPr id="3" name="Zástupný symbol pro datum 2"/>
          <p:cNvSpPr>
            <a:spLocks noGrp="1"/>
          </p:cNvSpPr>
          <p:nvPr>
            <p:ph type="dt" sz="quarter" idx="1"/>
          </p:nvPr>
        </p:nvSpPr>
        <p:spPr>
          <a:xfrm>
            <a:off x="3850443" y="0"/>
            <a:ext cx="2945659" cy="496332"/>
          </a:xfrm>
          <a:prstGeom prst="rect">
            <a:avLst/>
          </a:prstGeom>
        </p:spPr>
        <p:txBody>
          <a:bodyPr vert="horz" lIns="91440" tIns="45720" rIns="91440" bIns="45720" rtlCol="0"/>
          <a:lstStyle>
            <a:lvl1pPr algn="r">
              <a:defRPr sz="1200"/>
            </a:lvl1pPr>
          </a:lstStyle>
          <a:p>
            <a:fld id="{E0F838C8-DDE3-416C-8D96-B17DB27981F3}" type="datetimeFigureOut">
              <a:rPr lang="cs-CZ" smtClean="0"/>
              <a:t>29.7.2019</a:t>
            </a:fld>
            <a:endParaRPr lang="cs-CZ"/>
          </a:p>
        </p:txBody>
      </p:sp>
      <p:sp>
        <p:nvSpPr>
          <p:cNvPr id="4" name="Zástupný symbol pro zápatí 3"/>
          <p:cNvSpPr>
            <a:spLocks noGrp="1"/>
          </p:cNvSpPr>
          <p:nvPr>
            <p:ph type="ftr" sz="quarter" idx="2"/>
          </p:nvPr>
        </p:nvSpPr>
        <p:spPr>
          <a:xfrm>
            <a:off x="0" y="9428583"/>
            <a:ext cx="2945659" cy="496332"/>
          </a:xfrm>
          <a:prstGeom prst="rect">
            <a:avLst/>
          </a:prstGeom>
        </p:spPr>
        <p:txBody>
          <a:bodyPr vert="horz" lIns="91440" tIns="45720" rIns="91440" bIns="45720" rtlCol="0" anchor="b"/>
          <a:lstStyle>
            <a:lvl1pPr algn="l">
              <a:defRPr sz="1200"/>
            </a:lvl1pPr>
          </a:lstStyle>
          <a:p>
            <a:endParaRPr lang="cs-CZ"/>
          </a:p>
        </p:txBody>
      </p:sp>
      <p:sp>
        <p:nvSpPr>
          <p:cNvPr id="5" name="Zástupný symbol pro číslo snímku 4"/>
          <p:cNvSpPr>
            <a:spLocks noGrp="1"/>
          </p:cNvSpPr>
          <p:nvPr>
            <p:ph type="sldNum" sz="quarter" idx="3"/>
          </p:nvPr>
        </p:nvSpPr>
        <p:spPr>
          <a:xfrm>
            <a:off x="3850443" y="9428583"/>
            <a:ext cx="2945659" cy="496332"/>
          </a:xfrm>
          <a:prstGeom prst="rect">
            <a:avLst/>
          </a:prstGeom>
        </p:spPr>
        <p:txBody>
          <a:bodyPr vert="horz" lIns="91440" tIns="45720" rIns="91440" bIns="45720" rtlCol="0" anchor="b"/>
          <a:lstStyle>
            <a:lvl1pPr algn="r">
              <a:defRPr sz="1200"/>
            </a:lvl1pPr>
          </a:lstStyle>
          <a:p>
            <a:fld id="{40BB40A2-CA55-434D-AC0F-0AE141699B4D}" type="slidenum">
              <a:rPr lang="cs-CZ" smtClean="0"/>
              <a:t>‹#›</a:t>
            </a:fld>
            <a:endParaRPr lang="cs-CZ"/>
          </a:p>
        </p:txBody>
      </p:sp>
    </p:spTree>
    <p:extLst>
      <p:ext uri="{BB962C8B-B14F-4D97-AF65-F5344CB8AC3E}">
        <p14:creationId xmlns:p14="http://schemas.microsoft.com/office/powerpoint/2010/main" val="43492471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Zástupný symbol pro záhlaví 1"/>
          <p:cNvSpPr>
            <a:spLocks noGrp="1"/>
          </p:cNvSpPr>
          <p:nvPr>
            <p:ph type="hdr" sz="quarter"/>
          </p:nvPr>
        </p:nvSpPr>
        <p:spPr>
          <a:xfrm>
            <a:off x="0" y="0"/>
            <a:ext cx="2945659" cy="496332"/>
          </a:xfrm>
          <a:prstGeom prst="rect">
            <a:avLst/>
          </a:prstGeom>
        </p:spPr>
        <p:txBody>
          <a:bodyPr vert="horz" lIns="91440" tIns="45720" rIns="91440" bIns="45720" rtlCol="0"/>
          <a:lstStyle>
            <a:lvl1pPr algn="l">
              <a:defRPr sz="1200"/>
            </a:lvl1pPr>
          </a:lstStyle>
          <a:p>
            <a:endParaRPr lang="cs-CZ" dirty="0"/>
          </a:p>
        </p:txBody>
      </p:sp>
      <p:sp>
        <p:nvSpPr>
          <p:cNvPr id="3" name="Zástupný symbol pro datum 2"/>
          <p:cNvSpPr>
            <a:spLocks noGrp="1"/>
          </p:cNvSpPr>
          <p:nvPr>
            <p:ph type="dt" idx="1"/>
          </p:nvPr>
        </p:nvSpPr>
        <p:spPr>
          <a:xfrm>
            <a:off x="3850443" y="0"/>
            <a:ext cx="2945659" cy="496332"/>
          </a:xfrm>
          <a:prstGeom prst="rect">
            <a:avLst/>
          </a:prstGeom>
        </p:spPr>
        <p:txBody>
          <a:bodyPr vert="horz" lIns="91440" tIns="45720" rIns="91440" bIns="45720" rtlCol="0"/>
          <a:lstStyle>
            <a:lvl1pPr algn="r">
              <a:defRPr sz="1200"/>
            </a:lvl1pPr>
          </a:lstStyle>
          <a:p>
            <a:fld id="{703916EA-B297-4F0B-851D-BD5704B201B7}" type="datetimeFigureOut">
              <a:rPr lang="cs-CZ" smtClean="0"/>
              <a:t>29.7.2019</a:t>
            </a:fld>
            <a:endParaRPr lang="cs-CZ" dirty="0"/>
          </a:p>
        </p:txBody>
      </p:sp>
      <p:sp>
        <p:nvSpPr>
          <p:cNvPr id="4" name="Zástupný symbol pro obrázek snímku 3"/>
          <p:cNvSpPr>
            <a:spLocks noGrp="1" noRot="1" noChangeAspect="1"/>
          </p:cNvSpPr>
          <p:nvPr>
            <p:ph type="sldImg" idx="2"/>
          </p:nvPr>
        </p:nvSpPr>
        <p:spPr>
          <a:xfrm>
            <a:off x="917575" y="744538"/>
            <a:ext cx="4962525" cy="3722687"/>
          </a:xfrm>
          <a:prstGeom prst="rect">
            <a:avLst/>
          </a:prstGeom>
          <a:noFill/>
          <a:ln w="12700">
            <a:solidFill>
              <a:prstClr val="black"/>
            </a:solidFill>
          </a:ln>
        </p:spPr>
        <p:txBody>
          <a:bodyPr vert="horz" lIns="91440" tIns="45720" rIns="91440" bIns="45720" rtlCol="0" anchor="ctr"/>
          <a:lstStyle/>
          <a:p>
            <a:endParaRPr lang="cs-CZ" dirty="0"/>
          </a:p>
        </p:txBody>
      </p:sp>
      <p:sp>
        <p:nvSpPr>
          <p:cNvPr id="5" name="Zástupný symbol pro poznámky 4"/>
          <p:cNvSpPr>
            <a:spLocks noGrp="1"/>
          </p:cNvSpPr>
          <p:nvPr>
            <p:ph type="body" sz="quarter" idx="3"/>
          </p:nvPr>
        </p:nvSpPr>
        <p:spPr>
          <a:xfrm>
            <a:off x="679768" y="4715153"/>
            <a:ext cx="5438140" cy="4466987"/>
          </a:xfrm>
          <a:prstGeom prst="rect">
            <a:avLst/>
          </a:prstGeom>
        </p:spPr>
        <p:txBody>
          <a:bodyPr vert="horz" lIns="91440" tIns="45720" rIns="91440" bIns="45720" rtlCol="0"/>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6" name="Zástupný symbol pro zápatí 5"/>
          <p:cNvSpPr>
            <a:spLocks noGrp="1"/>
          </p:cNvSpPr>
          <p:nvPr>
            <p:ph type="ftr" sz="quarter" idx="4"/>
          </p:nvPr>
        </p:nvSpPr>
        <p:spPr>
          <a:xfrm>
            <a:off x="0" y="9428583"/>
            <a:ext cx="2945659" cy="496332"/>
          </a:xfrm>
          <a:prstGeom prst="rect">
            <a:avLst/>
          </a:prstGeom>
        </p:spPr>
        <p:txBody>
          <a:bodyPr vert="horz" lIns="91440" tIns="45720" rIns="91440" bIns="45720" rtlCol="0" anchor="b"/>
          <a:lstStyle>
            <a:lvl1pPr algn="l">
              <a:defRPr sz="1200"/>
            </a:lvl1pPr>
          </a:lstStyle>
          <a:p>
            <a:endParaRPr lang="cs-CZ" dirty="0"/>
          </a:p>
        </p:txBody>
      </p:sp>
      <p:sp>
        <p:nvSpPr>
          <p:cNvPr id="7" name="Zástupný symbol pro číslo snímku 6"/>
          <p:cNvSpPr>
            <a:spLocks noGrp="1"/>
          </p:cNvSpPr>
          <p:nvPr>
            <p:ph type="sldNum" sz="quarter" idx="5"/>
          </p:nvPr>
        </p:nvSpPr>
        <p:spPr>
          <a:xfrm>
            <a:off x="3850443" y="9428583"/>
            <a:ext cx="2945659" cy="496332"/>
          </a:xfrm>
          <a:prstGeom prst="rect">
            <a:avLst/>
          </a:prstGeom>
        </p:spPr>
        <p:txBody>
          <a:bodyPr vert="horz" lIns="91440" tIns="45720" rIns="91440" bIns="45720" rtlCol="0" anchor="b"/>
          <a:lstStyle>
            <a:lvl1pPr algn="r">
              <a:defRPr sz="1200"/>
            </a:lvl1pPr>
          </a:lstStyle>
          <a:p>
            <a:fld id="{53FB31FA-E905-4016-9D4B-970DF0C7EE08}" type="slidenum">
              <a:rPr lang="cs-CZ" smtClean="0"/>
              <a:t>‹#›</a:t>
            </a:fld>
            <a:endParaRPr lang="cs-CZ" dirty="0"/>
          </a:p>
        </p:txBody>
      </p:sp>
    </p:spTree>
    <p:extLst>
      <p:ext uri="{BB962C8B-B14F-4D97-AF65-F5344CB8AC3E}">
        <p14:creationId xmlns:p14="http://schemas.microsoft.com/office/powerpoint/2010/main" val="286183456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3" Type="http://schemas.openxmlformats.org/officeDocument/2006/relationships/hyperlink" Target="http://www.esfcr.cz/" TargetMode="External"/><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53FB31FA-E905-4016-9D4B-970DF0C7EE08}" type="slidenum">
              <a:rPr lang="cs-CZ" smtClean="0"/>
              <a:t>1</a:t>
            </a:fld>
            <a:endParaRPr lang="cs-CZ" dirty="0"/>
          </a:p>
        </p:txBody>
      </p:sp>
    </p:spTree>
    <p:extLst>
      <p:ext uri="{BB962C8B-B14F-4D97-AF65-F5344CB8AC3E}">
        <p14:creationId xmlns:p14="http://schemas.microsoft.com/office/powerpoint/2010/main" val="267113411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pPr hangingPunct="0"/>
            <a:r>
              <a:rPr lang="cs-CZ" sz="1200" b="1" u="sng" kern="1200" dirty="0">
                <a:solidFill>
                  <a:schemeClr val="tx1"/>
                </a:solidFill>
                <a:effectLst/>
                <a:latin typeface="+mn-lt"/>
                <a:ea typeface="+mn-ea"/>
                <a:cs typeface="+mn-cs"/>
              </a:rPr>
              <a:t>Příprava žádosti o podporu:</a:t>
            </a:r>
            <a:endParaRPr lang="cs-CZ" sz="1200" u="sng" kern="1200" dirty="0">
              <a:solidFill>
                <a:schemeClr val="tx1"/>
              </a:solidFill>
              <a:effectLst/>
              <a:latin typeface="+mn-lt"/>
              <a:ea typeface="+mn-ea"/>
              <a:cs typeface="+mn-cs"/>
            </a:endParaRPr>
          </a:p>
          <a:p>
            <a:pPr hangingPunct="0"/>
            <a:r>
              <a:rPr lang="cs-CZ" sz="1200" kern="1200" dirty="0">
                <a:solidFill>
                  <a:schemeClr val="tx1"/>
                </a:solidFill>
                <a:effectLst/>
                <a:latin typeface="+mn-lt"/>
                <a:ea typeface="+mn-ea"/>
                <a:cs typeface="+mn-cs"/>
              </a:rPr>
              <a:t>Zásadní pro kvalitu projektu je jeho tzv. </a:t>
            </a:r>
            <a:r>
              <a:rPr lang="cs-CZ" sz="1200" b="1" kern="1200" dirty="0">
                <a:solidFill>
                  <a:schemeClr val="tx1"/>
                </a:solidFill>
                <a:effectLst/>
                <a:latin typeface="+mn-lt"/>
                <a:ea typeface="+mn-ea"/>
                <a:cs typeface="+mn-cs"/>
              </a:rPr>
              <a:t>intervenční logika</a:t>
            </a:r>
            <a:r>
              <a:rPr lang="cs-CZ" sz="1200" kern="1200" dirty="0">
                <a:solidFill>
                  <a:schemeClr val="tx1"/>
                </a:solidFill>
                <a:effectLst/>
                <a:latin typeface="+mn-lt"/>
                <a:ea typeface="+mn-ea"/>
                <a:cs typeface="+mn-cs"/>
              </a:rPr>
              <a:t>. Tím se rozumí vzájemná soudržnost a provázanost identifikovaných problémů, definovaných cílů a navrhovaných opatření/aktivit. </a:t>
            </a:r>
          </a:p>
          <a:p>
            <a:pPr hangingPunct="0"/>
            <a:r>
              <a:rPr lang="cs-CZ" sz="1200" kern="1200" dirty="0">
                <a:solidFill>
                  <a:schemeClr val="tx1"/>
                </a:solidFill>
                <a:effectLst/>
                <a:latin typeface="+mn-lt"/>
                <a:ea typeface="+mn-ea"/>
                <a:cs typeface="+mn-cs"/>
              </a:rPr>
              <a:t> </a:t>
            </a:r>
          </a:p>
          <a:p>
            <a:pPr hangingPunct="0"/>
            <a:r>
              <a:rPr lang="cs-CZ" sz="1200" kern="1200" dirty="0">
                <a:solidFill>
                  <a:schemeClr val="tx1"/>
                </a:solidFill>
                <a:effectLst/>
                <a:latin typeface="+mn-lt"/>
                <a:ea typeface="+mn-ea"/>
                <a:cs typeface="+mn-cs"/>
              </a:rPr>
              <a:t>První fází přípravy projektu</a:t>
            </a:r>
            <a:r>
              <a:rPr lang="cs-CZ" sz="1200" b="1" kern="1200" dirty="0">
                <a:solidFill>
                  <a:schemeClr val="tx1"/>
                </a:solidFill>
                <a:effectLst/>
                <a:latin typeface="+mn-lt"/>
                <a:ea typeface="+mn-ea"/>
                <a:cs typeface="+mn-cs"/>
              </a:rPr>
              <a:t> </a:t>
            </a:r>
            <a:r>
              <a:rPr lang="cs-CZ" sz="1200" kern="1200" dirty="0">
                <a:solidFill>
                  <a:schemeClr val="tx1"/>
                </a:solidFill>
                <a:effectLst/>
                <a:latin typeface="+mn-lt"/>
                <a:ea typeface="+mn-ea"/>
                <a:cs typeface="+mn-cs"/>
              </a:rPr>
              <a:t>je</a:t>
            </a:r>
            <a:r>
              <a:rPr lang="cs-CZ" sz="1200" b="1" kern="1200" dirty="0">
                <a:solidFill>
                  <a:schemeClr val="tx1"/>
                </a:solidFill>
                <a:effectLst/>
                <a:latin typeface="+mn-lt"/>
                <a:ea typeface="+mn-ea"/>
                <a:cs typeface="+mn-cs"/>
              </a:rPr>
              <a:t> projektový záměr</a:t>
            </a:r>
            <a:r>
              <a:rPr lang="cs-CZ" sz="1200" kern="1200" dirty="0">
                <a:solidFill>
                  <a:schemeClr val="tx1"/>
                </a:solidFill>
                <a:effectLst/>
                <a:latin typeface="+mn-lt"/>
                <a:ea typeface="+mn-ea"/>
                <a:cs typeface="+mn-cs"/>
              </a:rPr>
              <a:t>, který zpravidla navazuje na výsledky analýzy či studie identifikující nějaký problém či nedostatek, potřebu nebo zájem, pro jehož řešení či naplnění by byla realizace projektu vhodná.) Doporučujeme si záměr projektu napsat. Formulace záměru v písemné podobě většinou napomůže zpřesnit váš původní nápad a ujasnit si, čeho chcete projektem dosáhnout.</a:t>
            </a:r>
          </a:p>
          <a:p>
            <a:endParaRPr lang="cs-CZ" dirty="0"/>
          </a:p>
        </p:txBody>
      </p:sp>
      <p:sp>
        <p:nvSpPr>
          <p:cNvPr id="4" name="Zástupný symbol pro číslo snímku 3"/>
          <p:cNvSpPr>
            <a:spLocks noGrp="1"/>
          </p:cNvSpPr>
          <p:nvPr>
            <p:ph type="sldNum" sz="quarter" idx="10"/>
          </p:nvPr>
        </p:nvSpPr>
        <p:spPr/>
        <p:txBody>
          <a:bodyPr/>
          <a:lstStyle/>
          <a:p>
            <a:fld id="{53FB31FA-E905-4016-9D4B-970DF0C7EE08}" type="slidenum">
              <a:rPr lang="cs-CZ" smtClean="0"/>
              <a:t>11</a:t>
            </a:fld>
            <a:endParaRPr lang="cs-CZ"/>
          </a:p>
        </p:txBody>
      </p:sp>
    </p:spTree>
    <p:extLst>
      <p:ext uri="{BB962C8B-B14F-4D97-AF65-F5344CB8AC3E}">
        <p14:creationId xmlns:p14="http://schemas.microsoft.com/office/powerpoint/2010/main" val="151519189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pPr hangingPunct="0"/>
            <a:r>
              <a:rPr lang="cs-CZ" sz="1200" b="1" u="sng" kern="1200" dirty="0">
                <a:solidFill>
                  <a:schemeClr val="tx1"/>
                </a:solidFill>
                <a:effectLst/>
                <a:latin typeface="+mn-lt"/>
                <a:ea typeface="+mn-ea"/>
                <a:cs typeface="+mn-cs"/>
              </a:rPr>
              <a:t>Příprava žádosti o podporu:</a:t>
            </a:r>
            <a:endParaRPr lang="cs-CZ" sz="1200" u="sng" kern="1200" dirty="0">
              <a:solidFill>
                <a:schemeClr val="tx1"/>
              </a:solidFill>
              <a:effectLst/>
              <a:latin typeface="+mn-lt"/>
              <a:ea typeface="+mn-ea"/>
              <a:cs typeface="+mn-cs"/>
            </a:endParaRPr>
          </a:p>
          <a:p>
            <a:pPr hangingPunct="0"/>
            <a:r>
              <a:rPr lang="cs-CZ" sz="1200" kern="1200" dirty="0">
                <a:solidFill>
                  <a:schemeClr val="tx1"/>
                </a:solidFill>
                <a:effectLst/>
                <a:latin typeface="+mn-lt"/>
                <a:ea typeface="+mn-ea"/>
                <a:cs typeface="+mn-cs"/>
              </a:rPr>
              <a:t>Zásadní pro kvalitu projektu je jeho tzv. </a:t>
            </a:r>
            <a:r>
              <a:rPr lang="cs-CZ" sz="1200" b="1" kern="1200" dirty="0">
                <a:solidFill>
                  <a:schemeClr val="tx1"/>
                </a:solidFill>
                <a:effectLst/>
                <a:latin typeface="+mn-lt"/>
                <a:ea typeface="+mn-ea"/>
                <a:cs typeface="+mn-cs"/>
              </a:rPr>
              <a:t>intervenční logika</a:t>
            </a:r>
            <a:r>
              <a:rPr lang="cs-CZ" sz="1200" kern="1200" dirty="0">
                <a:solidFill>
                  <a:schemeClr val="tx1"/>
                </a:solidFill>
                <a:effectLst/>
                <a:latin typeface="+mn-lt"/>
                <a:ea typeface="+mn-ea"/>
                <a:cs typeface="+mn-cs"/>
              </a:rPr>
              <a:t>. Tím se rozumí vzájemná soudržnost a provázanost identifikovaných problémů, definovaných cílů a navrhovaných opatření/aktivit. </a:t>
            </a:r>
          </a:p>
          <a:p>
            <a:pPr hangingPunct="0"/>
            <a:r>
              <a:rPr lang="cs-CZ" sz="1200" kern="1200" dirty="0">
                <a:solidFill>
                  <a:schemeClr val="tx1"/>
                </a:solidFill>
                <a:effectLst/>
                <a:latin typeface="+mn-lt"/>
                <a:ea typeface="+mn-ea"/>
                <a:cs typeface="+mn-cs"/>
              </a:rPr>
              <a:t> </a:t>
            </a:r>
          </a:p>
          <a:p>
            <a:pPr hangingPunct="0"/>
            <a:r>
              <a:rPr lang="cs-CZ" sz="1200" kern="1200" dirty="0">
                <a:solidFill>
                  <a:schemeClr val="tx1"/>
                </a:solidFill>
                <a:effectLst/>
                <a:latin typeface="+mn-lt"/>
                <a:ea typeface="+mn-ea"/>
                <a:cs typeface="+mn-cs"/>
              </a:rPr>
              <a:t>První fází přípravy projektu</a:t>
            </a:r>
            <a:r>
              <a:rPr lang="cs-CZ" sz="1200" b="1" kern="1200" dirty="0">
                <a:solidFill>
                  <a:schemeClr val="tx1"/>
                </a:solidFill>
                <a:effectLst/>
                <a:latin typeface="+mn-lt"/>
                <a:ea typeface="+mn-ea"/>
                <a:cs typeface="+mn-cs"/>
              </a:rPr>
              <a:t> </a:t>
            </a:r>
            <a:r>
              <a:rPr lang="cs-CZ" sz="1200" kern="1200" dirty="0">
                <a:solidFill>
                  <a:schemeClr val="tx1"/>
                </a:solidFill>
                <a:effectLst/>
                <a:latin typeface="+mn-lt"/>
                <a:ea typeface="+mn-ea"/>
                <a:cs typeface="+mn-cs"/>
              </a:rPr>
              <a:t>je</a:t>
            </a:r>
            <a:r>
              <a:rPr lang="cs-CZ" sz="1200" b="1" kern="1200" dirty="0">
                <a:solidFill>
                  <a:schemeClr val="tx1"/>
                </a:solidFill>
                <a:effectLst/>
                <a:latin typeface="+mn-lt"/>
                <a:ea typeface="+mn-ea"/>
                <a:cs typeface="+mn-cs"/>
              </a:rPr>
              <a:t> projektový záměr</a:t>
            </a:r>
            <a:r>
              <a:rPr lang="cs-CZ" sz="1200" kern="1200" dirty="0">
                <a:solidFill>
                  <a:schemeClr val="tx1"/>
                </a:solidFill>
                <a:effectLst/>
                <a:latin typeface="+mn-lt"/>
                <a:ea typeface="+mn-ea"/>
                <a:cs typeface="+mn-cs"/>
              </a:rPr>
              <a:t>, který zpravidla navazuje na výsledky analýzy či studie identifikující nějaký problém či nedostatek, potřebu nebo zájem, pro jehož řešení či naplnění by byla realizace projektu vhodná.) Doporučujeme si záměr projektu napsat. Formulace záměru v písemné podobě většinou napomůže zpřesnit váš původní nápad a ujasnit si, čeho chcete projektem dosáhnout.</a:t>
            </a:r>
          </a:p>
          <a:p>
            <a:endParaRPr lang="cs-CZ" dirty="0"/>
          </a:p>
        </p:txBody>
      </p:sp>
      <p:sp>
        <p:nvSpPr>
          <p:cNvPr id="4" name="Zástupný symbol pro číslo snímku 3"/>
          <p:cNvSpPr>
            <a:spLocks noGrp="1"/>
          </p:cNvSpPr>
          <p:nvPr>
            <p:ph type="sldNum" sz="quarter" idx="10"/>
          </p:nvPr>
        </p:nvSpPr>
        <p:spPr/>
        <p:txBody>
          <a:bodyPr/>
          <a:lstStyle/>
          <a:p>
            <a:fld id="{53FB31FA-E905-4016-9D4B-970DF0C7EE08}" type="slidenum">
              <a:rPr lang="cs-CZ" smtClean="0"/>
              <a:t>12</a:t>
            </a:fld>
            <a:endParaRPr lang="cs-CZ"/>
          </a:p>
        </p:txBody>
      </p:sp>
    </p:spTree>
    <p:extLst>
      <p:ext uri="{BB962C8B-B14F-4D97-AF65-F5344CB8AC3E}">
        <p14:creationId xmlns:p14="http://schemas.microsoft.com/office/powerpoint/2010/main" val="286633514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pPr hangingPunct="0"/>
            <a:r>
              <a:rPr lang="cs-CZ" sz="1200" b="1" u="sng" kern="1200" dirty="0">
                <a:solidFill>
                  <a:schemeClr val="tx1"/>
                </a:solidFill>
                <a:effectLst/>
                <a:latin typeface="+mn-lt"/>
                <a:ea typeface="+mn-ea"/>
                <a:cs typeface="+mn-cs"/>
              </a:rPr>
              <a:t>Příprava žádosti o podporu:</a:t>
            </a:r>
            <a:endParaRPr lang="cs-CZ" sz="1200" u="sng" kern="1200" dirty="0">
              <a:solidFill>
                <a:schemeClr val="tx1"/>
              </a:solidFill>
              <a:effectLst/>
              <a:latin typeface="+mn-lt"/>
              <a:ea typeface="+mn-ea"/>
              <a:cs typeface="+mn-cs"/>
            </a:endParaRPr>
          </a:p>
          <a:p>
            <a:pPr hangingPunct="0"/>
            <a:r>
              <a:rPr lang="cs-CZ" sz="1200" kern="1200" dirty="0">
                <a:solidFill>
                  <a:schemeClr val="tx1"/>
                </a:solidFill>
                <a:effectLst/>
                <a:latin typeface="+mn-lt"/>
                <a:ea typeface="+mn-ea"/>
                <a:cs typeface="+mn-cs"/>
              </a:rPr>
              <a:t>Zásadní pro kvalitu projektu je jeho tzv. </a:t>
            </a:r>
            <a:r>
              <a:rPr lang="cs-CZ" sz="1200" b="1" kern="1200" dirty="0">
                <a:solidFill>
                  <a:schemeClr val="tx1"/>
                </a:solidFill>
                <a:effectLst/>
                <a:latin typeface="+mn-lt"/>
                <a:ea typeface="+mn-ea"/>
                <a:cs typeface="+mn-cs"/>
              </a:rPr>
              <a:t>intervenční logika</a:t>
            </a:r>
            <a:r>
              <a:rPr lang="cs-CZ" sz="1200" kern="1200" dirty="0">
                <a:solidFill>
                  <a:schemeClr val="tx1"/>
                </a:solidFill>
                <a:effectLst/>
                <a:latin typeface="+mn-lt"/>
                <a:ea typeface="+mn-ea"/>
                <a:cs typeface="+mn-cs"/>
              </a:rPr>
              <a:t>. Tím se rozumí vzájemná soudržnost a provázanost identifikovaných problémů, definovaných cílů a navrhovaných opatření/aktivit. </a:t>
            </a:r>
          </a:p>
          <a:p>
            <a:pPr hangingPunct="0"/>
            <a:r>
              <a:rPr lang="cs-CZ" sz="1200" kern="1200" dirty="0">
                <a:solidFill>
                  <a:schemeClr val="tx1"/>
                </a:solidFill>
                <a:effectLst/>
                <a:latin typeface="+mn-lt"/>
                <a:ea typeface="+mn-ea"/>
                <a:cs typeface="+mn-cs"/>
              </a:rPr>
              <a:t> </a:t>
            </a:r>
          </a:p>
          <a:p>
            <a:pPr hangingPunct="0"/>
            <a:r>
              <a:rPr lang="cs-CZ" sz="1200" kern="1200" dirty="0">
                <a:solidFill>
                  <a:schemeClr val="tx1"/>
                </a:solidFill>
                <a:effectLst/>
                <a:latin typeface="+mn-lt"/>
                <a:ea typeface="+mn-ea"/>
                <a:cs typeface="+mn-cs"/>
              </a:rPr>
              <a:t>První fází přípravy projektu</a:t>
            </a:r>
            <a:r>
              <a:rPr lang="cs-CZ" sz="1200" b="1" kern="1200" dirty="0">
                <a:solidFill>
                  <a:schemeClr val="tx1"/>
                </a:solidFill>
                <a:effectLst/>
                <a:latin typeface="+mn-lt"/>
                <a:ea typeface="+mn-ea"/>
                <a:cs typeface="+mn-cs"/>
              </a:rPr>
              <a:t> </a:t>
            </a:r>
            <a:r>
              <a:rPr lang="cs-CZ" sz="1200" kern="1200" dirty="0">
                <a:solidFill>
                  <a:schemeClr val="tx1"/>
                </a:solidFill>
                <a:effectLst/>
                <a:latin typeface="+mn-lt"/>
                <a:ea typeface="+mn-ea"/>
                <a:cs typeface="+mn-cs"/>
              </a:rPr>
              <a:t>je</a:t>
            </a:r>
            <a:r>
              <a:rPr lang="cs-CZ" sz="1200" b="1" kern="1200" dirty="0">
                <a:solidFill>
                  <a:schemeClr val="tx1"/>
                </a:solidFill>
                <a:effectLst/>
                <a:latin typeface="+mn-lt"/>
                <a:ea typeface="+mn-ea"/>
                <a:cs typeface="+mn-cs"/>
              </a:rPr>
              <a:t> projektový záměr</a:t>
            </a:r>
            <a:r>
              <a:rPr lang="cs-CZ" sz="1200" kern="1200" dirty="0">
                <a:solidFill>
                  <a:schemeClr val="tx1"/>
                </a:solidFill>
                <a:effectLst/>
                <a:latin typeface="+mn-lt"/>
                <a:ea typeface="+mn-ea"/>
                <a:cs typeface="+mn-cs"/>
              </a:rPr>
              <a:t>, který zpravidla navazuje na výsledky analýzy či studie identifikující nějaký problém či nedostatek, potřebu nebo zájem, pro jehož řešení či naplnění by byla realizace projektu vhodná.) Doporučujeme si záměr projektu napsat. Formulace záměru v písemné podobě většinou napomůže zpřesnit váš původní nápad a ujasnit si, čeho chcete projektem dosáhnout.</a:t>
            </a:r>
          </a:p>
          <a:p>
            <a:endParaRPr lang="cs-CZ" dirty="0"/>
          </a:p>
        </p:txBody>
      </p:sp>
      <p:sp>
        <p:nvSpPr>
          <p:cNvPr id="4" name="Zástupný symbol pro číslo snímku 3"/>
          <p:cNvSpPr>
            <a:spLocks noGrp="1"/>
          </p:cNvSpPr>
          <p:nvPr>
            <p:ph type="sldNum" sz="quarter" idx="10"/>
          </p:nvPr>
        </p:nvSpPr>
        <p:spPr/>
        <p:txBody>
          <a:bodyPr/>
          <a:lstStyle/>
          <a:p>
            <a:fld id="{53FB31FA-E905-4016-9D4B-970DF0C7EE08}" type="slidenum">
              <a:rPr lang="cs-CZ" smtClean="0"/>
              <a:t>14</a:t>
            </a:fld>
            <a:endParaRPr lang="cs-CZ"/>
          </a:p>
        </p:txBody>
      </p:sp>
    </p:spTree>
    <p:extLst>
      <p:ext uri="{BB962C8B-B14F-4D97-AF65-F5344CB8AC3E}">
        <p14:creationId xmlns:p14="http://schemas.microsoft.com/office/powerpoint/2010/main" val="385758947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pPr hangingPunct="0"/>
            <a:r>
              <a:rPr lang="cs-CZ" sz="1200" kern="1200" dirty="0">
                <a:solidFill>
                  <a:schemeClr val="tx1"/>
                </a:solidFill>
                <a:effectLst/>
                <a:latin typeface="+mn-lt"/>
                <a:ea typeface="+mn-ea"/>
                <a:cs typeface="+mn-cs"/>
              </a:rPr>
              <a:t>V kontextu OPZ, které se zaměřuje na lidské zdroje, je součástí definice problému vždy také </a:t>
            </a:r>
            <a:r>
              <a:rPr lang="cs-CZ" sz="1200" b="1" kern="1200" dirty="0">
                <a:solidFill>
                  <a:schemeClr val="tx1"/>
                </a:solidFill>
                <a:effectLst/>
                <a:latin typeface="+mn-lt"/>
                <a:ea typeface="+mn-ea"/>
                <a:cs typeface="+mn-cs"/>
              </a:rPr>
              <a:t>specifikace cílové skupiny</a:t>
            </a:r>
            <a:r>
              <a:rPr lang="cs-CZ" sz="1200" kern="1200" dirty="0">
                <a:solidFill>
                  <a:schemeClr val="tx1"/>
                </a:solidFill>
                <a:effectLst/>
                <a:latin typeface="+mn-lt"/>
                <a:ea typeface="+mn-ea"/>
                <a:cs typeface="+mn-cs"/>
              </a:rPr>
              <a:t> projektu, tj. osob, kterých se problém týká.</a:t>
            </a:r>
          </a:p>
          <a:p>
            <a:pPr hangingPunct="0"/>
            <a:r>
              <a:rPr lang="cs-CZ" sz="1200" b="1" kern="1200" dirty="0">
                <a:solidFill>
                  <a:schemeClr val="tx1"/>
                </a:solidFill>
                <a:effectLst/>
                <a:latin typeface="+mn-lt"/>
                <a:ea typeface="+mn-ea"/>
                <a:cs typeface="+mn-cs"/>
              </a:rPr>
              <a:t> </a:t>
            </a:r>
            <a:endParaRPr lang="cs-CZ" sz="1200" kern="1200" dirty="0">
              <a:solidFill>
                <a:schemeClr val="tx1"/>
              </a:solidFill>
              <a:effectLst/>
              <a:latin typeface="+mn-lt"/>
              <a:ea typeface="+mn-ea"/>
              <a:cs typeface="+mn-cs"/>
            </a:endParaRPr>
          </a:p>
          <a:p>
            <a:endParaRPr lang="cs-CZ" dirty="0"/>
          </a:p>
        </p:txBody>
      </p:sp>
      <p:sp>
        <p:nvSpPr>
          <p:cNvPr id="4" name="Zástupný symbol pro číslo snímku 3"/>
          <p:cNvSpPr>
            <a:spLocks noGrp="1"/>
          </p:cNvSpPr>
          <p:nvPr>
            <p:ph type="sldNum" sz="quarter" idx="10"/>
          </p:nvPr>
        </p:nvSpPr>
        <p:spPr/>
        <p:txBody>
          <a:bodyPr/>
          <a:lstStyle/>
          <a:p>
            <a:fld id="{53FB31FA-E905-4016-9D4B-970DF0C7EE08}" type="slidenum">
              <a:rPr lang="cs-CZ" smtClean="0"/>
              <a:t>15</a:t>
            </a:fld>
            <a:endParaRPr lang="cs-CZ"/>
          </a:p>
        </p:txBody>
      </p:sp>
    </p:spTree>
    <p:extLst>
      <p:ext uri="{BB962C8B-B14F-4D97-AF65-F5344CB8AC3E}">
        <p14:creationId xmlns:p14="http://schemas.microsoft.com/office/powerpoint/2010/main" val="70806260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53FB31FA-E905-4016-9D4B-970DF0C7EE08}" type="slidenum">
              <a:rPr lang="cs-CZ" smtClean="0"/>
              <a:t>16</a:t>
            </a:fld>
            <a:endParaRPr lang="cs-CZ"/>
          </a:p>
        </p:txBody>
      </p:sp>
    </p:spTree>
    <p:extLst>
      <p:ext uri="{BB962C8B-B14F-4D97-AF65-F5344CB8AC3E}">
        <p14:creationId xmlns:p14="http://schemas.microsoft.com/office/powerpoint/2010/main" val="70806260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pPr lvl="0" hangingPunct="0"/>
            <a:endParaRPr lang="cs-CZ" sz="1200" kern="1200" dirty="0">
              <a:solidFill>
                <a:schemeClr val="tx1"/>
              </a:solidFill>
              <a:effectLst/>
              <a:latin typeface="+mn-lt"/>
              <a:ea typeface="+mn-ea"/>
              <a:cs typeface="+mn-cs"/>
            </a:endParaRPr>
          </a:p>
        </p:txBody>
      </p:sp>
      <p:sp>
        <p:nvSpPr>
          <p:cNvPr id="4" name="Zástupný symbol pro číslo snímku 3"/>
          <p:cNvSpPr>
            <a:spLocks noGrp="1"/>
          </p:cNvSpPr>
          <p:nvPr>
            <p:ph type="sldNum" sz="quarter" idx="10"/>
          </p:nvPr>
        </p:nvSpPr>
        <p:spPr/>
        <p:txBody>
          <a:bodyPr/>
          <a:lstStyle/>
          <a:p>
            <a:fld id="{53FB31FA-E905-4016-9D4B-970DF0C7EE08}" type="slidenum">
              <a:rPr lang="cs-CZ" smtClean="0"/>
              <a:t>17</a:t>
            </a:fld>
            <a:endParaRPr lang="cs-CZ"/>
          </a:p>
        </p:txBody>
      </p:sp>
    </p:spTree>
    <p:extLst>
      <p:ext uri="{BB962C8B-B14F-4D97-AF65-F5344CB8AC3E}">
        <p14:creationId xmlns:p14="http://schemas.microsoft.com/office/powerpoint/2010/main" val="70806260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pPr hangingPunct="0"/>
            <a:r>
              <a:rPr lang="cs-CZ" sz="1200" kern="1200" dirty="0">
                <a:solidFill>
                  <a:schemeClr val="tx1"/>
                </a:solidFill>
                <a:effectLst/>
                <a:latin typeface="+mn-lt"/>
                <a:ea typeface="+mn-ea"/>
                <a:cs typeface="+mn-cs"/>
              </a:rPr>
              <a:t>Musí existovat mechanismus pro posouzení dosažených výstupů a výsledků. </a:t>
            </a:r>
            <a:endParaRPr lang="cs-CZ" sz="1050" kern="1200" dirty="0">
              <a:solidFill>
                <a:schemeClr val="tx1"/>
              </a:solidFill>
              <a:effectLst/>
              <a:latin typeface="+mn-lt"/>
              <a:ea typeface="+mn-ea"/>
              <a:cs typeface="+mn-cs"/>
            </a:endParaRPr>
          </a:p>
          <a:p>
            <a:pPr hangingPunct="0"/>
            <a:r>
              <a:rPr lang="cs-CZ" sz="1200" kern="1200" dirty="0">
                <a:solidFill>
                  <a:schemeClr val="tx1"/>
                </a:solidFill>
                <a:effectLst/>
                <a:latin typeface="+mn-lt"/>
                <a:ea typeface="+mn-ea"/>
                <a:cs typeface="+mn-cs"/>
              </a:rPr>
              <a:t> </a:t>
            </a:r>
            <a:endParaRPr lang="cs-CZ" sz="1050" kern="1200" dirty="0">
              <a:solidFill>
                <a:schemeClr val="tx1"/>
              </a:solidFill>
              <a:effectLst/>
              <a:latin typeface="+mn-lt"/>
              <a:ea typeface="+mn-ea"/>
              <a:cs typeface="+mn-cs"/>
            </a:endParaRPr>
          </a:p>
          <a:p>
            <a:pPr hangingPunct="0"/>
            <a:r>
              <a:rPr lang="cs-CZ" sz="1200" b="1" kern="1200" dirty="0">
                <a:solidFill>
                  <a:schemeClr val="tx1"/>
                </a:solidFill>
                <a:effectLst/>
                <a:latin typeface="+mn-lt"/>
                <a:ea typeface="+mn-ea"/>
                <a:cs typeface="+mn-cs"/>
              </a:rPr>
              <a:t>U indikátorů se setkáváme s dělením na: </a:t>
            </a:r>
            <a:endParaRPr lang="cs-CZ" sz="1050" kern="1200" dirty="0">
              <a:solidFill>
                <a:schemeClr val="tx1"/>
              </a:solidFill>
              <a:effectLst/>
              <a:latin typeface="+mn-lt"/>
              <a:ea typeface="+mn-ea"/>
              <a:cs typeface="+mn-cs"/>
            </a:endParaRPr>
          </a:p>
          <a:p>
            <a:pPr hangingPunct="0"/>
            <a:r>
              <a:rPr lang="cs-CZ" sz="1200" b="1" kern="1200" dirty="0">
                <a:solidFill>
                  <a:schemeClr val="tx1"/>
                </a:solidFill>
                <a:effectLst/>
                <a:latin typeface="+mn-lt"/>
                <a:ea typeface="+mn-ea"/>
                <a:cs typeface="+mn-cs"/>
              </a:rPr>
              <a:t>a) Výstupy</a:t>
            </a:r>
            <a:r>
              <a:rPr lang="cs-CZ" sz="1200" kern="1200" dirty="0">
                <a:solidFill>
                  <a:schemeClr val="tx1"/>
                </a:solidFill>
                <a:effectLst/>
                <a:latin typeface="+mn-lt"/>
                <a:ea typeface="+mn-ea"/>
                <a:cs typeface="+mn-cs"/>
              </a:rPr>
              <a:t> – údaje o tom, co vzniklo přímo během realizace dané aktivity projektu (např. počet vytvořených pracovních míst), </a:t>
            </a:r>
            <a:r>
              <a:rPr lang="cs-CZ" sz="1200" b="1" kern="1200" dirty="0">
                <a:solidFill>
                  <a:schemeClr val="tx1"/>
                </a:solidFill>
                <a:effectLst/>
                <a:latin typeface="+mn-lt"/>
                <a:ea typeface="+mn-ea"/>
                <a:cs typeface="+mn-cs"/>
              </a:rPr>
              <a:t>závazné indikátory</a:t>
            </a:r>
            <a:r>
              <a:rPr lang="cs-CZ" sz="1200" kern="1200" dirty="0">
                <a:solidFill>
                  <a:schemeClr val="tx1"/>
                </a:solidFill>
                <a:effectLst/>
                <a:latin typeface="+mn-lt"/>
                <a:ea typeface="+mn-ea"/>
                <a:cs typeface="+mn-cs"/>
              </a:rPr>
              <a:t> – při nesplnění sankce, instrumentální = vyjadřující použití nástroje, vztahují se k výstupům z aktivit nebo instrumentálně nastaveným cílům, váží se k aktivitám, např. počet účastníků rekvalifikačního kurzu, počet nově vytvořených služeb.</a:t>
            </a:r>
            <a:endParaRPr lang="cs-CZ" sz="1050" kern="1200" dirty="0">
              <a:solidFill>
                <a:schemeClr val="tx1"/>
              </a:solidFill>
              <a:effectLst/>
              <a:latin typeface="+mn-lt"/>
              <a:ea typeface="+mn-ea"/>
              <a:cs typeface="+mn-cs"/>
            </a:endParaRPr>
          </a:p>
          <a:p>
            <a:pPr hangingPunct="0"/>
            <a:r>
              <a:rPr lang="cs-CZ" sz="1200" kern="1200" dirty="0">
                <a:solidFill>
                  <a:schemeClr val="tx1"/>
                </a:solidFill>
                <a:effectLst/>
                <a:latin typeface="+mn-lt"/>
                <a:ea typeface="+mn-ea"/>
                <a:cs typeface="+mn-cs"/>
              </a:rPr>
              <a:t> </a:t>
            </a:r>
            <a:endParaRPr lang="cs-CZ" sz="1050" kern="1200" dirty="0">
              <a:solidFill>
                <a:schemeClr val="tx1"/>
              </a:solidFill>
              <a:effectLst/>
              <a:latin typeface="+mn-lt"/>
              <a:ea typeface="+mn-ea"/>
              <a:cs typeface="+mn-cs"/>
            </a:endParaRPr>
          </a:p>
          <a:p>
            <a:pPr hangingPunct="0"/>
            <a:r>
              <a:rPr lang="cs-CZ" sz="1200" b="1" kern="1200" dirty="0">
                <a:solidFill>
                  <a:schemeClr val="tx1"/>
                </a:solidFill>
                <a:effectLst/>
                <a:latin typeface="+mn-lt"/>
                <a:ea typeface="+mn-ea"/>
                <a:cs typeface="+mn-cs"/>
              </a:rPr>
              <a:t>b) Výsledky</a:t>
            </a:r>
            <a:r>
              <a:rPr lang="cs-CZ" sz="1200" kern="1200" dirty="0">
                <a:solidFill>
                  <a:schemeClr val="tx1"/>
                </a:solidFill>
                <a:effectLst/>
                <a:latin typeface="+mn-lt"/>
                <a:ea typeface="+mn-ea"/>
                <a:cs typeface="+mn-cs"/>
              </a:rPr>
              <a:t> – údaje o tom, co vzniklo díky realizaci dané aktivity, ale co nebylo závislé pouze na realizátorovi projektu (např. počet osob, které získaly kvalifikaci – kromě úsilí realizátora projektu, který musí s klientem pracovat a vytvořit mu šanci na získání kvalifikace, je výsledek závislý také na úsilí klienta), </a:t>
            </a:r>
            <a:r>
              <a:rPr lang="cs-CZ" sz="1200" b="1" kern="1200" dirty="0">
                <a:solidFill>
                  <a:schemeClr val="tx1"/>
                </a:solidFill>
                <a:effectLst/>
                <a:latin typeface="+mn-lt"/>
                <a:ea typeface="+mn-ea"/>
                <a:cs typeface="+mn-cs"/>
              </a:rPr>
              <a:t>nejsou závazné, ale je nutné je vykazovat a sledovat</a:t>
            </a:r>
            <a:r>
              <a:rPr lang="cs-CZ" sz="1200" kern="1200" dirty="0">
                <a:solidFill>
                  <a:schemeClr val="tx1"/>
                </a:solidFill>
                <a:effectLst/>
                <a:latin typeface="+mn-lt"/>
                <a:ea typeface="+mn-ea"/>
                <a:cs typeface="+mn-cs"/>
              </a:rPr>
              <a:t>, ukazují míru změny, naplnění cíle, např. počet zaměstnaných osob, počet absolventů rekvalifikace, počet osob, využívajících novou službu.</a:t>
            </a:r>
            <a:endParaRPr lang="cs-CZ" sz="1050" kern="1200" dirty="0">
              <a:solidFill>
                <a:schemeClr val="tx1"/>
              </a:solidFill>
              <a:effectLst/>
              <a:latin typeface="+mn-lt"/>
              <a:ea typeface="+mn-ea"/>
              <a:cs typeface="+mn-cs"/>
            </a:endParaRPr>
          </a:p>
          <a:p>
            <a:pPr hangingPunct="0"/>
            <a:r>
              <a:rPr lang="cs-CZ" sz="1200" kern="1200" dirty="0">
                <a:solidFill>
                  <a:schemeClr val="tx1"/>
                </a:solidFill>
                <a:effectLst/>
                <a:latin typeface="+mn-lt"/>
                <a:ea typeface="+mn-ea"/>
                <a:cs typeface="+mn-cs"/>
              </a:rPr>
              <a:t> </a:t>
            </a:r>
            <a:endParaRPr lang="cs-CZ" sz="1050" kern="1200" dirty="0">
              <a:solidFill>
                <a:schemeClr val="tx1"/>
              </a:solidFill>
              <a:effectLst/>
              <a:latin typeface="+mn-lt"/>
              <a:ea typeface="+mn-ea"/>
              <a:cs typeface="+mn-cs"/>
            </a:endParaRPr>
          </a:p>
          <a:p>
            <a:pPr hangingPunct="0"/>
            <a:r>
              <a:rPr lang="cs-CZ" sz="1200" b="1" kern="1200" dirty="0">
                <a:solidFill>
                  <a:schemeClr val="tx1"/>
                </a:solidFill>
                <a:effectLst/>
                <a:latin typeface="+mn-lt"/>
                <a:ea typeface="+mn-ea"/>
                <a:cs typeface="+mn-cs"/>
              </a:rPr>
              <a:t>Rizika:</a:t>
            </a:r>
            <a:endParaRPr lang="cs-CZ" sz="1050" kern="1200" dirty="0">
              <a:solidFill>
                <a:schemeClr val="tx1"/>
              </a:solidFill>
              <a:effectLst/>
              <a:latin typeface="+mn-lt"/>
              <a:ea typeface="+mn-ea"/>
              <a:cs typeface="+mn-cs"/>
            </a:endParaRPr>
          </a:p>
          <a:p>
            <a:pPr hangingPunct="0"/>
            <a:r>
              <a:rPr lang="cs-CZ" sz="1200" kern="1200" dirty="0">
                <a:solidFill>
                  <a:schemeClr val="tx1"/>
                </a:solidFill>
                <a:effectLst/>
                <a:latin typeface="+mn-lt"/>
                <a:ea typeface="+mn-ea"/>
                <a:cs typeface="+mn-cs"/>
              </a:rPr>
              <a:t>V rámci přípravy projektu je dále nutné promýšlet veškerá možná rizika. Identifikujte především ta rizika pro průběh realizace, která nebudou způsobena vnějšími okolnostmi a která můžete alespoň částečně eliminovat či si připravit možné varianty řešení situace, kdyby se riziko naplnilo. Je potřeba zdůraznit, že žádný projekt není bez rizik. </a:t>
            </a:r>
            <a:endParaRPr lang="cs-CZ" sz="1050" kern="1200" dirty="0">
              <a:solidFill>
                <a:schemeClr val="tx1"/>
              </a:solidFill>
              <a:effectLst/>
              <a:latin typeface="+mn-lt"/>
              <a:ea typeface="+mn-ea"/>
              <a:cs typeface="+mn-cs"/>
            </a:endParaRPr>
          </a:p>
          <a:p>
            <a:pPr hangingPunct="0"/>
            <a:r>
              <a:rPr lang="cs-CZ" sz="1200" kern="1200" dirty="0">
                <a:solidFill>
                  <a:schemeClr val="tx1"/>
                </a:solidFill>
                <a:effectLst/>
                <a:latin typeface="+mn-lt"/>
                <a:ea typeface="+mn-ea"/>
                <a:cs typeface="+mn-cs"/>
              </a:rPr>
              <a:t> </a:t>
            </a:r>
            <a:endParaRPr lang="cs-CZ" sz="1050" kern="1200" dirty="0">
              <a:solidFill>
                <a:schemeClr val="tx1"/>
              </a:solidFill>
              <a:effectLst/>
              <a:latin typeface="+mn-lt"/>
              <a:ea typeface="+mn-ea"/>
              <a:cs typeface="+mn-cs"/>
            </a:endParaRPr>
          </a:p>
          <a:p>
            <a:pPr hangingPunct="0"/>
            <a:r>
              <a:rPr lang="cs-CZ" sz="1200" kern="1200" dirty="0">
                <a:solidFill>
                  <a:schemeClr val="tx1"/>
                </a:solidFill>
                <a:effectLst/>
                <a:latin typeface="+mn-lt"/>
                <a:ea typeface="+mn-ea"/>
                <a:cs typeface="+mn-cs"/>
              </a:rPr>
              <a:t>Účelem je prokázat schopnost žadatele projekt zdárně realizovat i přes případné potíže a především připravenost těmto potížím předejít.</a:t>
            </a:r>
            <a:endParaRPr lang="cs-CZ" sz="1050" kern="1200" dirty="0">
              <a:solidFill>
                <a:schemeClr val="tx1"/>
              </a:solidFill>
              <a:effectLst/>
              <a:latin typeface="+mn-lt"/>
              <a:ea typeface="+mn-ea"/>
              <a:cs typeface="+mn-cs"/>
            </a:endParaRPr>
          </a:p>
          <a:p>
            <a:pPr hangingPunct="0"/>
            <a:r>
              <a:rPr lang="cs-CZ" sz="1200" kern="1200" dirty="0">
                <a:solidFill>
                  <a:schemeClr val="tx1"/>
                </a:solidFill>
                <a:effectLst/>
                <a:latin typeface="+mn-lt"/>
                <a:ea typeface="+mn-ea"/>
                <a:cs typeface="+mn-cs"/>
              </a:rPr>
              <a:t> </a:t>
            </a:r>
            <a:r>
              <a:rPr lang="cs-CZ" sz="1200" b="1" kern="1200" dirty="0">
                <a:solidFill>
                  <a:schemeClr val="tx1"/>
                </a:solidFill>
                <a:effectLst/>
                <a:latin typeface="+mn-lt"/>
                <a:ea typeface="+mn-ea"/>
                <a:cs typeface="+mn-cs"/>
              </a:rPr>
              <a:t> </a:t>
            </a:r>
            <a:endParaRPr lang="cs-CZ" sz="1050" kern="1200" dirty="0">
              <a:solidFill>
                <a:schemeClr val="tx1"/>
              </a:solidFill>
              <a:effectLst/>
              <a:latin typeface="+mn-lt"/>
              <a:ea typeface="+mn-ea"/>
              <a:cs typeface="+mn-cs"/>
            </a:endParaRPr>
          </a:p>
          <a:p>
            <a:pPr hangingPunct="0"/>
            <a:r>
              <a:rPr lang="cs-CZ" sz="1200" b="1" kern="1200" dirty="0">
                <a:solidFill>
                  <a:schemeClr val="tx1"/>
                </a:solidFill>
                <a:effectLst/>
                <a:latin typeface="+mn-lt"/>
                <a:ea typeface="+mn-ea"/>
                <a:cs typeface="+mn-cs"/>
              </a:rPr>
              <a:t>Příklady možných rizik projektu:</a:t>
            </a:r>
            <a:endParaRPr lang="cs-CZ" sz="1050" kern="1200" dirty="0">
              <a:solidFill>
                <a:schemeClr val="tx1"/>
              </a:solidFill>
              <a:effectLst/>
              <a:latin typeface="+mn-lt"/>
              <a:ea typeface="+mn-ea"/>
              <a:cs typeface="+mn-cs"/>
            </a:endParaRPr>
          </a:p>
          <a:p>
            <a:pPr lvl="0" hangingPunct="0"/>
            <a:r>
              <a:rPr lang="cs-CZ" sz="1200" kern="1200" dirty="0">
                <a:solidFill>
                  <a:schemeClr val="tx1"/>
                </a:solidFill>
                <a:effectLst/>
                <a:latin typeface="+mn-lt"/>
                <a:ea typeface="+mn-ea"/>
                <a:cs typeface="+mn-cs"/>
              </a:rPr>
              <a:t>- nenaplnění počtu účastníků z cílové skupiny,</a:t>
            </a:r>
            <a:endParaRPr lang="cs-CZ" sz="1050" kern="1200" dirty="0">
              <a:solidFill>
                <a:schemeClr val="tx1"/>
              </a:solidFill>
              <a:effectLst/>
              <a:latin typeface="+mn-lt"/>
              <a:ea typeface="+mn-ea"/>
              <a:cs typeface="+mn-cs"/>
            </a:endParaRPr>
          </a:p>
          <a:p>
            <a:pPr lvl="0" hangingPunct="0"/>
            <a:r>
              <a:rPr lang="cs-CZ" sz="1200" kern="1200" dirty="0">
                <a:solidFill>
                  <a:schemeClr val="tx1"/>
                </a:solidFill>
                <a:effectLst/>
                <a:latin typeface="+mn-lt"/>
                <a:ea typeface="+mn-ea"/>
                <a:cs typeface="+mn-cs"/>
              </a:rPr>
              <a:t>- nedostatek kvalifikovaného personálu pro zajištění realizace projektu,</a:t>
            </a:r>
            <a:endParaRPr lang="cs-CZ" sz="1050" kern="1200" dirty="0">
              <a:solidFill>
                <a:schemeClr val="tx1"/>
              </a:solidFill>
              <a:effectLst/>
              <a:latin typeface="+mn-lt"/>
              <a:ea typeface="+mn-ea"/>
              <a:cs typeface="+mn-cs"/>
            </a:endParaRPr>
          </a:p>
          <a:p>
            <a:pPr lvl="0" hangingPunct="0"/>
            <a:r>
              <a:rPr lang="cs-CZ" sz="1200" kern="1200" dirty="0">
                <a:solidFill>
                  <a:schemeClr val="tx1"/>
                </a:solidFill>
                <a:effectLst/>
                <a:latin typeface="+mn-lt"/>
                <a:ea typeface="+mn-ea"/>
                <a:cs typeface="+mn-cs"/>
              </a:rPr>
              <a:t>- časové průtahy při realizaci (zejména u projektů, u kterých je realizace jedné aktivity podmíněna dokončením některé jiné aktivity),</a:t>
            </a:r>
            <a:endParaRPr lang="cs-CZ" sz="1050" kern="1200" dirty="0">
              <a:solidFill>
                <a:schemeClr val="tx1"/>
              </a:solidFill>
              <a:effectLst/>
              <a:latin typeface="+mn-lt"/>
              <a:ea typeface="+mn-ea"/>
              <a:cs typeface="+mn-cs"/>
            </a:endParaRPr>
          </a:p>
          <a:p>
            <a:pPr lvl="0" hangingPunct="0"/>
            <a:r>
              <a:rPr lang="cs-CZ" sz="1200" kern="1200" dirty="0">
                <a:solidFill>
                  <a:schemeClr val="tx1"/>
                </a:solidFill>
                <a:effectLst/>
                <a:latin typeface="+mn-lt"/>
                <a:ea typeface="+mn-ea"/>
                <a:cs typeface="+mn-cs"/>
              </a:rPr>
              <a:t>- odstoupení partnera, resp. neplnění závazků partnera,</a:t>
            </a:r>
            <a:endParaRPr lang="cs-CZ" sz="1050" kern="1200" dirty="0">
              <a:solidFill>
                <a:schemeClr val="tx1"/>
              </a:solidFill>
              <a:effectLst/>
              <a:latin typeface="+mn-lt"/>
              <a:ea typeface="+mn-ea"/>
              <a:cs typeface="+mn-cs"/>
            </a:endParaRPr>
          </a:p>
          <a:p>
            <a:pPr lvl="0" hangingPunct="0"/>
            <a:r>
              <a:rPr lang="cs-CZ" sz="1200" kern="1200" dirty="0">
                <a:solidFill>
                  <a:schemeClr val="tx1"/>
                </a:solidFill>
                <a:effectLst/>
                <a:latin typeface="+mn-lt"/>
                <a:ea typeface="+mn-ea"/>
                <a:cs typeface="+mn-cs"/>
              </a:rPr>
              <a:t>- nedostatek financí.</a:t>
            </a:r>
            <a:endParaRPr lang="cs-CZ" sz="1050" kern="1200" dirty="0">
              <a:solidFill>
                <a:schemeClr val="tx1"/>
              </a:solidFill>
              <a:effectLst/>
              <a:latin typeface="+mn-lt"/>
              <a:ea typeface="+mn-ea"/>
              <a:cs typeface="+mn-cs"/>
            </a:endParaRPr>
          </a:p>
          <a:p>
            <a:pPr hangingPunct="0"/>
            <a:r>
              <a:rPr lang="cs-CZ" sz="1200" kern="1200" dirty="0">
                <a:solidFill>
                  <a:schemeClr val="tx1"/>
                </a:solidFill>
                <a:effectLst/>
                <a:latin typeface="+mn-lt"/>
                <a:ea typeface="+mn-ea"/>
                <a:cs typeface="+mn-cs"/>
              </a:rPr>
              <a:t> </a:t>
            </a:r>
            <a:endParaRPr lang="cs-CZ" sz="1050" kern="1200" dirty="0">
              <a:solidFill>
                <a:schemeClr val="tx1"/>
              </a:solidFill>
              <a:effectLst/>
              <a:latin typeface="+mn-lt"/>
              <a:ea typeface="+mn-ea"/>
              <a:cs typeface="+mn-cs"/>
            </a:endParaRPr>
          </a:p>
          <a:p>
            <a:pPr hangingPunct="0"/>
            <a:r>
              <a:rPr lang="cs-CZ" sz="1200" b="1" kern="1200" dirty="0">
                <a:solidFill>
                  <a:schemeClr val="tx1"/>
                </a:solidFill>
                <a:effectLst/>
                <a:latin typeface="+mn-lt"/>
                <a:ea typeface="+mn-ea"/>
                <a:cs typeface="+mn-cs"/>
              </a:rPr>
              <a:t> </a:t>
            </a:r>
            <a:endParaRPr lang="cs-CZ" sz="1050" kern="1200" dirty="0">
              <a:solidFill>
                <a:schemeClr val="tx1"/>
              </a:solidFill>
              <a:effectLst/>
              <a:latin typeface="+mn-lt"/>
              <a:ea typeface="+mn-ea"/>
              <a:cs typeface="+mn-cs"/>
            </a:endParaRPr>
          </a:p>
          <a:p>
            <a:pPr lvl="0" hangingPunct="0"/>
            <a:endParaRPr lang="cs-CZ" sz="1200" kern="1200" dirty="0">
              <a:solidFill>
                <a:schemeClr val="tx1"/>
              </a:solidFill>
              <a:effectLst/>
              <a:latin typeface="+mn-lt"/>
              <a:ea typeface="+mn-ea"/>
              <a:cs typeface="+mn-cs"/>
            </a:endParaRPr>
          </a:p>
        </p:txBody>
      </p:sp>
      <p:sp>
        <p:nvSpPr>
          <p:cNvPr id="4" name="Zástupný symbol pro číslo snímku 3"/>
          <p:cNvSpPr>
            <a:spLocks noGrp="1"/>
          </p:cNvSpPr>
          <p:nvPr>
            <p:ph type="sldNum" sz="quarter" idx="10"/>
          </p:nvPr>
        </p:nvSpPr>
        <p:spPr/>
        <p:txBody>
          <a:bodyPr/>
          <a:lstStyle/>
          <a:p>
            <a:fld id="{53FB31FA-E905-4016-9D4B-970DF0C7EE08}" type="slidenum">
              <a:rPr lang="cs-CZ" smtClean="0"/>
              <a:t>18</a:t>
            </a:fld>
            <a:endParaRPr lang="cs-CZ"/>
          </a:p>
        </p:txBody>
      </p:sp>
    </p:spTree>
    <p:extLst>
      <p:ext uri="{BB962C8B-B14F-4D97-AF65-F5344CB8AC3E}">
        <p14:creationId xmlns:p14="http://schemas.microsoft.com/office/powerpoint/2010/main" val="70806260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cs-CZ" sz="1200" kern="1200" dirty="0">
                <a:solidFill>
                  <a:schemeClr val="tx1"/>
                </a:solidFill>
                <a:effectLst/>
                <a:latin typeface="+mn-lt"/>
                <a:ea typeface="+mn-ea"/>
                <a:cs typeface="+mn-cs"/>
              </a:rPr>
              <a:t>Obecně platí, že žádost o podporu bude hodnocena podle kvality jejího obsahu, nikoli podle počtu stránek. Ve všech částech formuláře žádosti o podporu je vhodnější uvádět jasné a stručné informace, uvádět konkrétní údaje a nikoliv všeobecné fráze.</a:t>
            </a:r>
            <a:endParaRPr lang="cs-CZ" sz="1050" kern="1200" dirty="0">
              <a:solidFill>
                <a:schemeClr val="tx1"/>
              </a:solidFill>
              <a:effectLst/>
              <a:latin typeface="+mn-lt"/>
              <a:ea typeface="+mn-ea"/>
              <a:cs typeface="+mn-cs"/>
            </a:endParaRPr>
          </a:p>
          <a:p>
            <a:pPr hangingPunct="0"/>
            <a:endParaRPr lang="cs-CZ" sz="1200" kern="1200" dirty="0">
              <a:solidFill>
                <a:schemeClr val="tx1"/>
              </a:solidFill>
              <a:effectLst/>
              <a:latin typeface="+mn-lt"/>
              <a:ea typeface="+mn-ea"/>
              <a:cs typeface="+mn-cs"/>
            </a:endParaRPr>
          </a:p>
          <a:p>
            <a:pPr hangingPunct="0"/>
            <a:r>
              <a:rPr lang="cs-CZ" sz="1200" kern="1200" dirty="0">
                <a:solidFill>
                  <a:schemeClr val="tx1"/>
                </a:solidFill>
                <a:effectLst/>
                <a:latin typeface="+mn-lt"/>
                <a:ea typeface="+mn-ea"/>
                <a:cs typeface="+mn-cs"/>
              </a:rPr>
              <a:t>Při vytváření a následném ověření vnitřní logiky projektu a sladění jeho jednotlivých částí jsou používány různé projektové techniky. Nejčastější je logický rámec.</a:t>
            </a:r>
          </a:p>
          <a:p>
            <a:pPr hangingPunct="0"/>
            <a:r>
              <a:rPr lang="cs-CZ" sz="1200" kern="1200" dirty="0">
                <a:solidFill>
                  <a:schemeClr val="tx1"/>
                </a:solidFill>
                <a:effectLst/>
                <a:latin typeface="+mn-lt"/>
                <a:ea typeface="+mn-ea"/>
                <a:cs typeface="+mn-cs"/>
              </a:rPr>
              <a:t>Je to postup, s jehož pomocí jsme schopni stručně, přehledně a srozumitelně popsat projekt na jednom listu A4. </a:t>
            </a:r>
          </a:p>
          <a:p>
            <a:r>
              <a:rPr lang="cs-CZ" sz="1200" kern="1200" dirty="0">
                <a:solidFill>
                  <a:schemeClr val="tx1"/>
                </a:solidFill>
                <a:effectLst/>
                <a:latin typeface="+mn-lt"/>
                <a:ea typeface="+mn-ea"/>
                <a:cs typeface="+mn-cs"/>
              </a:rPr>
              <a:t> </a:t>
            </a:r>
          </a:p>
          <a:p>
            <a:endParaRPr lang="cs-CZ" dirty="0"/>
          </a:p>
        </p:txBody>
      </p:sp>
      <p:sp>
        <p:nvSpPr>
          <p:cNvPr id="4" name="Zástupný symbol pro číslo snímku 3"/>
          <p:cNvSpPr>
            <a:spLocks noGrp="1"/>
          </p:cNvSpPr>
          <p:nvPr>
            <p:ph type="sldNum" sz="quarter" idx="10"/>
          </p:nvPr>
        </p:nvSpPr>
        <p:spPr/>
        <p:txBody>
          <a:bodyPr/>
          <a:lstStyle/>
          <a:p>
            <a:fld id="{53FB31FA-E905-4016-9D4B-970DF0C7EE08}" type="slidenum">
              <a:rPr lang="cs-CZ" smtClean="0"/>
              <a:t>19</a:t>
            </a:fld>
            <a:endParaRPr lang="cs-CZ"/>
          </a:p>
        </p:txBody>
      </p:sp>
    </p:spTree>
    <p:extLst>
      <p:ext uri="{BB962C8B-B14F-4D97-AF65-F5344CB8AC3E}">
        <p14:creationId xmlns:p14="http://schemas.microsoft.com/office/powerpoint/2010/main" val="292903728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sz="1200" b="0" i="0" u="none" strike="noStrike" kern="1200" baseline="0" dirty="0">
                <a:solidFill>
                  <a:schemeClr val="tx1"/>
                </a:solidFill>
                <a:latin typeface="+mn-lt"/>
                <a:ea typeface="+mn-ea"/>
                <a:cs typeface="+mn-cs"/>
              </a:rPr>
              <a:t>Nutné mít kvalifikovaný elektronický podpis (např. </a:t>
            </a:r>
            <a:r>
              <a:rPr lang="cs-CZ" sz="1200" b="0" i="0" u="none" strike="noStrike" kern="1200" baseline="0" dirty="0" err="1">
                <a:solidFill>
                  <a:schemeClr val="tx1"/>
                </a:solidFill>
                <a:latin typeface="+mn-lt"/>
                <a:ea typeface="+mn-ea"/>
                <a:cs typeface="+mn-cs"/>
              </a:rPr>
              <a:t>PostSignum</a:t>
            </a:r>
            <a:r>
              <a:rPr lang="cs-CZ" sz="1200" b="0" i="0" u="none" strike="noStrike" kern="1200" baseline="0" dirty="0">
                <a:solidFill>
                  <a:schemeClr val="tx1"/>
                </a:solidFill>
                <a:latin typeface="+mn-lt"/>
                <a:ea typeface="+mn-ea"/>
                <a:cs typeface="+mn-cs"/>
              </a:rPr>
              <a:t> České pošty) </a:t>
            </a:r>
            <a:r>
              <a:rPr lang="pl-PL" sz="1200" b="0" i="0" u="none" strike="noStrike" kern="1200" baseline="0" dirty="0">
                <a:solidFill>
                  <a:schemeClr val="tx1"/>
                </a:solidFill>
                <a:latin typeface="+mn-lt"/>
                <a:ea typeface="+mn-ea"/>
                <a:cs typeface="+mn-cs"/>
              </a:rPr>
              <a:t>- platnost certifikátu je 1 rok.</a:t>
            </a:r>
          </a:p>
          <a:p>
            <a:r>
              <a:rPr lang="cs-CZ" sz="1200" b="0" i="0" u="none" strike="noStrike" kern="1200" baseline="0" dirty="0">
                <a:solidFill>
                  <a:schemeClr val="tx1"/>
                </a:solidFill>
                <a:latin typeface="+mn-lt"/>
                <a:ea typeface="+mn-ea"/>
                <a:cs typeface="+mn-cs"/>
              </a:rPr>
              <a:t>Nutnost mít aktivní datovou schránku.</a:t>
            </a:r>
          </a:p>
          <a:p>
            <a:endParaRPr lang="cs-CZ" dirty="0"/>
          </a:p>
        </p:txBody>
      </p:sp>
      <p:sp>
        <p:nvSpPr>
          <p:cNvPr id="4" name="Zástupný symbol pro číslo snímku 3"/>
          <p:cNvSpPr>
            <a:spLocks noGrp="1"/>
          </p:cNvSpPr>
          <p:nvPr>
            <p:ph type="sldNum" sz="quarter" idx="10"/>
          </p:nvPr>
        </p:nvSpPr>
        <p:spPr/>
        <p:txBody>
          <a:bodyPr/>
          <a:lstStyle/>
          <a:p>
            <a:fld id="{53FB31FA-E905-4016-9D4B-970DF0C7EE08}" type="slidenum">
              <a:rPr lang="cs-CZ" smtClean="0"/>
              <a:t>21</a:t>
            </a:fld>
            <a:endParaRPr lang="cs-CZ"/>
          </a:p>
        </p:txBody>
      </p:sp>
    </p:spTree>
    <p:extLst>
      <p:ext uri="{BB962C8B-B14F-4D97-AF65-F5344CB8AC3E}">
        <p14:creationId xmlns:p14="http://schemas.microsoft.com/office/powerpoint/2010/main" val="330421192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sz="1200" b="0" i="0" u="none" strike="noStrike" kern="1200" baseline="0" dirty="0">
                <a:solidFill>
                  <a:schemeClr val="tx1"/>
                </a:solidFill>
                <a:latin typeface="+mn-lt"/>
                <a:ea typeface="+mn-ea"/>
                <a:cs typeface="+mn-cs"/>
              </a:rPr>
              <a:t>Veškeré žádosti se zasílají jen v elektronické podobě prostřednictvím aplikace IS KP14+.</a:t>
            </a:r>
          </a:p>
          <a:p>
            <a:r>
              <a:rPr lang="cs-CZ" sz="1200" b="0" i="0" u="none" strike="noStrike" kern="1200" baseline="0" dirty="0">
                <a:solidFill>
                  <a:schemeClr val="tx1"/>
                </a:solidFill>
                <a:latin typeface="+mn-lt"/>
                <a:ea typeface="+mn-ea"/>
                <a:cs typeface="+mn-cs"/>
              </a:rPr>
              <a:t>Nevyžaduje instalaci do PC</a:t>
            </a:r>
          </a:p>
          <a:p>
            <a:r>
              <a:rPr lang="cs-CZ" sz="1200" b="0" i="0" u="none" strike="noStrike" kern="1200" baseline="0" dirty="0">
                <a:solidFill>
                  <a:schemeClr val="tx1"/>
                </a:solidFill>
                <a:latin typeface="+mn-lt"/>
                <a:ea typeface="+mn-ea"/>
                <a:cs typeface="+mn-cs"/>
              </a:rPr>
              <a:t>Postupovat podle Pokynů k vyplnění Žádosti o podporu </a:t>
            </a:r>
          </a:p>
          <a:p>
            <a:r>
              <a:rPr lang="cs-CZ" sz="1200" b="0" i="0" u="none" strike="noStrike" kern="1200" baseline="0" dirty="0">
                <a:solidFill>
                  <a:schemeClr val="tx1"/>
                </a:solidFill>
                <a:latin typeface="+mn-lt"/>
                <a:ea typeface="+mn-ea"/>
                <a:cs typeface="+mn-cs"/>
              </a:rPr>
              <a:t>Prostřednictvím IS KP14+ se předkládají také Zprávy o realizaci projektu</a:t>
            </a:r>
          </a:p>
          <a:p>
            <a:r>
              <a:rPr lang="cs-CZ" sz="1200" b="0" i="0" u="none" strike="noStrike" kern="1200" baseline="0" dirty="0">
                <a:solidFill>
                  <a:schemeClr val="tx1"/>
                </a:solidFill>
                <a:latin typeface="+mn-lt"/>
                <a:ea typeface="+mn-ea"/>
                <a:cs typeface="+mn-cs"/>
              </a:rPr>
              <a:t>  - do 30 pracovních dnů po ukončení každého monitorovacího období (zpravidla 6 měsíců)</a:t>
            </a:r>
          </a:p>
          <a:p>
            <a:endParaRPr lang="cs-CZ" sz="1200" b="0" i="0" u="none" strike="noStrike" kern="1200" baseline="0" dirty="0">
              <a:solidFill>
                <a:schemeClr val="tx1"/>
              </a:solidFill>
              <a:latin typeface="+mn-lt"/>
              <a:ea typeface="+mn-ea"/>
              <a:cs typeface="+mn-cs"/>
            </a:endParaRPr>
          </a:p>
          <a:p>
            <a:endParaRPr lang="cs-CZ" dirty="0"/>
          </a:p>
        </p:txBody>
      </p:sp>
      <p:sp>
        <p:nvSpPr>
          <p:cNvPr id="4" name="Zástupný symbol pro číslo snímku 3"/>
          <p:cNvSpPr>
            <a:spLocks noGrp="1"/>
          </p:cNvSpPr>
          <p:nvPr>
            <p:ph type="sldNum" sz="quarter" idx="10"/>
          </p:nvPr>
        </p:nvSpPr>
        <p:spPr/>
        <p:txBody>
          <a:bodyPr/>
          <a:lstStyle/>
          <a:p>
            <a:fld id="{53FB31FA-E905-4016-9D4B-970DF0C7EE08}" type="slidenum">
              <a:rPr lang="cs-CZ" smtClean="0"/>
              <a:t>22</a:t>
            </a:fld>
            <a:endParaRPr lang="cs-CZ"/>
          </a:p>
        </p:txBody>
      </p:sp>
    </p:spTree>
    <p:extLst>
      <p:ext uri="{BB962C8B-B14F-4D97-AF65-F5344CB8AC3E}">
        <p14:creationId xmlns:p14="http://schemas.microsoft.com/office/powerpoint/2010/main" val="428039595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pPr lvl="0" hangingPunct="0"/>
            <a:endParaRPr lang="cs-CZ" sz="1200" kern="1200" dirty="0">
              <a:solidFill>
                <a:schemeClr val="tx1"/>
              </a:solidFill>
              <a:effectLst/>
              <a:latin typeface="+mn-lt"/>
              <a:ea typeface="+mn-ea"/>
              <a:cs typeface="+mn-cs"/>
            </a:endParaRPr>
          </a:p>
          <a:p>
            <a:endParaRPr lang="cs-CZ" dirty="0"/>
          </a:p>
        </p:txBody>
      </p:sp>
      <p:sp>
        <p:nvSpPr>
          <p:cNvPr id="4" name="Zástupný symbol pro číslo snímku 3"/>
          <p:cNvSpPr>
            <a:spLocks noGrp="1"/>
          </p:cNvSpPr>
          <p:nvPr>
            <p:ph type="sldNum" sz="quarter" idx="10"/>
          </p:nvPr>
        </p:nvSpPr>
        <p:spPr/>
        <p:txBody>
          <a:bodyPr/>
          <a:lstStyle/>
          <a:p>
            <a:fld id="{53FB31FA-E905-4016-9D4B-970DF0C7EE08}" type="slidenum">
              <a:rPr lang="cs-CZ" smtClean="0"/>
              <a:t>2</a:t>
            </a:fld>
            <a:endParaRPr lang="cs-CZ" dirty="0"/>
          </a:p>
        </p:txBody>
      </p:sp>
    </p:spTree>
    <p:extLst>
      <p:ext uri="{BB962C8B-B14F-4D97-AF65-F5344CB8AC3E}">
        <p14:creationId xmlns:p14="http://schemas.microsoft.com/office/powerpoint/2010/main" val="351361182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dirty="0"/>
              <a:t>Prostředí</a:t>
            </a:r>
            <a:r>
              <a:rPr lang="cs-CZ" baseline="0" dirty="0"/>
              <a:t> </a:t>
            </a:r>
            <a:r>
              <a:rPr lang="cs-CZ" dirty="0"/>
              <a:t>MS2014+ má 2 části:</a:t>
            </a:r>
          </a:p>
          <a:p>
            <a:pPr lvl="1"/>
            <a:r>
              <a:rPr lang="cs-CZ" dirty="0"/>
              <a:t>1. Pro externí uživatele: IS KP14+ (do externích patří žadatelé/příjemci, externí hodnotitelé)</a:t>
            </a:r>
          </a:p>
          <a:p>
            <a:pPr lvl="1"/>
            <a:r>
              <a:rPr lang="cs-CZ" dirty="0"/>
              <a:t>2.</a:t>
            </a:r>
            <a:r>
              <a:rPr lang="cs-CZ" baseline="0" dirty="0"/>
              <a:t> </a:t>
            </a:r>
            <a:r>
              <a:rPr lang="cs-CZ" dirty="0"/>
              <a:t>Pro interní uživatele: CSSF14+ </a:t>
            </a:r>
          </a:p>
          <a:p>
            <a:r>
              <a:rPr lang="cs-CZ" dirty="0"/>
              <a:t>Do IS KP14+ se lze registrovat bez překážek, CSSF14+ je pouze pro absolventy školení - před přidělením přístupu MMR ověřuje vazbu osoby na daný OP</a:t>
            </a:r>
          </a:p>
          <a:p>
            <a:endParaRPr lang="cs-CZ" dirty="0"/>
          </a:p>
          <a:p>
            <a:r>
              <a:rPr lang="cs-CZ" dirty="0"/>
              <a:t>Pro oboje existují vždy:</a:t>
            </a:r>
          </a:p>
          <a:p>
            <a:pPr lvl="1"/>
            <a:r>
              <a:rPr lang="cs-CZ" dirty="0"/>
              <a:t>1. Ostré prostředí</a:t>
            </a:r>
          </a:p>
          <a:p>
            <a:pPr lvl="1"/>
            <a:r>
              <a:rPr lang="cs-CZ" dirty="0"/>
              <a:t>2. Referenční (mělo by kopírovat ostrou verzi, slouží pro simulaci ze strany ŘO aj.)</a:t>
            </a:r>
          </a:p>
          <a:p>
            <a:pPr lvl="1"/>
            <a:r>
              <a:rPr lang="cs-CZ" dirty="0"/>
              <a:t>3. Testovací (slouží k přípravě rozvoje – před nasazením na referenční a ostrou)</a:t>
            </a:r>
          </a:p>
          <a:p>
            <a:pPr lvl="1"/>
            <a:endParaRPr lang="cs-CZ" dirty="0"/>
          </a:p>
          <a:p>
            <a:pPr lvl="1"/>
            <a:r>
              <a:rPr lang="cs-CZ" dirty="0"/>
              <a:t>Registrace uživatelů IS KP14+</a:t>
            </a:r>
          </a:p>
          <a:p>
            <a:r>
              <a:rPr lang="cs-CZ" dirty="0"/>
              <a:t>Vyplnění: Jméno, Příjmení, Datum narození, E-mail, Telefon, Heslo </a:t>
            </a:r>
          </a:p>
          <a:p>
            <a:r>
              <a:rPr lang="cs-CZ" dirty="0"/>
              <a:t>Systém zašle kód na zadané telefonní číslo</a:t>
            </a:r>
          </a:p>
          <a:p>
            <a:r>
              <a:rPr lang="cs-CZ" dirty="0"/>
              <a:t>Po zadání kódu z SMS zprávy do registračního formuláře v IS KP14+ dochází k zaslání aktivačního linku na e-mail</a:t>
            </a:r>
          </a:p>
          <a:p>
            <a:r>
              <a:rPr lang="cs-CZ" dirty="0"/>
              <a:t>Po kliknutí na aktivační link zasílá systém na email uživatelské jméno (vychází z jména a příjmení)</a:t>
            </a:r>
          </a:p>
          <a:p>
            <a:pPr lvl="1"/>
            <a:endParaRPr lang="cs-CZ" dirty="0"/>
          </a:p>
          <a:p>
            <a:endParaRPr lang="cs-CZ" dirty="0"/>
          </a:p>
        </p:txBody>
      </p:sp>
      <p:sp>
        <p:nvSpPr>
          <p:cNvPr id="4" name="Zástupný symbol pro číslo snímku 3"/>
          <p:cNvSpPr>
            <a:spLocks noGrp="1"/>
          </p:cNvSpPr>
          <p:nvPr>
            <p:ph type="sldNum" sz="quarter" idx="10"/>
          </p:nvPr>
        </p:nvSpPr>
        <p:spPr/>
        <p:txBody>
          <a:bodyPr/>
          <a:lstStyle/>
          <a:p>
            <a:fld id="{53FB31FA-E905-4016-9D4B-970DF0C7EE08}" type="slidenum">
              <a:rPr lang="cs-CZ" smtClean="0"/>
              <a:t>23</a:t>
            </a:fld>
            <a:endParaRPr lang="cs-CZ"/>
          </a:p>
        </p:txBody>
      </p:sp>
    </p:spTree>
    <p:extLst>
      <p:ext uri="{BB962C8B-B14F-4D97-AF65-F5344CB8AC3E}">
        <p14:creationId xmlns:p14="http://schemas.microsoft.com/office/powerpoint/2010/main" val="729915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cs-CZ" dirty="0"/>
          </a:p>
        </p:txBody>
      </p:sp>
      <p:sp>
        <p:nvSpPr>
          <p:cNvPr id="4" name="Zástupný symbol pro číslo snímku 3"/>
          <p:cNvSpPr>
            <a:spLocks noGrp="1"/>
          </p:cNvSpPr>
          <p:nvPr>
            <p:ph type="sldNum" sz="quarter" idx="10"/>
          </p:nvPr>
        </p:nvSpPr>
        <p:spPr/>
        <p:txBody>
          <a:bodyPr/>
          <a:lstStyle/>
          <a:p>
            <a:fld id="{53FB31FA-E905-4016-9D4B-970DF0C7EE08}" type="slidenum">
              <a:rPr lang="cs-CZ" smtClean="0"/>
              <a:t>24</a:t>
            </a:fld>
            <a:endParaRPr lang="cs-CZ"/>
          </a:p>
        </p:txBody>
      </p:sp>
    </p:spTree>
    <p:extLst>
      <p:ext uri="{BB962C8B-B14F-4D97-AF65-F5344CB8AC3E}">
        <p14:creationId xmlns:p14="http://schemas.microsoft.com/office/powerpoint/2010/main" val="358719451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baseline="0" dirty="0"/>
              <a:t>Žadatel musí jít vždy přes výzvu ŘO a konkrétní výzvu MAS volí až na žádosti.</a:t>
            </a:r>
          </a:p>
          <a:p>
            <a:r>
              <a:rPr lang="cs-CZ" baseline="0" dirty="0"/>
              <a:t>Žadatel – Operační program – Výzva ŘO – otevře se nová žádost – a zde na záložce výzvy MAS vyberete konkrétní výzvu MAS</a:t>
            </a:r>
            <a:endParaRPr lang="cs-CZ" dirty="0"/>
          </a:p>
        </p:txBody>
      </p:sp>
      <p:sp>
        <p:nvSpPr>
          <p:cNvPr id="4" name="Zástupný symbol pro číslo snímku 3"/>
          <p:cNvSpPr>
            <a:spLocks noGrp="1"/>
          </p:cNvSpPr>
          <p:nvPr>
            <p:ph type="sldNum" sz="quarter" idx="10"/>
          </p:nvPr>
        </p:nvSpPr>
        <p:spPr/>
        <p:txBody>
          <a:bodyPr/>
          <a:lstStyle/>
          <a:p>
            <a:fld id="{53FB31FA-E905-4016-9D4B-970DF0C7EE08}" type="slidenum">
              <a:rPr lang="cs-CZ" smtClean="0"/>
              <a:t>25</a:t>
            </a:fld>
            <a:endParaRPr lang="cs-CZ"/>
          </a:p>
        </p:txBody>
      </p:sp>
    </p:spTree>
    <p:extLst>
      <p:ext uri="{BB962C8B-B14F-4D97-AF65-F5344CB8AC3E}">
        <p14:creationId xmlns:p14="http://schemas.microsoft.com/office/powerpoint/2010/main" val="344862619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53FB31FA-E905-4016-9D4B-970DF0C7EE08}" type="slidenum">
              <a:rPr lang="cs-CZ" smtClean="0"/>
              <a:t>26</a:t>
            </a:fld>
            <a:endParaRPr lang="cs-CZ"/>
          </a:p>
        </p:txBody>
      </p:sp>
    </p:spTree>
    <p:extLst>
      <p:ext uri="{BB962C8B-B14F-4D97-AF65-F5344CB8AC3E}">
        <p14:creationId xmlns:p14="http://schemas.microsoft.com/office/powerpoint/2010/main" val="408517713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cs-CZ" dirty="0"/>
              <a:t>Pořadí vyplňování záložek není zcela individuální, u některých je nejprve nutné vyplnit nadřazený údaj v jiné části žádosti o podporu (do té doby je záložka šedě podbarvená). </a:t>
            </a:r>
          </a:p>
          <a:p>
            <a:r>
              <a:rPr lang="cs-CZ" dirty="0"/>
              <a:t>Role uživatelů IS KP14+ ve vztahu k projektu:</a:t>
            </a:r>
            <a:r>
              <a:rPr lang="cs-CZ" baseline="0" dirty="0"/>
              <a:t> </a:t>
            </a:r>
            <a:r>
              <a:rPr lang="cs-CZ" dirty="0"/>
              <a:t>Editor,</a:t>
            </a:r>
            <a:r>
              <a:rPr lang="cs-CZ" baseline="0" dirty="0"/>
              <a:t> </a:t>
            </a:r>
            <a:r>
              <a:rPr lang="cs-CZ" dirty="0"/>
              <a:t>Čtenář,</a:t>
            </a:r>
            <a:r>
              <a:rPr lang="cs-CZ" baseline="0" dirty="0"/>
              <a:t> </a:t>
            </a:r>
            <a:r>
              <a:rPr lang="cs-CZ" dirty="0"/>
              <a:t>Signatář</a:t>
            </a:r>
            <a:r>
              <a:rPr lang="cs-CZ" baseline="0" dirty="0"/>
              <a:t> </a:t>
            </a:r>
            <a:r>
              <a:rPr lang="cs-CZ" dirty="0"/>
              <a:t>(vždy minimálně 1 osoba s touto rolí; pořadí signatářů se specifikuje v datech žádosti).</a:t>
            </a:r>
          </a:p>
          <a:p>
            <a:pPr marL="0" lvl="1" indent="0">
              <a:lnSpc>
                <a:spcPts val="2880"/>
              </a:lnSpc>
              <a:spcBef>
                <a:spcPts val="600"/>
              </a:spcBef>
              <a:spcAft>
                <a:spcPts val="600"/>
              </a:spcAft>
              <a:buSzPct val="100000"/>
              <a:buFont typeface="Wingdings" panose="05000000000000000000" pitchFamily="2" charset="2"/>
              <a:buNone/>
            </a:pPr>
            <a:r>
              <a:rPr lang="cs-CZ" sz="2400" dirty="0"/>
              <a:t>Není možné přidělit přístup někomu, kdo pro IS KP14+ neexistuje.</a:t>
            </a:r>
          </a:p>
          <a:p>
            <a:r>
              <a:rPr lang="cs-CZ" dirty="0"/>
              <a:t>Správce přístupů je vždy jedním z editorů.</a:t>
            </a:r>
          </a:p>
          <a:p>
            <a:pPr marL="0" marR="0" indent="0" algn="l" defTabSz="914400" rtl="0" eaLnBrk="1" fontAlgn="auto" latinLnBrk="0" hangingPunct="1">
              <a:lnSpc>
                <a:spcPct val="100000"/>
              </a:lnSpc>
              <a:spcBef>
                <a:spcPts val="0"/>
              </a:spcBef>
              <a:spcAft>
                <a:spcPts val="0"/>
              </a:spcAft>
              <a:buClrTx/>
              <a:buSzTx/>
              <a:buFontTx/>
              <a:buNone/>
              <a:tabLst/>
              <a:defRPr/>
            </a:pPr>
            <a:endParaRPr lang="cs-CZ" dirty="0"/>
          </a:p>
        </p:txBody>
      </p:sp>
      <p:sp>
        <p:nvSpPr>
          <p:cNvPr id="4" name="Zástupný symbol pro číslo snímku 3"/>
          <p:cNvSpPr>
            <a:spLocks noGrp="1"/>
          </p:cNvSpPr>
          <p:nvPr>
            <p:ph type="sldNum" sz="quarter" idx="10"/>
          </p:nvPr>
        </p:nvSpPr>
        <p:spPr/>
        <p:txBody>
          <a:bodyPr/>
          <a:lstStyle/>
          <a:p>
            <a:fld id="{53FB31FA-E905-4016-9D4B-970DF0C7EE08}" type="slidenum">
              <a:rPr lang="cs-CZ" smtClean="0"/>
              <a:t>27</a:t>
            </a:fld>
            <a:endParaRPr lang="cs-CZ"/>
          </a:p>
        </p:txBody>
      </p:sp>
    </p:spTree>
    <p:extLst>
      <p:ext uri="{BB962C8B-B14F-4D97-AF65-F5344CB8AC3E}">
        <p14:creationId xmlns:p14="http://schemas.microsoft.com/office/powerpoint/2010/main" val="242733514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pPr marL="0" lvl="1" indent="0">
              <a:lnSpc>
                <a:spcPts val="2880"/>
              </a:lnSpc>
              <a:spcBef>
                <a:spcPts val="600"/>
              </a:spcBef>
              <a:spcAft>
                <a:spcPts val="600"/>
              </a:spcAft>
              <a:buSzPct val="100000"/>
              <a:buFont typeface="Wingdings" panose="05000000000000000000" pitchFamily="2" charset="2"/>
              <a:buNone/>
            </a:pPr>
            <a:r>
              <a:rPr lang="cs-CZ" sz="1200" b="1" u="sng" dirty="0"/>
              <a:t>Indikátory povinné k naplnění</a:t>
            </a:r>
            <a:r>
              <a:rPr lang="cs-CZ" sz="1200" b="1" u="none" dirty="0"/>
              <a:t> </a:t>
            </a:r>
            <a:r>
              <a:rPr lang="cs-CZ" sz="1200" dirty="0"/>
              <a:t>(výstupové či výsledkové):</a:t>
            </a:r>
          </a:p>
          <a:p>
            <a:pPr marL="0" marR="0" lvl="1" indent="0" algn="l" defTabSz="914400" rtl="0" eaLnBrk="1" fontAlgn="auto" latinLnBrk="0" hangingPunct="1">
              <a:lnSpc>
                <a:spcPts val="2880"/>
              </a:lnSpc>
              <a:spcBef>
                <a:spcPts val="600"/>
              </a:spcBef>
              <a:spcAft>
                <a:spcPts val="600"/>
              </a:spcAft>
              <a:buClrTx/>
              <a:buSzPct val="100000"/>
              <a:buFont typeface="Wingdings" panose="05000000000000000000" pitchFamily="2" charset="2"/>
              <a:buNone/>
              <a:tabLst/>
              <a:defRPr/>
            </a:pPr>
            <a:r>
              <a:rPr lang="cs-CZ" sz="1200" dirty="0">
                <a:solidFill>
                  <a:srgbClr val="FF0000"/>
                </a:solidFill>
              </a:rPr>
              <a:t>Každý projekt musí mít povinně stanovenou nenulovou hodnotu </a:t>
            </a:r>
            <a:r>
              <a:rPr lang="cs-CZ" sz="1200" b="1" dirty="0">
                <a:solidFill>
                  <a:srgbClr val="FF0000"/>
                </a:solidFill>
              </a:rPr>
              <a:t>minimálně</a:t>
            </a:r>
            <a:r>
              <a:rPr lang="cs-CZ" sz="1200" dirty="0">
                <a:solidFill>
                  <a:srgbClr val="FF0000"/>
                </a:solidFill>
              </a:rPr>
              <a:t> buď pro indikátor </a:t>
            </a:r>
            <a:r>
              <a:rPr lang="cs-CZ" sz="1200" b="1" dirty="0">
                <a:solidFill>
                  <a:srgbClr val="FF0000"/>
                </a:solidFill>
              </a:rPr>
              <a:t>6 00 00 - Celkový počet účastníků</a:t>
            </a:r>
            <a:r>
              <a:rPr lang="cs-CZ" sz="1200" dirty="0">
                <a:solidFill>
                  <a:srgbClr val="FF0000"/>
                </a:solidFill>
              </a:rPr>
              <a:t> nebo </a:t>
            </a:r>
            <a:br>
              <a:rPr lang="cs-CZ" sz="1200" dirty="0">
                <a:solidFill>
                  <a:srgbClr val="FF0000"/>
                </a:solidFill>
              </a:rPr>
            </a:br>
            <a:r>
              <a:rPr lang="cs-CZ" sz="1200" b="1" dirty="0">
                <a:solidFill>
                  <a:srgbClr val="FF0000"/>
                </a:solidFill>
              </a:rPr>
              <a:t>6 70 01 - Kapacita podpořených služeb!!!</a:t>
            </a:r>
          </a:p>
          <a:p>
            <a:pPr marL="432000" marR="0" lvl="1" indent="-432000" algn="l" defTabSz="914400" rtl="0" eaLnBrk="1" fontAlgn="auto" latinLnBrk="0" hangingPunct="1">
              <a:lnSpc>
                <a:spcPts val="2880"/>
              </a:lnSpc>
              <a:spcBef>
                <a:spcPts val="600"/>
              </a:spcBef>
              <a:spcAft>
                <a:spcPts val="600"/>
              </a:spcAft>
              <a:buClrTx/>
              <a:buSzPct val="100000"/>
              <a:buFont typeface="Wingdings" panose="05000000000000000000" pitchFamily="2" charset="2"/>
              <a:buChar char=""/>
              <a:tabLst/>
              <a:defRPr/>
            </a:pPr>
            <a:endParaRPr lang="cs-CZ" sz="1200" b="1" dirty="0">
              <a:solidFill>
                <a:srgbClr val="FF0000"/>
              </a:solidFill>
            </a:endParaRPr>
          </a:p>
          <a:p>
            <a:pPr marL="0" marR="0" lvl="1" indent="0" algn="l" defTabSz="914400" rtl="0" eaLnBrk="1" fontAlgn="auto" latinLnBrk="0" hangingPunct="1">
              <a:lnSpc>
                <a:spcPts val="2880"/>
              </a:lnSpc>
              <a:spcBef>
                <a:spcPts val="600"/>
              </a:spcBef>
              <a:spcAft>
                <a:spcPts val="600"/>
              </a:spcAft>
              <a:buClrTx/>
              <a:buSzPct val="100000"/>
              <a:buFont typeface="Wingdings" panose="05000000000000000000" pitchFamily="2" charset="2"/>
              <a:buNone/>
              <a:tabLst/>
              <a:defRPr/>
            </a:pPr>
            <a:r>
              <a:rPr lang="cs-CZ" sz="1200" kern="1200" dirty="0">
                <a:solidFill>
                  <a:schemeClr val="tx1"/>
                </a:solidFill>
                <a:effectLst/>
                <a:latin typeface="+mn-lt"/>
                <a:ea typeface="+mn-ea"/>
                <a:cs typeface="+mn-cs"/>
              </a:rPr>
              <a:t>Sledování parametrů týkajících se podpořených osob a související indikátory jsou detailně popsány v Obecné části pravidel pro žadatele a příjemce v rámci Operačního programu zaměstnanost v kapitole 18.</a:t>
            </a:r>
          </a:p>
          <a:p>
            <a:pPr marL="432000" marR="0" lvl="1" indent="-432000" algn="l" defTabSz="914400" rtl="0" eaLnBrk="1" fontAlgn="auto" latinLnBrk="0" hangingPunct="1">
              <a:lnSpc>
                <a:spcPts val="2880"/>
              </a:lnSpc>
              <a:spcBef>
                <a:spcPts val="600"/>
              </a:spcBef>
              <a:spcAft>
                <a:spcPts val="600"/>
              </a:spcAft>
              <a:buClrTx/>
              <a:buSzPct val="100000"/>
              <a:buFont typeface="Wingdings" panose="05000000000000000000" pitchFamily="2" charset="2"/>
              <a:buChar char=""/>
              <a:tabLst/>
              <a:defRPr/>
            </a:pPr>
            <a:endParaRPr lang="cs-CZ" sz="1200" kern="1200" dirty="0">
              <a:solidFill>
                <a:schemeClr val="tx1"/>
              </a:solidFill>
              <a:effectLst/>
              <a:latin typeface="+mn-lt"/>
              <a:ea typeface="+mn-ea"/>
              <a:cs typeface="+mn-cs"/>
            </a:endParaRPr>
          </a:p>
          <a:p>
            <a:r>
              <a:rPr lang="cs-CZ" sz="1200" dirty="0">
                <a:latin typeface="+mn-lt"/>
              </a:rPr>
              <a:t>Žadatel není nucen k tomu, aby všechny osoby byly „účastníky“ a čerpaly povinně podporu nad stanovený limit.</a:t>
            </a:r>
          </a:p>
          <a:p>
            <a:r>
              <a:rPr lang="cs-CZ" sz="1200" dirty="0">
                <a:latin typeface="+mn-lt"/>
              </a:rPr>
              <a:t>Žadatel nebude znevýhodněn oproti projektům s vyššími cílovými hodnotami indikátorů za předpokladu, že zapojení osob, které nelze vykazovat v indikátoru, řádně odůvodní a popíše zamýšlené efekty.</a:t>
            </a:r>
          </a:p>
          <a:p>
            <a:r>
              <a:rPr lang="cs-CZ" sz="1200" dirty="0">
                <a:latin typeface="+mn-lt"/>
              </a:rPr>
              <a:t>Hodnotitel hodnotí žádost jako celek, nikoli jen s ohledem na plánované hodnoty indikátorů.</a:t>
            </a:r>
          </a:p>
          <a:p>
            <a:r>
              <a:rPr lang="cs-CZ" sz="1200" dirty="0">
                <a:latin typeface="+mn-lt"/>
              </a:rPr>
              <a:t>Vždy záleží na charakteru projektu, cílové skupiny a plánovaných efektech projektu.</a:t>
            </a:r>
          </a:p>
          <a:p>
            <a:endParaRPr lang="cs-CZ" sz="1200" dirty="0">
              <a:latin typeface="+mn-lt"/>
            </a:endParaRPr>
          </a:p>
          <a:p>
            <a:pPr marL="432000" lvl="2" indent="-432000">
              <a:lnSpc>
                <a:spcPct val="100000"/>
              </a:lnSpc>
              <a:spcBef>
                <a:spcPts val="600"/>
              </a:spcBef>
              <a:spcAft>
                <a:spcPts val="600"/>
              </a:spcAft>
              <a:buSzPct val="100000"/>
              <a:buFont typeface="Courier New" panose="02070309020205020404" pitchFamily="49" charset="0"/>
              <a:buChar char="o"/>
            </a:pPr>
            <a:r>
              <a:rPr lang="cs-CZ" sz="1200" u="sng" dirty="0">
                <a:latin typeface="+mn-lt"/>
                <a:cs typeface="Arial" panose="020B0604020202020204" pitchFamily="34" charset="0"/>
              </a:rPr>
              <a:t>6 00 00 - Celkový počet účastníků  + indikátory </a:t>
            </a:r>
            <a:r>
              <a:rPr lang="cs-CZ" sz="1200" u="sng" dirty="0">
                <a:latin typeface="+mn-lt"/>
              </a:rPr>
              <a:t>týkající se „účastníků“</a:t>
            </a:r>
          </a:p>
          <a:p>
            <a:pPr marL="504000" lvl="4" indent="0">
              <a:lnSpc>
                <a:spcPct val="100000"/>
              </a:lnSpc>
              <a:spcBef>
                <a:spcPts val="600"/>
              </a:spcBef>
              <a:spcAft>
                <a:spcPts val="600"/>
              </a:spcAft>
              <a:buSzPct val="100000"/>
              <a:buNone/>
            </a:pPr>
            <a:r>
              <a:rPr lang="cs-CZ" sz="1200" dirty="0">
                <a:latin typeface="+mn-lt"/>
                <a:cs typeface="Arial" panose="020B0604020202020204" pitchFamily="34" charset="0"/>
              </a:rPr>
              <a:t>= </a:t>
            </a:r>
            <a:r>
              <a:rPr lang="cs-CZ" sz="1200" dirty="0">
                <a:latin typeface="+mn-lt"/>
              </a:rPr>
              <a:t>osoby jednoznačně identifikované, které zároveň překročí hranici pro bagatelní podporu </a:t>
            </a:r>
            <a:r>
              <a:rPr lang="cs-CZ" sz="1200" dirty="0">
                <a:latin typeface="+mn-lt"/>
                <a:cs typeface="Arial" panose="020B0604020202020204" pitchFamily="34" charset="0"/>
              </a:rPr>
              <a:t>(tj. min. 40 hod., </a:t>
            </a:r>
            <a:r>
              <a:rPr lang="cs-CZ" sz="1200" dirty="0">
                <a:latin typeface="+mn-lt"/>
              </a:rPr>
              <a:t>z toho min 20 hod. jinou formou než elektronickou</a:t>
            </a:r>
            <a:r>
              <a:rPr lang="cs-CZ" sz="1200" dirty="0">
                <a:latin typeface="+mn-lt"/>
                <a:cs typeface="Arial" panose="020B0604020202020204" pitchFamily="34" charset="0"/>
              </a:rPr>
              <a:t>)</a:t>
            </a:r>
          </a:p>
          <a:p>
            <a:pPr marL="432000" lvl="2" indent="-432000">
              <a:lnSpc>
                <a:spcPct val="100000"/>
              </a:lnSpc>
              <a:spcBef>
                <a:spcPts val="600"/>
              </a:spcBef>
              <a:spcAft>
                <a:spcPts val="600"/>
              </a:spcAft>
              <a:buSzPct val="100000"/>
              <a:buFont typeface="Courier New" panose="02070309020205020404" pitchFamily="49" charset="0"/>
              <a:buChar char="o"/>
            </a:pPr>
            <a:r>
              <a:rPr lang="cs-CZ" sz="1200" dirty="0">
                <a:latin typeface="+mn-lt"/>
                <a:cs typeface="Arial" panose="020B0604020202020204" pitchFamily="34" charset="0"/>
              </a:rPr>
              <a:t>Účastník započítán pouze jednou za projekt, bez ohledu na počet získaných podpor (víckrát ve více projektech).</a:t>
            </a:r>
          </a:p>
          <a:p>
            <a:pPr marL="432000" lvl="2" indent="-432000">
              <a:lnSpc>
                <a:spcPct val="100000"/>
              </a:lnSpc>
              <a:spcBef>
                <a:spcPts val="600"/>
              </a:spcBef>
              <a:spcAft>
                <a:spcPts val="600"/>
              </a:spcAft>
              <a:buSzPct val="100000"/>
              <a:buFont typeface="Courier New" panose="02070309020205020404" pitchFamily="49" charset="0"/>
              <a:buChar char="o"/>
            </a:pPr>
            <a:r>
              <a:rPr lang="cs-CZ" sz="1200" dirty="0">
                <a:latin typeface="+mn-lt"/>
                <a:cs typeface="Arial" panose="020B0604020202020204" pitchFamily="34" charset="0"/>
              </a:rPr>
              <a:t>Vykazování příjemcem skrze Monitorovací list podpořené osoby v IS ESF </a:t>
            </a:r>
            <a:r>
              <a:rPr lang="cs-CZ" sz="1200" dirty="0">
                <a:latin typeface="+mn-lt"/>
              </a:rPr>
              <a:t>2014+ (</a:t>
            </a:r>
            <a:r>
              <a:rPr lang="cs-CZ" sz="1200" cap="none" baseline="0" dirty="0">
                <a:latin typeface="+mn-lt"/>
              </a:rPr>
              <a:t>Pokyny pro evidenci podpory poskytnuté účastníkům projektu).</a:t>
            </a:r>
          </a:p>
          <a:p>
            <a:pPr marL="432000" lvl="2" indent="-432000">
              <a:lnSpc>
                <a:spcPct val="100000"/>
              </a:lnSpc>
              <a:spcBef>
                <a:spcPts val="600"/>
              </a:spcBef>
              <a:spcAft>
                <a:spcPts val="600"/>
              </a:spcAft>
              <a:buSzPct val="100000"/>
              <a:buFont typeface="Courier New" panose="02070309020205020404" pitchFamily="49" charset="0"/>
              <a:buChar char="o"/>
            </a:pPr>
            <a:r>
              <a:rPr lang="cs-CZ" sz="1200" dirty="0">
                <a:solidFill>
                  <a:srgbClr val="FF0000"/>
                </a:solidFill>
                <a:latin typeface="+mn-lt"/>
                <a:cs typeface="Arial" panose="020B0604020202020204" pitchFamily="34" charset="0"/>
              </a:rPr>
              <a:t>Celkový počet podpořených osob </a:t>
            </a:r>
            <a:r>
              <a:rPr lang="cs-CZ" sz="1200" strike="sngStrike" dirty="0">
                <a:solidFill>
                  <a:srgbClr val="FF0000"/>
                </a:solidFill>
                <a:latin typeface="+mn-lt"/>
                <a:cs typeface="Arial" panose="020B0604020202020204" pitchFamily="34" charset="0"/>
              </a:rPr>
              <a:t>≠</a:t>
            </a:r>
            <a:r>
              <a:rPr lang="cs-CZ" sz="1200" dirty="0">
                <a:solidFill>
                  <a:srgbClr val="FF0000"/>
                </a:solidFill>
                <a:latin typeface="+mn-lt"/>
                <a:cs typeface="Arial" panose="020B0604020202020204" pitchFamily="34" charset="0"/>
              </a:rPr>
              <a:t> celkový počet účastníků!! </a:t>
            </a:r>
            <a:r>
              <a:rPr lang="cs-CZ" sz="1200" dirty="0">
                <a:latin typeface="+mn-lt"/>
              </a:rPr>
              <a:t>(Žadatel předem popíše rozsah skupiny osob, kterou plánuje podpořit, ale která nebude pravděpodobně moci být zahrnuta do dosažených hodnot indikátorů).</a:t>
            </a:r>
            <a:endParaRPr lang="cs-CZ" sz="1200" dirty="0">
              <a:solidFill>
                <a:srgbClr val="FF0000"/>
              </a:solidFill>
              <a:latin typeface="+mn-lt"/>
              <a:cs typeface="Arial" panose="020B0604020202020204" pitchFamily="34" charset="0"/>
            </a:endParaRPr>
          </a:p>
          <a:p>
            <a:pPr>
              <a:lnSpc>
                <a:spcPct val="100000"/>
              </a:lnSpc>
              <a:buFont typeface="Courier New" panose="02070309020205020404" pitchFamily="49" charset="0"/>
              <a:buChar char="o"/>
            </a:pPr>
            <a:r>
              <a:rPr lang="cs-CZ" sz="1200" dirty="0">
                <a:latin typeface="+mn-lt"/>
                <a:cs typeface="Arial" panose="020B0604020202020204" pitchFamily="34" charset="0"/>
              </a:rPr>
              <a:t>       Podpora by měla směřovat výhradně k osobám překračujícím bagatelní podporu a osobám, u kterých je jejich totožnost známá v potřebném rozsahu!!!</a:t>
            </a:r>
          </a:p>
          <a:p>
            <a:pPr>
              <a:lnSpc>
                <a:spcPct val="100000"/>
              </a:lnSpc>
              <a:buFont typeface="Courier New" panose="02070309020205020404" pitchFamily="49" charset="0"/>
              <a:buChar char="o"/>
            </a:pPr>
            <a:r>
              <a:rPr lang="cs-CZ" sz="1200" dirty="0">
                <a:latin typeface="+mn-lt"/>
                <a:cs typeface="Arial" panose="020B0604020202020204" pitchFamily="34" charset="0"/>
              </a:rPr>
              <a:t>       Podpora by měla směřovat výhradně k osobám z území MAS, pokud není zdůvodněno!!!</a:t>
            </a:r>
          </a:p>
          <a:p>
            <a:pPr>
              <a:lnSpc>
                <a:spcPct val="100000"/>
              </a:lnSpc>
              <a:buFont typeface="Courier New" panose="02070309020205020404" pitchFamily="49" charset="0"/>
              <a:buChar char="o"/>
            </a:pPr>
            <a:endParaRPr lang="cs-CZ" sz="1200" dirty="0">
              <a:latin typeface="+mn-lt"/>
              <a:cs typeface="Arial" panose="020B0604020202020204" pitchFamily="34" charset="0"/>
            </a:endParaRPr>
          </a:p>
          <a:p>
            <a:endParaRPr lang="cs-CZ" sz="1200" b="1" dirty="0"/>
          </a:p>
          <a:p>
            <a:r>
              <a:rPr lang="cs-CZ" sz="1200" b="1" u="sng" dirty="0"/>
              <a:t>Indikátory povinné k vykazování</a:t>
            </a:r>
            <a:endParaRPr lang="cs-CZ" sz="1200" b="1" dirty="0"/>
          </a:p>
          <a:p>
            <a:pPr lvl="1"/>
            <a:r>
              <a:rPr lang="cs-CZ" sz="1200" b="1" dirty="0"/>
              <a:t>U projektů, které nebudou sledovat žádný výsledkový indikátor, musí být ze strany žadatele v žádosti o podporu povinně vyplněno textové pole popisující konkrétní cíle projektu včetně popisu očekávaných výsledků a změny, které má být prostřednictvím projektu dosaženo. </a:t>
            </a:r>
          </a:p>
          <a:p>
            <a:pPr marL="457200" marR="0" lvl="1" indent="0" algn="l" defTabSz="914400" rtl="0" eaLnBrk="1" fontAlgn="auto" latinLnBrk="0" hangingPunct="1">
              <a:lnSpc>
                <a:spcPct val="100000"/>
              </a:lnSpc>
              <a:spcBef>
                <a:spcPts val="0"/>
              </a:spcBef>
              <a:spcAft>
                <a:spcPts val="0"/>
              </a:spcAft>
              <a:buClrTx/>
              <a:buSzTx/>
              <a:buFontTx/>
              <a:buNone/>
              <a:tabLst/>
              <a:defRPr/>
            </a:pPr>
            <a:endParaRPr lang="cs-CZ" sz="1200" b="1" dirty="0">
              <a:solidFill>
                <a:schemeClr val="tx1"/>
              </a:solidFill>
            </a:endParaRPr>
          </a:p>
          <a:p>
            <a:pPr marL="457200" marR="0" lvl="1" indent="0" algn="l" defTabSz="914400" rtl="0" eaLnBrk="1" fontAlgn="auto" latinLnBrk="0" hangingPunct="1">
              <a:lnSpc>
                <a:spcPct val="100000"/>
              </a:lnSpc>
              <a:spcBef>
                <a:spcPts val="0"/>
              </a:spcBef>
              <a:spcAft>
                <a:spcPts val="0"/>
              </a:spcAft>
              <a:buClrTx/>
              <a:buSzTx/>
              <a:buFontTx/>
              <a:buNone/>
              <a:tabLst/>
              <a:defRPr/>
            </a:pPr>
            <a:r>
              <a:rPr lang="cs-CZ" sz="1200" b="1" dirty="0">
                <a:solidFill>
                  <a:srgbClr val="FF0000"/>
                </a:solidFill>
              </a:rPr>
              <a:t>U indikátoru týkajícího</a:t>
            </a:r>
            <a:r>
              <a:rPr lang="cs-CZ" sz="1200" b="1" baseline="0" dirty="0">
                <a:solidFill>
                  <a:srgbClr val="FF0000"/>
                </a:solidFill>
              </a:rPr>
              <a:t> se účastníků je cílová hodnota vždy 0, protože se dosažené hodnoty načítají automaticky z IS ESF!!!</a:t>
            </a:r>
          </a:p>
          <a:p>
            <a:pPr marL="0" lvl="1" indent="0">
              <a:lnSpc>
                <a:spcPct val="100000"/>
              </a:lnSpc>
              <a:spcBef>
                <a:spcPts val="600"/>
              </a:spcBef>
              <a:spcAft>
                <a:spcPts val="600"/>
              </a:spcAft>
              <a:buSzPct val="100000"/>
              <a:buFont typeface="Wingdings" panose="05000000000000000000" pitchFamily="2" charset="2"/>
              <a:buNone/>
            </a:pPr>
            <a:endParaRPr lang="cs-CZ" sz="800" dirty="0"/>
          </a:p>
          <a:p>
            <a:pPr marL="0" lvl="1" indent="0">
              <a:lnSpc>
                <a:spcPct val="100000"/>
              </a:lnSpc>
              <a:spcBef>
                <a:spcPts val="600"/>
              </a:spcBef>
              <a:spcAft>
                <a:spcPts val="600"/>
              </a:spcAft>
              <a:buSzPct val="100000"/>
              <a:buFont typeface="Wingdings" panose="05000000000000000000" pitchFamily="2" charset="2"/>
              <a:buNone/>
            </a:pPr>
            <a:r>
              <a:rPr lang="cs-CZ" sz="1800" dirty="0"/>
              <a:t>Podrobné informace včetně definic jednotlivých indikátorů viz:</a:t>
            </a:r>
          </a:p>
          <a:p>
            <a:pPr marL="936000" lvl="3" indent="-432000">
              <a:lnSpc>
                <a:spcPct val="100000"/>
              </a:lnSpc>
              <a:spcBef>
                <a:spcPts val="600"/>
              </a:spcBef>
              <a:spcAft>
                <a:spcPts val="600"/>
              </a:spcAft>
              <a:buSzPct val="100000"/>
              <a:buFont typeface="Wingdings" panose="05000000000000000000" pitchFamily="2" charset="2"/>
              <a:buChar char=""/>
            </a:pPr>
            <a:r>
              <a:rPr lang="cs-CZ" sz="1800" dirty="0"/>
              <a:t>Obecná část pravidel pro žadatele a příjemce v rámci OPZ, kpt. 18</a:t>
            </a:r>
          </a:p>
          <a:p>
            <a:pPr marL="936000" lvl="3" indent="-432000">
              <a:lnSpc>
                <a:spcPct val="100000"/>
              </a:lnSpc>
              <a:spcBef>
                <a:spcPts val="600"/>
              </a:spcBef>
              <a:spcAft>
                <a:spcPts val="600"/>
              </a:spcAft>
              <a:buSzPct val="100000"/>
              <a:buFont typeface="Wingdings" panose="05000000000000000000" pitchFamily="2" charset="2"/>
              <a:buChar char=""/>
            </a:pPr>
            <a:r>
              <a:rPr lang="cs-CZ" sz="1800" dirty="0"/>
              <a:t>Systém záznamu rozsahu a typu podpory poskytnuté cílovým skupinám projektů</a:t>
            </a:r>
            <a:endParaRPr lang="cs-CZ" dirty="0"/>
          </a:p>
          <a:p>
            <a:pPr>
              <a:lnSpc>
                <a:spcPct val="100000"/>
              </a:lnSpc>
              <a:buFont typeface="Courier New" panose="02070309020205020404" pitchFamily="49" charset="0"/>
              <a:buNone/>
            </a:pPr>
            <a:endParaRPr lang="cs-CZ" sz="1200" dirty="0">
              <a:latin typeface="+mn-lt"/>
            </a:endParaRPr>
          </a:p>
          <a:p>
            <a:pPr hangingPunct="0"/>
            <a:r>
              <a:rPr lang="cs-CZ" sz="1200" b="1" kern="1200" dirty="0">
                <a:solidFill>
                  <a:schemeClr val="tx1"/>
                </a:solidFill>
                <a:effectLst/>
                <a:latin typeface="+mn-lt"/>
                <a:ea typeface="+mn-ea"/>
                <a:cs typeface="+mn-cs"/>
              </a:rPr>
              <a:t>Bagatelní podpora:</a:t>
            </a:r>
            <a:endParaRPr lang="cs-CZ" sz="1200" kern="1200" dirty="0">
              <a:solidFill>
                <a:schemeClr val="tx1"/>
              </a:solidFill>
              <a:effectLst/>
              <a:latin typeface="+mn-lt"/>
              <a:ea typeface="+mn-ea"/>
              <a:cs typeface="+mn-cs"/>
            </a:endParaRPr>
          </a:p>
          <a:p>
            <a:pPr hangingPunct="0"/>
            <a:r>
              <a:rPr lang="cs-CZ" sz="1200" kern="1200" dirty="0">
                <a:solidFill>
                  <a:schemeClr val="tx1"/>
                </a:solidFill>
                <a:effectLst/>
                <a:latin typeface="+mn-lt"/>
                <a:ea typeface="+mn-ea"/>
                <a:cs typeface="+mn-cs"/>
              </a:rPr>
              <a:t>Je stanoven limit, že účastníkem/podpořenou osobou z hlediska indikátorů, je pouze osoba, která:</a:t>
            </a:r>
          </a:p>
          <a:p>
            <a:pPr hangingPunct="0"/>
            <a:r>
              <a:rPr lang="cs-CZ" sz="1200" kern="1200" dirty="0">
                <a:solidFill>
                  <a:schemeClr val="tx1"/>
                </a:solidFill>
                <a:effectLst/>
                <a:latin typeface="+mn-lt"/>
                <a:ea typeface="+mn-ea"/>
                <a:cs typeface="+mn-cs"/>
              </a:rPr>
              <a:t>a) získala v daném projektu podporu v rozsahu minimálně </a:t>
            </a:r>
            <a:r>
              <a:rPr lang="cs-CZ" sz="1200" b="1" kern="1200" dirty="0">
                <a:solidFill>
                  <a:schemeClr val="tx1"/>
                </a:solidFill>
                <a:effectLst/>
                <a:latin typeface="+mn-lt"/>
                <a:ea typeface="+mn-ea"/>
                <a:cs typeface="+mn-cs"/>
              </a:rPr>
              <a:t>40 hodin </a:t>
            </a:r>
            <a:r>
              <a:rPr lang="cs-CZ" sz="1200" kern="1200" dirty="0">
                <a:solidFill>
                  <a:schemeClr val="tx1"/>
                </a:solidFill>
                <a:effectLst/>
                <a:latin typeface="+mn-lt"/>
                <a:ea typeface="+mn-ea"/>
                <a:cs typeface="+mn-cs"/>
              </a:rPr>
              <a:t>(bez ohledu na počet dílčích podpor, tj. počet dílčích zapojení do projektu) a zároveň</a:t>
            </a:r>
          </a:p>
          <a:p>
            <a:pPr hangingPunct="0"/>
            <a:r>
              <a:rPr lang="cs-CZ" sz="1200" kern="1200" dirty="0">
                <a:solidFill>
                  <a:schemeClr val="tx1"/>
                </a:solidFill>
                <a:effectLst/>
                <a:latin typeface="+mn-lt"/>
                <a:ea typeface="+mn-ea"/>
                <a:cs typeface="+mn-cs"/>
              </a:rPr>
              <a:t>b) alespoň 20 hodin z podpory, kterou osoba v daném projektu získala, nemá charakter elektronického vzdělávání.</a:t>
            </a:r>
          </a:p>
          <a:p>
            <a:pPr hangingPunct="0"/>
            <a:r>
              <a:rPr lang="cs-CZ" sz="1200" b="1" kern="1200" dirty="0">
                <a:solidFill>
                  <a:schemeClr val="tx1"/>
                </a:solidFill>
                <a:effectLst/>
                <a:latin typeface="+mn-lt"/>
                <a:ea typeface="+mn-ea"/>
                <a:cs typeface="+mn-cs"/>
              </a:rPr>
              <a:t> </a:t>
            </a:r>
            <a:endParaRPr lang="cs-CZ" sz="1200" kern="1200" dirty="0">
              <a:solidFill>
                <a:schemeClr val="tx1"/>
              </a:solidFill>
              <a:effectLst/>
              <a:latin typeface="+mn-lt"/>
              <a:ea typeface="+mn-ea"/>
              <a:cs typeface="+mn-cs"/>
            </a:endParaRPr>
          </a:p>
          <a:p>
            <a:pPr hangingPunct="0"/>
            <a:r>
              <a:rPr lang="cs-CZ" sz="1200" b="1" kern="1200" dirty="0">
                <a:solidFill>
                  <a:schemeClr val="tx1"/>
                </a:solidFill>
                <a:effectLst/>
                <a:latin typeface="+mn-lt"/>
                <a:ea typeface="+mn-ea"/>
                <a:cs typeface="+mn-cs"/>
              </a:rPr>
              <a:t>Evidence podpořené osoby:</a:t>
            </a:r>
            <a:endParaRPr lang="cs-CZ" sz="1200" kern="1200" dirty="0">
              <a:solidFill>
                <a:schemeClr val="tx1"/>
              </a:solidFill>
              <a:effectLst/>
              <a:latin typeface="+mn-lt"/>
              <a:ea typeface="+mn-ea"/>
              <a:cs typeface="+mn-cs"/>
            </a:endParaRPr>
          </a:p>
          <a:p>
            <a:pPr hangingPunct="0"/>
            <a:r>
              <a:rPr lang="cs-CZ" sz="1200" kern="1200" dirty="0">
                <a:solidFill>
                  <a:schemeClr val="tx1"/>
                </a:solidFill>
                <a:effectLst/>
                <a:latin typeface="+mn-lt"/>
                <a:ea typeface="+mn-ea"/>
                <a:cs typeface="+mn-cs"/>
              </a:rPr>
              <a:t>U každé osoby je třeba znát jméno, příjmení, adresu bydliště a datum narození -monitorovací list podpořené osoby (na portálu </a:t>
            </a:r>
            <a:r>
              <a:rPr lang="cs-CZ" sz="1200" u="sng" kern="1200" dirty="0">
                <a:solidFill>
                  <a:schemeClr val="tx1"/>
                </a:solidFill>
                <a:effectLst/>
                <a:latin typeface="+mn-lt"/>
                <a:ea typeface="+mn-ea"/>
                <a:cs typeface="+mn-cs"/>
                <a:hlinkClick r:id="rId3"/>
              </a:rPr>
              <a:t>www.esfcr.cz</a:t>
            </a:r>
            <a:endParaRPr lang="cs-CZ" sz="1200" kern="1200" dirty="0">
              <a:solidFill>
                <a:schemeClr val="tx1"/>
              </a:solidFill>
              <a:effectLst/>
              <a:latin typeface="+mn-lt"/>
              <a:ea typeface="+mn-ea"/>
              <a:cs typeface="+mn-cs"/>
            </a:endParaRPr>
          </a:p>
          <a:p>
            <a:pPr hangingPunct="0"/>
            <a:r>
              <a:rPr lang="cs-CZ" sz="1200" u="sng" kern="1200" dirty="0">
                <a:solidFill>
                  <a:schemeClr val="tx1"/>
                </a:solidFill>
                <a:effectLst/>
                <a:latin typeface="+mn-lt"/>
                <a:ea typeface="+mn-ea"/>
                <a:cs typeface="+mn-cs"/>
              </a:rPr>
              <a:t>https://www.esfcr.cz/</a:t>
            </a:r>
            <a:r>
              <a:rPr lang="cs-CZ" sz="1200" u="sng" kern="1200" dirty="0" err="1">
                <a:solidFill>
                  <a:schemeClr val="tx1"/>
                </a:solidFill>
                <a:effectLst/>
                <a:latin typeface="+mn-lt"/>
                <a:ea typeface="+mn-ea"/>
                <a:cs typeface="+mn-cs"/>
              </a:rPr>
              <a:t>monitorovani</a:t>
            </a:r>
            <a:r>
              <a:rPr lang="cs-CZ" sz="1200" u="sng" kern="1200" dirty="0">
                <a:solidFill>
                  <a:schemeClr val="tx1"/>
                </a:solidFill>
                <a:effectLst/>
                <a:latin typeface="+mn-lt"/>
                <a:ea typeface="+mn-ea"/>
                <a:cs typeface="+mn-cs"/>
              </a:rPr>
              <a:t>-</a:t>
            </a:r>
            <a:r>
              <a:rPr lang="cs-CZ" sz="1200" u="sng" kern="1200" dirty="0" err="1">
                <a:solidFill>
                  <a:schemeClr val="tx1"/>
                </a:solidFill>
                <a:effectLst/>
                <a:latin typeface="+mn-lt"/>
                <a:ea typeface="+mn-ea"/>
                <a:cs typeface="+mn-cs"/>
              </a:rPr>
              <a:t>podporenych</a:t>
            </a:r>
            <a:r>
              <a:rPr lang="cs-CZ" sz="1200" u="sng" kern="1200" dirty="0">
                <a:solidFill>
                  <a:schemeClr val="tx1"/>
                </a:solidFill>
                <a:effectLst/>
                <a:latin typeface="+mn-lt"/>
                <a:ea typeface="+mn-ea"/>
                <a:cs typeface="+mn-cs"/>
              </a:rPr>
              <a:t>-osob-</a:t>
            </a:r>
            <a:r>
              <a:rPr lang="cs-CZ" sz="1200" u="sng" kern="1200" dirty="0" err="1">
                <a:solidFill>
                  <a:schemeClr val="tx1"/>
                </a:solidFill>
                <a:effectLst/>
                <a:latin typeface="+mn-lt"/>
                <a:ea typeface="+mn-ea"/>
                <a:cs typeface="+mn-cs"/>
              </a:rPr>
              <a:t>opz</a:t>
            </a:r>
            <a:r>
              <a:rPr lang="cs-CZ" sz="1200" kern="1200" dirty="0">
                <a:solidFill>
                  <a:schemeClr val="tx1"/>
                </a:solidFill>
                <a:effectLst/>
                <a:latin typeface="+mn-lt"/>
                <a:ea typeface="+mn-ea"/>
                <a:cs typeface="+mn-cs"/>
              </a:rPr>
              <a:t>).</a:t>
            </a:r>
          </a:p>
          <a:p>
            <a:pPr hangingPunct="0"/>
            <a:endParaRPr lang="cs-CZ" sz="1200" kern="1200" dirty="0">
              <a:solidFill>
                <a:schemeClr val="tx1"/>
              </a:solidFill>
              <a:effectLst/>
              <a:latin typeface="+mn-lt"/>
              <a:ea typeface="+mn-ea"/>
              <a:cs typeface="+mn-cs"/>
            </a:endParaRPr>
          </a:p>
          <a:p>
            <a:pPr hangingPunct="0"/>
            <a:r>
              <a:rPr lang="cs-CZ" sz="1200" b="1" kern="1200" dirty="0">
                <a:solidFill>
                  <a:schemeClr val="tx1"/>
                </a:solidFill>
                <a:effectLst/>
                <a:latin typeface="+mn-lt"/>
                <a:ea typeface="+mn-ea"/>
                <a:cs typeface="+mn-cs"/>
              </a:rPr>
              <a:t>Monitorovací list podpořené osoby </a:t>
            </a:r>
            <a:r>
              <a:rPr lang="cs-CZ" sz="1200" kern="1200" dirty="0">
                <a:solidFill>
                  <a:schemeClr val="tx1"/>
                </a:solidFill>
                <a:effectLst/>
                <a:latin typeface="+mn-lt"/>
                <a:ea typeface="+mn-ea"/>
                <a:cs typeface="+mn-cs"/>
              </a:rPr>
              <a:t>je nezávazný formulář, který je možné využít při sběru údajů od jednotlivých osob podpořených v projektu. Pokud může příjemce (či partner) data potřebná pro sledování monitorovacích indikátorů podložit jinou průkaznou evidencí, není nutné formulář používat. Příjemce (či partner) je také oprávněn si obsah Monitorovacího listu podpořené osoby upravit (např. v něm nezjišťovat něco, co už je mu známo a eviduje to v podobě nějakého jiného dokumentu/databáze).</a:t>
            </a:r>
          </a:p>
          <a:p>
            <a:pPr hangingPunct="0"/>
            <a:r>
              <a:rPr lang="cs-CZ" sz="1200" kern="1200" dirty="0">
                <a:solidFill>
                  <a:schemeClr val="tx1"/>
                </a:solidFill>
                <a:effectLst/>
                <a:latin typeface="+mn-lt"/>
                <a:ea typeface="+mn-ea"/>
                <a:cs typeface="+mn-cs"/>
              </a:rPr>
              <a:t>Díky sledování vymezených parametrů u podpořených osob bude příjemce schopen vykazovat dosažené hodnoty monitorovacích indikátorů týkajících se účastníků projektu.</a:t>
            </a:r>
          </a:p>
          <a:p>
            <a:pPr hangingPunct="0"/>
            <a:endParaRPr lang="cs-CZ" sz="1200" b="1" u="sng" kern="1200" dirty="0">
              <a:solidFill>
                <a:schemeClr val="tx1"/>
              </a:solidFill>
              <a:effectLst/>
              <a:latin typeface="+mn-lt"/>
              <a:ea typeface="+mn-ea"/>
              <a:cs typeface="+mn-cs"/>
            </a:endParaRPr>
          </a:p>
          <a:p>
            <a:pPr hangingPunct="0"/>
            <a:r>
              <a:rPr lang="cs-CZ" sz="1200" b="1" u="sng" kern="1200" dirty="0">
                <a:solidFill>
                  <a:schemeClr val="tx1"/>
                </a:solidFill>
                <a:effectLst/>
                <a:latin typeface="+mn-lt"/>
                <a:ea typeface="+mn-ea"/>
                <a:cs typeface="+mn-cs"/>
              </a:rPr>
              <a:t>Pokyny pro evidenci podpory poskytnuté účastníkům projektů: </a:t>
            </a:r>
            <a:endParaRPr lang="cs-CZ" sz="1200" kern="1200" dirty="0">
              <a:solidFill>
                <a:schemeClr val="tx1"/>
              </a:solidFill>
              <a:effectLst/>
              <a:latin typeface="+mn-lt"/>
              <a:ea typeface="+mn-ea"/>
              <a:cs typeface="+mn-cs"/>
            </a:endParaRPr>
          </a:p>
          <a:p>
            <a:pPr hangingPunct="0"/>
            <a:r>
              <a:rPr lang="cs-CZ" sz="1200" kern="1200" dirty="0">
                <a:solidFill>
                  <a:schemeClr val="tx1"/>
                </a:solidFill>
                <a:effectLst/>
                <a:latin typeface="+mn-lt"/>
                <a:ea typeface="+mn-ea"/>
                <a:cs typeface="+mn-cs"/>
              </a:rPr>
              <a:t>Dosažené hodnoty u indikátorů týkajících se podpořených osob se do zprávy o realizaci projektu, kterou mají příjemci povinnost předkládat, dostanou prostřednictvím informačního systému IS ESF 2014+. Tento systém umožňuje zejména:</a:t>
            </a:r>
          </a:p>
          <a:p>
            <a:pPr hangingPunct="0"/>
            <a:r>
              <a:rPr lang="cs-CZ" sz="1200" kern="1200" dirty="0">
                <a:solidFill>
                  <a:schemeClr val="tx1"/>
                </a:solidFill>
                <a:effectLst/>
                <a:latin typeface="+mn-lt"/>
                <a:ea typeface="+mn-ea"/>
                <a:cs typeface="+mn-cs"/>
              </a:rPr>
              <a:t>- monitoring osob podpořených projekty OPZ s maximálním využitím existujících dat evidovaných v </a:t>
            </a:r>
            <a:r>
              <a:rPr lang="cs-CZ" sz="1200" kern="1200" dirty="0" err="1">
                <a:solidFill>
                  <a:schemeClr val="tx1"/>
                </a:solidFill>
                <a:effectLst/>
                <a:latin typeface="+mn-lt"/>
                <a:ea typeface="+mn-ea"/>
                <a:cs typeface="+mn-cs"/>
              </a:rPr>
              <a:t>agendových</a:t>
            </a:r>
            <a:r>
              <a:rPr lang="cs-CZ" sz="1200" kern="1200" dirty="0">
                <a:solidFill>
                  <a:schemeClr val="tx1"/>
                </a:solidFill>
                <a:effectLst/>
                <a:latin typeface="+mn-lt"/>
                <a:ea typeface="+mn-ea"/>
                <a:cs typeface="+mn-cs"/>
              </a:rPr>
              <a:t> systémech MPSV, které jsou doplňovány sběrem dat od realizátorů jednotlivých projektů;</a:t>
            </a:r>
          </a:p>
          <a:p>
            <a:pPr hangingPunct="0"/>
            <a:r>
              <a:rPr lang="cs-CZ" sz="1200" kern="1200" dirty="0">
                <a:solidFill>
                  <a:schemeClr val="tx1"/>
                </a:solidFill>
                <a:effectLst/>
                <a:latin typeface="+mn-lt"/>
                <a:ea typeface="+mn-ea"/>
                <a:cs typeface="+mn-cs"/>
              </a:rPr>
              <a:t>- monitoring akcí projektů ESF pro potřeby zájemců o účast na projektech prostřednictvím propojení s modulem Akce na portálu www.esfcr.cz;</a:t>
            </a:r>
          </a:p>
          <a:p>
            <a:pPr hangingPunct="0"/>
            <a:r>
              <a:rPr lang="cs-CZ" sz="1200" kern="1200" dirty="0">
                <a:solidFill>
                  <a:schemeClr val="tx1"/>
                </a:solidFill>
                <a:effectLst/>
                <a:latin typeface="+mn-lt"/>
                <a:ea typeface="+mn-ea"/>
                <a:cs typeface="+mn-cs"/>
              </a:rPr>
              <a:t>- automatizovaný výpočet indikátorů týkajících se osob pro jednotlivé projekty a přenos dosažených hodnot indikátorů týkajících se podpořených osob do IS KP14+.</a:t>
            </a:r>
            <a:endParaRPr lang="cs-CZ" dirty="0"/>
          </a:p>
          <a:p>
            <a:pPr lvl="1"/>
            <a:endParaRPr lang="cs-CZ" dirty="0"/>
          </a:p>
          <a:p>
            <a:r>
              <a:rPr lang="cs-CZ" b="1" u="sng" dirty="0"/>
              <a:t>VAZBA IS KP14+ a IS ESF 2014+ </a:t>
            </a:r>
          </a:p>
          <a:p>
            <a:endParaRPr lang="cs-CZ" b="1" u="sng" dirty="0"/>
          </a:p>
          <a:p>
            <a:pPr marL="0" marR="0" indent="0" algn="l" defTabSz="914400" rtl="0" eaLnBrk="1" fontAlgn="auto" latinLnBrk="0" hangingPunct="1">
              <a:lnSpc>
                <a:spcPct val="100000"/>
              </a:lnSpc>
              <a:spcBef>
                <a:spcPts val="0"/>
              </a:spcBef>
              <a:spcAft>
                <a:spcPts val="0"/>
              </a:spcAft>
              <a:buClrTx/>
              <a:buSzTx/>
              <a:buFontTx/>
              <a:buNone/>
              <a:tabLst/>
              <a:defRPr/>
            </a:pPr>
            <a:r>
              <a:rPr lang="cs-CZ" b="1" dirty="0"/>
              <a:t>IS ESF 2014+ </a:t>
            </a:r>
          </a:p>
          <a:p>
            <a:r>
              <a:rPr lang="cs-CZ" dirty="0"/>
              <a:t>Pro každého účastníka projektu veden záznam.</a:t>
            </a:r>
          </a:p>
          <a:p>
            <a:r>
              <a:rPr lang="cs-CZ" dirty="0"/>
              <a:t>Rozsah sledovaných údajů (viz Obecná pravidla pro žadatele a příjemce).</a:t>
            </a:r>
          </a:p>
          <a:p>
            <a:r>
              <a:rPr lang="cs-CZ" dirty="0"/>
              <a:t>Evidence poskytnutých podpor (typ podpory a rozsah podpory - k dispozici výběr z číselníku - bude zveřejněn na webu OPZ).</a:t>
            </a:r>
          </a:p>
          <a:p>
            <a:r>
              <a:rPr lang="cs-CZ" dirty="0"/>
              <a:t>IS automaticky hlídá u jednotlivých osob limit bagatelní podpory.</a:t>
            </a:r>
          </a:p>
          <a:p>
            <a:r>
              <a:rPr lang="cs-CZ" dirty="0"/>
              <a:t>IS z vyplněných údajů generuje hodnoty pro všechny indikátory týkající se účastníků a přenáší hodnoty do IS KP14+.</a:t>
            </a:r>
          </a:p>
          <a:p>
            <a:r>
              <a:rPr lang="cs-CZ" dirty="0"/>
              <a:t>Přímá vazba na externí registry ÚP a ČSSZ.</a:t>
            </a:r>
          </a:p>
          <a:p>
            <a:endParaRPr lang="cs-CZ" dirty="0"/>
          </a:p>
          <a:p>
            <a:r>
              <a:rPr lang="cs-CZ" b="1" dirty="0"/>
              <a:t>IS KP14+</a:t>
            </a:r>
          </a:p>
          <a:p>
            <a:r>
              <a:rPr lang="cs-CZ" dirty="0"/>
              <a:t>Editace pouze hodnot indikátorů netýkajících se účastníků.</a:t>
            </a:r>
          </a:p>
          <a:p>
            <a:r>
              <a:rPr lang="cs-CZ" dirty="0"/>
              <a:t>Indikátory týkající se účastníků přebírány z IS ESF 2014+ bez možnosti editace.</a:t>
            </a:r>
          </a:p>
          <a:p>
            <a:endParaRPr lang="cs-CZ" dirty="0"/>
          </a:p>
          <a:p>
            <a:pPr marL="0" lvl="1" indent="0">
              <a:lnSpc>
                <a:spcPts val="2880"/>
              </a:lnSpc>
              <a:spcBef>
                <a:spcPts val="600"/>
              </a:spcBef>
              <a:spcAft>
                <a:spcPts val="600"/>
              </a:spcAft>
              <a:buSzPct val="100000"/>
              <a:buFont typeface="Wingdings" panose="05000000000000000000" pitchFamily="2" charset="2"/>
              <a:buNone/>
            </a:pPr>
            <a:r>
              <a:rPr lang="cs-CZ" sz="2400" b="1" dirty="0"/>
              <a:t>MS2014+</a:t>
            </a:r>
          </a:p>
          <a:p>
            <a:pPr marL="0" lvl="1" indent="0">
              <a:lnSpc>
                <a:spcPts val="2880"/>
              </a:lnSpc>
              <a:spcBef>
                <a:spcPts val="600"/>
              </a:spcBef>
              <a:spcAft>
                <a:spcPts val="600"/>
              </a:spcAft>
              <a:buSzPct val="100000"/>
              <a:buFont typeface="Wingdings" panose="05000000000000000000" pitchFamily="2" charset="2"/>
              <a:buNone/>
            </a:pPr>
            <a:r>
              <a:rPr lang="cs-CZ" dirty="0"/>
              <a:t>Všechny indikátory sledované na úrovni dané výzvy, tj.:</a:t>
            </a:r>
          </a:p>
          <a:p>
            <a:pPr marL="0" lvl="1" indent="0">
              <a:lnSpc>
                <a:spcPts val="2880"/>
              </a:lnSpc>
              <a:spcBef>
                <a:spcPts val="600"/>
              </a:spcBef>
              <a:spcAft>
                <a:spcPts val="600"/>
              </a:spcAft>
              <a:buSzPct val="100000"/>
              <a:buFont typeface="Wingdings" panose="05000000000000000000" pitchFamily="2" charset="2"/>
              <a:buNone/>
            </a:pPr>
            <a:r>
              <a:rPr lang="cs-CZ" dirty="0"/>
              <a:t>Indikátory vykazované v rámci </a:t>
            </a:r>
            <a:r>
              <a:rPr lang="cs-CZ" dirty="0" err="1"/>
              <a:t>ZoR</a:t>
            </a:r>
            <a:endParaRPr lang="cs-CZ" dirty="0"/>
          </a:p>
          <a:p>
            <a:pPr marL="0" lvl="1" indent="0">
              <a:lnSpc>
                <a:spcPts val="2880"/>
              </a:lnSpc>
              <a:spcBef>
                <a:spcPts val="600"/>
              </a:spcBef>
              <a:spcAft>
                <a:spcPts val="600"/>
              </a:spcAft>
              <a:buSzPct val="100000"/>
              <a:buFont typeface="Wingdings" panose="05000000000000000000" pitchFamily="2" charset="2"/>
              <a:buNone/>
            </a:pPr>
            <a:r>
              <a:rPr lang="cs-CZ" dirty="0"/>
              <a:t>Indikátory sledované po 6 a více měsících po ukončení účasti v projektu</a:t>
            </a:r>
          </a:p>
          <a:p>
            <a:pPr marL="0" lvl="1" indent="0">
              <a:lnSpc>
                <a:spcPts val="2880"/>
              </a:lnSpc>
              <a:spcBef>
                <a:spcPts val="600"/>
              </a:spcBef>
              <a:spcAft>
                <a:spcPts val="600"/>
              </a:spcAft>
              <a:buSzPct val="100000"/>
              <a:buFont typeface="Wingdings" panose="05000000000000000000" pitchFamily="2" charset="2"/>
              <a:buNone/>
            </a:pPr>
            <a:r>
              <a:rPr lang="cs-CZ" dirty="0"/>
              <a:t>Indikátory sledované z úrovně ŘO</a:t>
            </a:r>
          </a:p>
          <a:p>
            <a:pPr marL="0" lvl="1" indent="0">
              <a:lnSpc>
                <a:spcPts val="2880"/>
              </a:lnSpc>
              <a:spcBef>
                <a:spcPts val="600"/>
              </a:spcBef>
              <a:spcAft>
                <a:spcPts val="600"/>
              </a:spcAft>
              <a:buSzPct val="100000"/>
              <a:buFont typeface="Wingdings" panose="05000000000000000000" pitchFamily="2" charset="2"/>
              <a:buNone/>
            </a:pPr>
            <a:r>
              <a:rPr lang="cs-CZ" dirty="0"/>
              <a:t>Indikátory typu „počet projektů“ (žadatel zaškrtne </a:t>
            </a:r>
            <a:r>
              <a:rPr lang="cs-CZ" dirty="0" err="1"/>
              <a:t>checkbox</a:t>
            </a:r>
            <a:r>
              <a:rPr lang="cs-CZ" dirty="0"/>
              <a:t> na žádosti o podporu a systém toto propojí s příslušným indikátorem)</a:t>
            </a:r>
          </a:p>
          <a:p>
            <a:endParaRPr lang="cs-CZ" dirty="0"/>
          </a:p>
          <a:p>
            <a:pPr lvl="1"/>
            <a:endParaRPr lang="cs-CZ" dirty="0"/>
          </a:p>
          <a:p>
            <a:pPr marL="0" marR="0" lvl="1" indent="0" algn="l" defTabSz="914400" rtl="0" eaLnBrk="1" fontAlgn="auto" latinLnBrk="0" hangingPunct="1">
              <a:lnSpc>
                <a:spcPts val="2880"/>
              </a:lnSpc>
              <a:spcBef>
                <a:spcPts val="600"/>
              </a:spcBef>
              <a:spcAft>
                <a:spcPts val="600"/>
              </a:spcAft>
              <a:buClrTx/>
              <a:buSzPct val="100000"/>
              <a:buFont typeface="Wingdings" panose="05000000000000000000" pitchFamily="2" charset="2"/>
              <a:buNone/>
              <a:tabLst/>
              <a:defRPr/>
            </a:pPr>
            <a:endParaRPr lang="cs-CZ" sz="1200" dirty="0"/>
          </a:p>
          <a:p>
            <a:endParaRPr lang="cs-CZ" dirty="0"/>
          </a:p>
        </p:txBody>
      </p:sp>
      <p:sp>
        <p:nvSpPr>
          <p:cNvPr id="4" name="Zástupný symbol pro číslo snímku 3"/>
          <p:cNvSpPr>
            <a:spLocks noGrp="1"/>
          </p:cNvSpPr>
          <p:nvPr>
            <p:ph type="sldNum" sz="quarter" idx="10"/>
          </p:nvPr>
        </p:nvSpPr>
        <p:spPr/>
        <p:txBody>
          <a:bodyPr/>
          <a:lstStyle/>
          <a:p>
            <a:fld id="{53FB31FA-E905-4016-9D4B-970DF0C7EE08}" type="slidenum">
              <a:rPr lang="cs-CZ" smtClean="0"/>
              <a:t>28</a:t>
            </a:fld>
            <a:endParaRPr lang="cs-CZ"/>
          </a:p>
        </p:txBody>
      </p:sp>
    </p:spTree>
    <p:extLst>
      <p:ext uri="{BB962C8B-B14F-4D97-AF65-F5344CB8AC3E}">
        <p14:creationId xmlns:p14="http://schemas.microsoft.com/office/powerpoint/2010/main" val="337823880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pPr defTabSz="914308">
              <a:defRPr/>
            </a:pPr>
            <a:endParaRPr lang="cs-CZ" baseline="0" dirty="0"/>
          </a:p>
        </p:txBody>
      </p:sp>
      <p:sp>
        <p:nvSpPr>
          <p:cNvPr id="4" name="Zástupný symbol pro číslo snímku 3"/>
          <p:cNvSpPr>
            <a:spLocks noGrp="1"/>
          </p:cNvSpPr>
          <p:nvPr>
            <p:ph type="sldNum" sz="quarter" idx="10"/>
          </p:nvPr>
        </p:nvSpPr>
        <p:spPr/>
        <p:txBody>
          <a:bodyPr/>
          <a:lstStyle/>
          <a:p>
            <a:fld id="{53FB31FA-E905-4016-9D4B-970DF0C7EE08}" type="slidenum">
              <a:rPr lang="cs-CZ" smtClean="0"/>
              <a:t>29</a:t>
            </a:fld>
            <a:endParaRPr lang="cs-CZ"/>
          </a:p>
        </p:txBody>
      </p:sp>
    </p:spTree>
    <p:extLst>
      <p:ext uri="{BB962C8B-B14F-4D97-AF65-F5344CB8AC3E}">
        <p14:creationId xmlns:p14="http://schemas.microsoft.com/office/powerpoint/2010/main" val="1009510511"/>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dirty="0"/>
              <a:t>Vytváří žadatel ručně nebo</a:t>
            </a:r>
            <a:r>
              <a:rPr lang="cs-CZ" baseline="0" dirty="0"/>
              <a:t> se</a:t>
            </a:r>
            <a:r>
              <a:rPr lang="cs-CZ" dirty="0"/>
              <a:t> vygeneruje automaticky (pokud vyhlašovatel na výzvě aktivoval automatické generování).</a:t>
            </a:r>
          </a:p>
          <a:p>
            <a:r>
              <a:rPr lang="cs-CZ" dirty="0"/>
              <a:t>Obsahuje tolik řádků, kolik žádostí o platbu se na projektu dá předpokládat (obecně 1x za 6 měsíců); případně se upraví před vydáním právního aktu či následně.</a:t>
            </a:r>
          </a:p>
          <a:p>
            <a:endParaRPr lang="cs-CZ" dirty="0"/>
          </a:p>
          <a:p>
            <a:r>
              <a:rPr lang="cs-CZ" dirty="0"/>
              <a:t>EX ANTE: pole </a:t>
            </a:r>
            <a:r>
              <a:rPr lang="cs-CZ" b="1" dirty="0"/>
              <a:t>Záloha – plán pro zálohu </a:t>
            </a:r>
            <a:r>
              <a:rPr lang="cs-CZ" dirty="0"/>
              <a:t>a </a:t>
            </a:r>
            <a:r>
              <a:rPr lang="cs-CZ" b="1" dirty="0"/>
              <a:t>Vyúčtování – plán pro vyúčtování zálohy</a:t>
            </a:r>
          </a:p>
          <a:p>
            <a:r>
              <a:rPr lang="cs-CZ" dirty="0"/>
              <a:t>EX POST:  pole </a:t>
            </a:r>
            <a:r>
              <a:rPr lang="cs-CZ" b="1" dirty="0"/>
              <a:t>Vyúčtování – plán</a:t>
            </a:r>
            <a:endParaRPr lang="cs-CZ" dirty="0"/>
          </a:p>
          <a:p>
            <a:r>
              <a:rPr lang="cs-CZ" dirty="0"/>
              <a:t>Uvádí se částky za všechny zdroje financování projektu (včetně případných vlastních zdrojů žadatele).</a:t>
            </a:r>
          </a:p>
          <a:p>
            <a:endParaRPr lang="cs-CZ" dirty="0"/>
          </a:p>
          <a:p>
            <a:r>
              <a:rPr lang="cs-CZ" b="1" dirty="0"/>
              <a:t>Uvádí se datum předložení žádosti o platbu:</a:t>
            </a:r>
          </a:p>
          <a:p>
            <a:pPr lvl="1"/>
            <a:r>
              <a:rPr lang="cs-CZ" dirty="0"/>
              <a:t>- předkládané v průběhu realizace projektu 1 měsíc od konce monitorovacího období</a:t>
            </a:r>
          </a:p>
          <a:p>
            <a:pPr lvl="1"/>
            <a:r>
              <a:rPr lang="cs-CZ" dirty="0"/>
              <a:t>- u závěrečné žádosti o platbu pak 2 měsíce od ukončení posledního monitorovacího období, tj. od ukončení realizace projektu</a:t>
            </a:r>
          </a:p>
          <a:p>
            <a:pPr marL="0" lvl="1" indent="0">
              <a:lnSpc>
                <a:spcPts val="2880"/>
              </a:lnSpc>
              <a:spcBef>
                <a:spcPts val="600"/>
              </a:spcBef>
              <a:spcAft>
                <a:spcPts val="600"/>
              </a:spcAft>
              <a:buSzPct val="100000"/>
              <a:buFont typeface="Wingdings" panose="05000000000000000000" pitchFamily="2" charset="2"/>
              <a:buNone/>
            </a:pPr>
            <a:r>
              <a:rPr lang="cs-CZ" sz="2400" dirty="0"/>
              <a:t>Finanční plán musí odpovídat celkovým způsobilým výdajům v rozpočtu (hlídá finalizační kontrola).</a:t>
            </a:r>
          </a:p>
          <a:p>
            <a:endParaRPr lang="cs-CZ" dirty="0"/>
          </a:p>
          <a:p>
            <a:endParaRPr lang="cs-CZ" dirty="0"/>
          </a:p>
        </p:txBody>
      </p:sp>
      <p:sp>
        <p:nvSpPr>
          <p:cNvPr id="4" name="Zástupný symbol pro číslo snímku 3"/>
          <p:cNvSpPr>
            <a:spLocks noGrp="1"/>
          </p:cNvSpPr>
          <p:nvPr>
            <p:ph type="sldNum" sz="quarter" idx="10"/>
          </p:nvPr>
        </p:nvSpPr>
        <p:spPr/>
        <p:txBody>
          <a:bodyPr/>
          <a:lstStyle/>
          <a:p>
            <a:fld id="{53FB31FA-E905-4016-9D4B-970DF0C7EE08}" type="slidenum">
              <a:rPr lang="cs-CZ" smtClean="0"/>
              <a:t>31</a:t>
            </a:fld>
            <a:endParaRPr lang="cs-CZ"/>
          </a:p>
        </p:txBody>
      </p:sp>
    </p:spTree>
    <p:extLst>
      <p:ext uri="{BB962C8B-B14F-4D97-AF65-F5344CB8AC3E}">
        <p14:creationId xmlns:p14="http://schemas.microsoft.com/office/powerpoint/2010/main" val="3854531651"/>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sz="1200" b="0" i="0" u="none" strike="noStrike" kern="1200" baseline="0" dirty="0">
                <a:solidFill>
                  <a:schemeClr val="tx1"/>
                </a:solidFill>
                <a:latin typeface="+mn-lt"/>
                <a:ea typeface="+mn-ea"/>
                <a:cs typeface="+mn-cs"/>
              </a:rPr>
              <a:t>Oblast Veřejných zakázek se zaktivuje po zaškrtnutí </a:t>
            </a:r>
            <a:r>
              <a:rPr lang="cs-CZ" sz="1200" b="0" i="0" u="none" strike="noStrike" kern="1200" baseline="0" dirty="0" err="1">
                <a:solidFill>
                  <a:schemeClr val="tx1"/>
                </a:solidFill>
                <a:latin typeface="+mn-lt"/>
                <a:ea typeface="+mn-ea"/>
                <a:cs typeface="+mn-cs"/>
              </a:rPr>
              <a:t>checkboxu</a:t>
            </a:r>
            <a:r>
              <a:rPr lang="cs-CZ" sz="1200" b="0" i="0" u="none" strike="noStrike" kern="1200" baseline="0" dirty="0">
                <a:solidFill>
                  <a:schemeClr val="tx1"/>
                </a:solidFill>
                <a:latin typeface="+mn-lt"/>
                <a:ea typeface="+mn-ea"/>
                <a:cs typeface="+mn-cs"/>
              </a:rPr>
              <a:t> Realizace zadávacích řízení na projektu na záložce Projekt (sekce Identifikace projektu) a uložení této změny. </a:t>
            </a:r>
          </a:p>
          <a:p>
            <a:r>
              <a:rPr lang="cs-CZ" sz="1200" b="0" i="0" u="none" strike="noStrike" kern="1200" baseline="0" dirty="0">
                <a:solidFill>
                  <a:schemeClr val="tx1"/>
                </a:solidFill>
                <a:latin typeface="+mn-lt"/>
                <a:ea typeface="+mn-ea"/>
                <a:cs typeface="+mn-cs"/>
              </a:rPr>
              <a:t>IS KP14+ používá pro zadávací řízení i pro výběrová řízení pojem veřejné zakázky. </a:t>
            </a:r>
          </a:p>
          <a:p>
            <a:r>
              <a:rPr lang="cs-CZ" sz="1200" b="0" i="0" u="none" strike="noStrike" kern="1200" baseline="0" dirty="0">
                <a:solidFill>
                  <a:schemeClr val="tx1"/>
                </a:solidFill>
                <a:latin typeface="+mn-lt"/>
                <a:ea typeface="+mn-ea"/>
                <a:cs typeface="+mn-cs"/>
              </a:rPr>
              <a:t>Jakmile je změna uložena, jsou zpřístupněny datové oblasti k zadání údajů o plánovaných (či už zrealizovaných) výběrových/zadávacích řízeních. Jedná se o zaktivnění následujících záložek: </a:t>
            </a:r>
          </a:p>
          <a:p>
            <a:r>
              <a:rPr lang="cs-CZ" sz="1200" b="0" i="0" u="none" strike="noStrike" kern="1200" baseline="0" dirty="0">
                <a:solidFill>
                  <a:schemeClr val="tx1"/>
                </a:solidFill>
                <a:latin typeface="+mn-lt"/>
                <a:ea typeface="+mn-ea"/>
                <a:cs typeface="+mn-cs"/>
              </a:rPr>
              <a:t> Veřejné zakázky </a:t>
            </a:r>
          </a:p>
          <a:p>
            <a:r>
              <a:rPr lang="cs-CZ" sz="1200" b="0" i="0" u="none" strike="noStrike" kern="1200" baseline="0" dirty="0">
                <a:solidFill>
                  <a:schemeClr val="tx1"/>
                </a:solidFill>
                <a:latin typeface="+mn-lt"/>
                <a:ea typeface="+mn-ea"/>
                <a:cs typeface="+mn-cs"/>
              </a:rPr>
              <a:t> Hodnocení a odvolání </a:t>
            </a:r>
          </a:p>
          <a:p>
            <a:r>
              <a:rPr lang="cs-CZ" sz="1200" b="0" i="0" u="none" strike="noStrike" kern="1200" baseline="0" dirty="0">
                <a:solidFill>
                  <a:schemeClr val="tx1"/>
                </a:solidFill>
                <a:latin typeface="+mn-lt"/>
                <a:ea typeface="+mn-ea"/>
                <a:cs typeface="+mn-cs"/>
              </a:rPr>
              <a:t> Návrh/podnět na ÚOHS </a:t>
            </a:r>
          </a:p>
          <a:p>
            <a:r>
              <a:rPr lang="cs-CZ" sz="1200" b="0" i="0" u="none" strike="noStrike" kern="1200" baseline="0" dirty="0">
                <a:solidFill>
                  <a:schemeClr val="tx1"/>
                </a:solidFill>
                <a:latin typeface="+mn-lt"/>
                <a:ea typeface="+mn-ea"/>
                <a:cs typeface="+mn-cs"/>
              </a:rPr>
              <a:t> Údaje o smlouvě/dodatku </a:t>
            </a:r>
          </a:p>
          <a:p>
            <a:r>
              <a:rPr lang="cs-CZ" sz="1200" b="0" i="0" u="none" strike="noStrike" kern="1200" baseline="0" dirty="0">
                <a:solidFill>
                  <a:schemeClr val="tx1"/>
                </a:solidFill>
                <a:latin typeface="+mn-lt"/>
                <a:ea typeface="+mn-ea"/>
                <a:cs typeface="+mn-cs"/>
              </a:rPr>
              <a:t> Přílohy k VZ </a:t>
            </a:r>
            <a:endParaRPr lang="cs-CZ" sz="1200" b="1" i="0" u="none" strike="noStrike" kern="1200" baseline="0" dirty="0">
              <a:solidFill>
                <a:schemeClr val="tx1"/>
              </a:solidFill>
              <a:latin typeface="+mn-lt"/>
              <a:ea typeface="+mn-ea"/>
              <a:cs typeface="+mn-cs"/>
            </a:endParaRPr>
          </a:p>
          <a:p>
            <a:endParaRPr lang="cs-CZ" sz="2200" dirty="0"/>
          </a:p>
          <a:p>
            <a:r>
              <a:rPr lang="cs-CZ" sz="2200" b="1" dirty="0"/>
              <a:t>V IS KP14+ se k zakázkám vyplňují záložky</a:t>
            </a:r>
          </a:p>
          <a:p>
            <a:pPr lvl="1"/>
            <a:r>
              <a:rPr lang="cs-CZ" dirty="0"/>
              <a:t>1) Veřejné zakázky, 2) Údaje o smlouvě/dodatku, 3) Hodnocení a odvolání, 4) Návrh/podnět na ÚOHS, 5) Přílohy k VZ </a:t>
            </a:r>
          </a:p>
          <a:p>
            <a:r>
              <a:rPr lang="cs-CZ" sz="2200" dirty="0"/>
              <a:t>Záložka</a:t>
            </a:r>
            <a:r>
              <a:rPr lang="cs-CZ" sz="2200" b="1" dirty="0"/>
              <a:t> Údaje o smlouvě/dodatku </a:t>
            </a:r>
          </a:p>
          <a:p>
            <a:pPr lvl="1"/>
            <a:r>
              <a:rPr lang="cs-CZ" dirty="0"/>
              <a:t>Zakládá se každá podepsaná smlouva i dodatek</a:t>
            </a:r>
          </a:p>
          <a:p>
            <a:r>
              <a:rPr lang="cs-CZ" sz="2200" dirty="0"/>
              <a:t>Záložka </a:t>
            </a:r>
            <a:r>
              <a:rPr lang="cs-CZ" sz="2200" b="1" dirty="0"/>
              <a:t>Hodnocení a odvolání </a:t>
            </a:r>
          </a:p>
          <a:p>
            <a:pPr lvl="1"/>
            <a:r>
              <a:rPr lang="cs-CZ" dirty="0"/>
              <a:t>Údaje o procesu zadávání a také o vybraném dodavateli</a:t>
            </a:r>
          </a:p>
          <a:p>
            <a:pPr lvl="1"/>
            <a:r>
              <a:rPr lang="cs-CZ" dirty="0"/>
              <a:t>Dodavatel musí být nejprve zaevidován mezi SUBJEKTY  projektu</a:t>
            </a:r>
          </a:p>
          <a:p>
            <a:pPr lvl="1"/>
            <a:r>
              <a:rPr lang="cs-CZ" dirty="0"/>
              <a:t>Lze vyplnit údaje k případným námitkám vzneseným k zadavateli </a:t>
            </a:r>
          </a:p>
          <a:p>
            <a:r>
              <a:rPr lang="cs-CZ" sz="2200" dirty="0"/>
              <a:t>Záložka</a:t>
            </a:r>
            <a:r>
              <a:rPr lang="cs-CZ" sz="2200" b="1" dirty="0"/>
              <a:t> Návrh/podnět na ÚOHS </a:t>
            </a:r>
          </a:p>
          <a:p>
            <a:pPr lvl="1"/>
            <a:r>
              <a:rPr lang="cs-CZ" dirty="0"/>
              <a:t>Eviduje se agenda týkající se řízení ze strany ÚOHS</a:t>
            </a:r>
          </a:p>
          <a:p>
            <a:r>
              <a:rPr lang="cs-CZ" sz="2200" dirty="0"/>
              <a:t>Záložka </a:t>
            </a:r>
            <a:r>
              <a:rPr lang="cs-CZ" sz="2200" b="1" dirty="0"/>
              <a:t>Přílohy k VZ </a:t>
            </a:r>
            <a:endParaRPr lang="cs-CZ" sz="2200" dirty="0"/>
          </a:p>
          <a:p>
            <a:pPr lvl="1"/>
            <a:r>
              <a:rPr lang="cs-CZ" dirty="0"/>
              <a:t>Záložka Přílohy k VZ slouží k předání dokumentace k zakázce na ŘO</a:t>
            </a:r>
          </a:p>
          <a:p>
            <a:endParaRPr lang="cs-CZ" sz="1200" b="1" i="0" u="none" strike="noStrike" kern="1200" baseline="0" dirty="0">
              <a:solidFill>
                <a:schemeClr val="tx1"/>
              </a:solidFill>
              <a:latin typeface="+mn-lt"/>
              <a:ea typeface="+mn-ea"/>
              <a:cs typeface="+mn-cs"/>
            </a:endParaRPr>
          </a:p>
          <a:p>
            <a:r>
              <a:rPr lang="cs-CZ" sz="1200" b="1" i="0" u="none" strike="noStrike" kern="1200" baseline="0" dirty="0">
                <a:solidFill>
                  <a:schemeClr val="tx1"/>
                </a:solidFill>
                <a:latin typeface="+mn-lt"/>
                <a:ea typeface="+mn-ea"/>
                <a:cs typeface="+mn-cs"/>
              </a:rPr>
              <a:t>Záložka Veřejné zakázky</a:t>
            </a:r>
          </a:p>
          <a:p>
            <a:pPr marL="0" marR="0" indent="0" algn="l" defTabSz="914400" rtl="0" eaLnBrk="1" fontAlgn="auto" latinLnBrk="0" hangingPunct="1">
              <a:lnSpc>
                <a:spcPct val="100000"/>
              </a:lnSpc>
              <a:spcBef>
                <a:spcPts val="0"/>
              </a:spcBef>
              <a:spcAft>
                <a:spcPts val="0"/>
              </a:spcAft>
              <a:buClrTx/>
              <a:buSzTx/>
              <a:buFontTx/>
              <a:buNone/>
              <a:tabLst/>
              <a:defRPr/>
            </a:pPr>
            <a:r>
              <a:rPr lang="cs-CZ" sz="1200" b="0" i="0" u="none" strike="noStrike" kern="1200" baseline="0" dirty="0">
                <a:solidFill>
                  <a:schemeClr val="tx1"/>
                </a:solidFill>
                <a:latin typeface="+mn-lt"/>
                <a:ea typeface="+mn-ea"/>
                <a:cs typeface="+mn-cs"/>
              </a:rPr>
              <a:t>Uživatel eviduje všechny zakázky s vazbou na projekt (včetně těch plánovaných), které musí na základě pravidel OPZ nebo právních předpisů zadat prostřednictvím zadávacího/výběrového řízení, více viz Obecná část pravidel pro žadatele a příjemce v rámci OPZ. </a:t>
            </a:r>
          </a:p>
        </p:txBody>
      </p:sp>
      <p:sp>
        <p:nvSpPr>
          <p:cNvPr id="4" name="Zástupný symbol pro číslo snímku 3"/>
          <p:cNvSpPr>
            <a:spLocks noGrp="1"/>
          </p:cNvSpPr>
          <p:nvPr>
            <p:ph type="sldNum" sz="quarter" idx="10"/>
          </p:nvPr>
        </p:nvSpPr>
        <p:spPr/>
        <p:txBody>
          <a:bodyPr/>
          <a:lstStyle/>
          <a:p>
            <a:fld id="{53FB31FA-E905-4016-9D4B-970DF0C7EE08}" type="slidenum">
              <a:rPr lang="cs-CZ" smtClean="0"/>
              <a:t>32</a:t>
            </a:fld>
            <a:endParaRPr lang="cs-CZ"/>
          </a:p>
        </p:txBody>
      </p:sp>
    </p:spTree>
    <p:extLst>
      <p:ext uri="{BB962C8B-B14F-4D97-AF65-F5344CB8AC3E}">
        <p14:creationId xmlns:p14="http://schemas.microsoft.com/office/powerpoint/2010/main" val="3774349082"/>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sz="1200" b="1" kern="1200" dirty="0">
                <a:solidFill>
                  <a:schemeClr val="tx1"/>
                </a:solidFill>
                <a:effectLst/>
                <a:latin typeface="+mn-lt"/>
                <a:ea typeface="+mn-ea"/>
                <a:cs typeface="+mn-cs"/>
              </a:rPr>
              <a:t>Veřejným zadavatelem</a:t>
            </a:r>
            <a:r>
              <a:rPr lang="cs-CZ" sz="1200" kern="1200" dirty="0">
                <a:solidFill>
                  <a:schemeClr val="tx1"/>
                </a:solidFill>
                <a:effectLst/>
                <a:latin typeface="+mn-lt"/>
                <a:ea typeface="+mn-ea"/>
                <a:cs typeface="+mn-cs"/>
              </a:rPr>
              <a:t> podle § 2 odst. 1 zákona je ČR, státní příspěvková organizace, územní samosprávný celek nebo příspěvková organizace, u níž funkci zřizovatele vykonává územní samosprávný celek.</a:t>
            </a:r>
          </a:p>
          <a:p>
            <a:r>
              <a:rPr lang="cs-CZ" sz="1200" b="1" kern="1200" dirty="0">
                <a:solidFill>
                  <a:schemeClr val="tx1"/>
                </a:solidFill>
                <a:effectLst/>
                <a:latin typeface="+mn-lt"/>
                <a:ea typeface="+mn-ea"/>
                <a:cs typeface="+mn-cs"/>
              </a:rPr>
              <a:t>Dotovaným zadavatelem</a:t>
            </a:r>
            <a:r>
              <a:rPr lang="cs-CZ" sz="1200" kern="1200" dirty="0">
                <a:solidFill>
                  <a:schemeClr val="tx1"/>
                </a:solidFill>
                <a:effectLst/>
                <a:latin typeface="+mn-lt"/>
                <a:ea typeface="+mn-ea"/>
                <a:cs typeface="+mn-cs"/>
              </a:rPr>
              <a:t> je právnická nebo fyzická osoba, která zadává veřejnou zakázku hrazenou </a:t>
            </a:r>
            <a:r>
              <a:rPr lang="cs-CZ" sz="1200" b="1" kern="1200" dirty="0">
                <a:solidFill>
                  <a:schemeClr val="tx1"/>
                </a:solidFill>
                <a:effectLst/>
                <a:latin typeface="+mn-lt"/>
                <a:ea typeface="+mn-ea"/>
                <a:cs typeface="+mn-cs"/>
              </a:rPr>
              <a:t>z více než 50 % z peněžních prostředků z veřejných zdrojů,</a:t>
            </a:r>
            <a:r>
              <a:rPr lang="cs-CZ" sz="1200" kern="1200" dirty="0">
                <a:solidFill>
                  <a:schemeClr val="tx1"/>
                </a:solidFill>
                <a:effectLst/>
                <a:latin typeface="+mn-lt"/>
                <a:ea typeface="+mn-ea"/>
                <a:cs typeface="+mn-cs"/>
              </a:rPr>
              <a:t> nebo pokud peněžní prostředky poskytnuté na veřejnou zakázku z těchto zdrojů přesahují 200.000.000 Kč, přičemž se může jednat i o peněžní prostředky poskytované prostřednictvím jiné osoby (např. partnerovi prostřednictvím příjemce).</a:t>
            </a:r>
          </a:p>
          <a:p>
            <a:r>
              <a:rPr lang="cs-CZ" sz="1200" b="1" kern="1200" dirty="0">
                <a:solidFill>
                  <a:schemeClr val="tx1"/>
                </a:solidFill>
                <a:effectLst/>
                <a:latin typeface="+mn-lt"/>
                <a:ea typeface="+mn-ea"/>
                <a:cs typeface="+mn-cs"/>
              </a:rPr>
              <a:t>Sektorovým zadavatelem</a:t>
            </a:r>
            <a:r>
              <a:rPr lang="cs-CZ" sz="1200" kern="1200" dirty="0">
                <a:solidFill>
                  <a:schemeClr val="tx1"/>
                </a:solidFill>
                <a:effectLst/>
                <a:latin typeface="+mn-lt"/>
                <a:ea typeface="+mn-ea"/>
                <a:cs typeface="+mn-cs"/>
              </a:rPr>
              <a:t> je osoba vykonávající některou z relevantních činností podle § 4 zákona (např. v odvětvích teplárenství, plynárenství, elektroenergetiky, vodárenství aj.) za zákonem blíže specifikovaných podmínek.</a:t>
            </a:r>
          </a:p>
          <a:p>
            <a:r>
              <a:rPr lang="cs-CZ" sz="1200" b="1" kern="1200" dirty="0">
                <a:solidFill>
                  <a:schemeClr val="tx1"/>
                </a:solidFill>
                <a:effectLst/>
                <a:latin typeface="+mn-lt"/>
                <a:ea typeface="+mn-ea"/>
                <a:cs typeface="+mn-cs"/>
              </a:rPr>
              <a:t>Veřejnými zakázkami malého rozsahu</a:t>
            </a:r>
            <a:r>
              <a:rPr lang="cs-CZ" sz="1200" kern="1200" dirty="0">
                <a:solidFill>
                  <a:schemeClr val="tx1"/>
                </a:solidFill>
                <a:effectLst/>
                <a:latin typeface="+mn-lt"/>
                <a:ea typeface="+mn-ea"/>
                <a:cs typeface="+mn-cs"/>
              </a:rPr>
              <a:t> jsou veřejné zakázky na dodávku či nákup služeb, jejichž předpokládaná hodnota nedosahuje 2.000.000 Kč bez DPH, a zakázky na stavební práce, jejichž předpokládaná hodnota nedosahuje 6.000.000 Kč bez DPH. </a:t>
            </a:r>
            <a:r>
              <a:rPr lang="cs-CZ" sz="1200" b="1" kern="1200" dirty="0">
                <a:solidFill>
                  <a:schemeClr val="tx1"/>
                </a:solidFill>
                <a:effectLst/>
                <a:latin typeface="+mn-lt"/>
                <a:ea typeface="+mn-ea"/>
                <a:cs typeface="+mn-cs"/>
              </a:rPr>
              <a:t>Podlimitními a nadlimitními veřejnými zakázkami jsou veřejné zakázky s předpokládanou hodnotou vyšší, než je uvedeno v předchozí větě.</a:t>
            </a:r>
          </a:p>
          <a:p>
            <a:r>
              <a:rPr lang="cs-CZ" sz="1200" b="0" kern="1200" dirty="0">
                <a:solidFill>
                  <a:schemeClr val="tx1"/>
                </a:solidFill>
                <a:effectLst/>
                <a:latin typeface="+mn-lt"/>
                <a:ea typeface="+mn-ea"/>
                <a:cs typeface="+mn-cs"/>
              </a:rPr>
              <a:t>Obchodní společnosti, družstva, neziskové organizace, fyzické osoby a další neveřejní zadavatelé zadávají zakázky na dodávky či služby s předpokládanou hodnotou nejméně 2.000.000 Kč bez DPH a vyšší (resp. zakázky na stavební práce s předpokládanou hodnotou nejméně 6.000.000 Kč bez DPH a vyšší) podle kap. 20.5 (tj. kapitoly pro zadávání zakázek, na které se nevztahují postupy upravené zákonem č. 137/2006 Sb.)</a:t>
            </a:r>
            <a:r>
              <a:rPr lang="cs-CZ" sz="1200" b="1" kern="1200" dirty="0">
                <a:solidFill>
                  <a:schemeClr val="tx1"/>
                </a:solidFill>
                <a:effectLst/>
                <a:latin typeface="+mn-lt"/>
                <a:ea typeface="+mn-ea"/>
                <a:cs typeface="+mn-cs"/>
              </a:rPr>
              <a:t> </a:t>
            </a:r>
            <a:r>
              <a:rPr lang="cs-CZ" sz="1200" b="0" kern="1200" dirty="0">
                <a:solidFill>
                  <a:schemeClr val="tx1"/>
                </a:solidFill>
                <a:effectLst/>
                <a:latin typeface="+mn-lt"/>
                <a:ea typeface="+mn-ea"/>
                <a:cs typeface="+mn-cs"/>
              </a:rPr>
              <a:t>pouze v případech, kdy bude jejich zakázka hrazena nejvýše z 50 % z veřejných zdrojů. Bude-li zakázka takových zadavatelů hrazena z více než 50 % z veřejných zdrojů, zadávají zakázky přesahující hodnotu 2.000.000 Kč bez DPH v režimu zákona č. 137/2006 Sb.</a:t>
            </a:r>
            <a:endParaRPr lang="cs-CZ" sz="1200" b="1" kern="1200" dirty="0">
              <a:solidFill>
                <a:schemeClr val="tx1"/>
              </a:solidFill>
              <a:effectLst/>
              <a:latin typeface="+mn-lt"/>
              <a:ea typeface="+mn-ea"/>
              <a:cs typeface="+mn-cs"/>
            </a:endParaRPr>
          </a:p>
          <a:p>
            <a:r>
              <a:rPr lang="cs-CZ" sz="1200" kern="1200" dirty="0">
                <a:solidFill>
                  <a:schemeClr val="tx1"/>
                </a:solidFill>
                <a:effectLst/>
                <a:latin typeface="+mn-lt"/>
                <a:ea typeface="+mn-ea"/>
                <a:cs typeface="+mn-cs"/>
              </a:rPr>
              <a:t>Veřejným zadavatelem je také jiná právnická osoba, pokud byla založena či zřízena za účelem uspokojování potřeb veřejného zájmu, které nemají průmyslovou nebo obchodní povahu, a pokud je financována převážně státem či jiným veřejným zadavatelem nebo je státem či jiným veřejným zadavatelem ovládána nebo stát či jiný veřejný zadavatel jmenuje či volí více než polovinu členů v jejím statutárním, správním, dozorčím či kontrolním orgánu.</a:t>
            </a:r>
          </a:p>
          <a:p>
            <a:r>
              <a:rPr lang="cs-CZ" sz="1200" kern="1200" dirty="0">
                <a:solidFill>
                  <a:schemeClr val="tx1"/>
                </a:solidFill>
                <a:effectLst/>
                <a:latin typeface="+mn-lt"/>
                <a:ea typeface="+mn-ea"/>
                <a:cs typeface="+mn-cs"/>
              </a:rPr>
              <a:t>Pokud tito zadavatelé nepatří jako tzv. jiná právnická osoba mezi veřejné zadavatele, kteří jsou povinni zadávat podlimitní a nadlimitní zakázky postupy podle zákona, resp. mezi sektorové zadavatele, kteří postupy podle zákona zadávají své nadlimitní zakázky. </a:t>
            </a:r>
          </a:p>
          <a:p>
            <a:endParaRPr lang="cs-CZ" sz="1200" kern="1200" dirty="0">
              <a:solidFill>
                <a:schemeClr val="tx1"/>
              </a:solidFill>
              <a:effectLst/>
              <a:latin typeface="+mn-lt"/>
              <a:ea typeface="+mn-ea"/>
              <a:cs typeface="+mn-cs"/>
            </a:endParaRPr>
          </a:p>
          <a:p>
            <a:r>
              <a:rPr lang="cs-CZ" sz="1200" dirty="0"/>
              <a:t>MAS (resp. Příjemci) se řídí podmínkami stanovenými v Obecné části pravidel pro žadatele a příjemce v rámci OPZ, kapitola 20 Pravidla pro zadávání zakázek.</a:t>
            </a:r>
          </a:p>
          <a:p>
            <a:r>
              <a:rPr lang="cs-CZ" sz="1200" dirty="0"/>
              <a:t>Kontrolu administrace VZ provádí ŘO.</a:t>
            </a:r>
          </a:p>
          <a:p>
            <a:r>
              <a:rPr lang="cs-CZ" sz="1200" dirty="0"/>
              <a:t>Od přepokládané hodnoty VZ </a:t>
            </a:r>
            <a:r>
              <a:rPr lang="cs-CZ" sz="1200" b="1" dirty="0"/>
              <a:t>2 mil. Kč </a:t>
            </a:r>
            <a:r>
              <a:rPr lang="cs-CZ" sz="1200" dirty="0"/>
              <a:t>bez DPH se musí veřejný a dotovaný zadavatel řídit zákonem č.137/2006 Sb., o veřejných zakázkách.</a:t>
            </a:r>
          </a:p>
          <a:p>
            <a:r>
              <a:rPr lang="cs-CZ" sz="1200" dirty="0"/>
              <a:t>Výdaje na pořízení plnění musí i v OPZ splňovat </a:t>
            </a:r>
            <a:r>
              <a:rPr lang="cs-CZ" sz="1200" b="1" dirty="0"/>
              <a:t>pravidla hospodárnosti, efektivnosti a účelnosti.</a:t>
            </a:r>
          </a:p>
          <a:p>
            <a:r>
              <a:rPr lang="cs-CZ" sz="1200" dirty="0"/>
              <a:t>Dále je zadavatel povinen dodržet </a:t>
            </a:r>
            <a:r>
              <a:rPr lang="cs-CZ" sz="1200" b="1" dirty="0"/>
              <a:t>zásady transparentnosti, rovného zacházení a nediskriminace.</a:t>
            </a:r>
          </a:p>
          <a:p>
            <a:endParaRPr lang="cs-CZ" sz="1200" b="1" dirty="0"/>
          </a:p>
          <a:p>
            <a:endParaRPr lang="cs-CZ" sz="1200" dirty="0"/>
          </a:p>
          <a:p>
            <a:endParaRPr lang="cs-CZ" sz="1200" kern="1200" dirty="0">
              <a:solidFill>
                <a:schemeClr val="tx1"/>
              </a:solidFill>
              <a:effectLst/>
              <a:latin typeface="+mn-lt"/>
              <a:ea typeface="+mn-ea"/>
              <a:cs typeface="+mn-cs"/>
            </a:endParaRPr>
          </a:p>
          <a:p>
            <a:endParaRPr lang="cs-CZ" dirty="0"/>
          </a:p>
        </p:txBody>
      </p:sp>
      <p:sp>
        <p:nvSpPr>
          <p:cNvPr id="4" name="Zástupný symbol pro číslo snímku 3"/>
          <p:cNvSpPr>
            <a:spLocks noGrp="1"/>
          </p:cNvSpPr>
          <p:nvPr>
            <p:ph type="sldNum" sz="quarter" idx="10"/>
          </p:nvPr>
        </p:nvSpPr>
        <p:spPr/>
        <p:txBody>
          <a:bodyPr/>
          <a:lstStyle/>
          <a:p>
            <a:fld id="{53FB31FA-E905-4016-9D4B-970DF0C7EE08}" type="slidenum">
              <a:rPr lang="cs-CZ" smtClean="0"/>
              <a:t>33</a:t>
            </a:fld>
            <a:endParaRPr lang="cs-CZ"/>
          </a:p>
        </p:txBody>
      </p:sp>
    </p:spTree>
    <p:extLst>
      <p:ext uri="{BB962C8B-B14F-4D97-AF65-F5344CB8AC3E}">
        <p14:creationId xmlns:p14="http://schemas.microsoft.com/office/powerpoint/2010/main" val="382467936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pPr hangingPunct="0"/>
            <a:r>
              <a:rPr lang="cs-CZ" sz="1200" b="1" u="sng" kern="1200" dirty="0">
                <a:solidFill>
                  <a:schemeClr val="tx1"/>
                </a:solidFill>
                <a:effectLst/>
                <a:latin typeface="+mn-lt"/>
                <a:ea typeface="+mn-ea"/>
                <a:cs typeface="+mn-cs"/>
              </a:rPr>
              <a:t>Příprava žádosti o podporu:</a:t>
            </a:r>
            <a:endParaRPr lang="cs-CZ" sz="1200" u="sng" kern="1200" dirty="0">
              <a:solidFill>
                <a:schemeClr val="tx1"/>
              </a:solidFill>
              <a:effectLst/>
              <a:latin typeface="+mn-lt"/>
              <a:ea typeface="+mn-ea"/>
              <a:cs typeface="+mn-cs"/>
            </a:endParaRPr>
          </a:p>
          <a:p>
            <a:pPr hangingPunct="0"/>
            <a:r>
              <a:rPr lang="cs-CZ" sz="1200" kern="1200" dirty="0">
                <a:solidFill>
                  <a:schemeClr val="tx1"/>
                </a:solidFill>
                <a:effectLst/>
                <a:latin typeface="+mn-lt"/>
                <a:ea typeface="+mn-ea"/>
                <a:cs typeface="+mn-cs"/>
              </a:rPr>
              <a:t>Zásadní pro kvalitu projektu je jeho tzv. </a:t>
            </a:r>
            <a:r>
              <a:rPr lang="cs-CZ" sz="1200" b="1" kern="1200" dirty="0">
                <a:solidFill>
                  <a:schemeClr val="tx1"/>
                </a:solidFill>
                <a:effectLst/>
                <a:latin typeface="+mn-lt"/>
                <a:ea typeface="+mn-ea"/>
                <a:cs typeface="+mn-cs"/>
              </a:rPr>
              <a:t>intervenční logika</a:t>
            </a:r>
            <a:r>
              <a:rPr lang="cs-CZ" sz="1200" kern="1200" dirty="0">
                <a:solidFill>
                  <a:schemeClr val="tx1"/>
                </a:solidFill>
                <a:effectLst/>
                <a:latin typeface="+mn-lt"/>
                <a:ea typeface="+mn-ea"/>
                <a:cs typeface="+mn-cs"/>
              </a:rPr>
              <a:t>. Tím se rozumí vzájemná soudržnost a provázanost identifikovaných problémů, definovaných cílů a navrhovaných opatření/aktivit. </a:t>
            </a:r>
          </a:p>
          <a:p>
            <a:pPr hangingPunct="0"/>
            <a:r>
              <a:rPr lang="cs-CZ" sz="1200" kern="1200" dirty="0">
                <a:solidFill>
                  <a:schemeClr val="tx1"/>
                </a:solidFill>
                <a:effectLst/>
                <a:latin typeface="+mn-lt"/>
                <a:ea typeface="+mn-ea"/>
                <a:cs typeface="+mn-cs"/>
              </a:rPr>
              <a:t> </a:t>
            </a:r>
          </a:p>
          <a:p>
            <a:pPr hangingPunct="0"/>
            <a:r>
              <a:rPr lang="cs-CZ" sz="1200" kern="1200" dirty="0">
                <a:solidFill>
                  <a:schemeClr val="tx1"/>
                </a:solidFill>
                <a:effectLst/>
                <a:latin typeface="+mn-lt"/>
                <a:ea typeface="+mn-ea"/>
                <a:cs typeface="+mn-cs"/>
              </a:rPr>
              <a:t>První fází přípravy projektu</a:t>
            </a:r>
            <a:r>
              <a:rPr lang="cs-CZ" sz="1200" b="1" kern="1200" dirty="0">
                <a:solidFill>
                  <a:schemeClr val="tx1"/>
                </a:solidFill>
                <a:effectLst/>
                <a:latin typeface="+mn-lt"/>
                <a:ea typeface="+mn-ea"/>
                <a:cs typeface="+mn-cs"/>
              </a:rPr>
              <a:t> </a:t>
            </a:r>
            <a:r>
              <a:rPr lang="cs-CZ" sz="1200" kern="1200" dirty="0">
                <a:solidFill>
                  <a:schemeClr val="tx1"/>
                </a:solidFill>
                <a:effectLst/>
                <a:latin typeface="+mn-lt"/>
                <a:ea typeface="+mn-ea"/>
                <a:cs typeface="+mn-cs"/>
              </a:rPr>
              <a:t>je</a:t>
            </a:r>
            <a:r>
              <a:rPr lang="cs-CZ" sz="1200" b="1" kern="1200" dirty="0">
                <a:solidFill>
                  <a:schemeClr val="tx1"/>
                </a:solidFill>
                <a:effectLst/>
                <a:latin typeface="+mn-lt"/>
                <a:ea typeface="+mn-ea"/>
                <a:cs typeface="+mn-cs"/>
              </a:rPr>
              <a:t> projektový záměr</a:t>
            </a:r>
            <a:r>
              <a:rPr lang="cs-CZ" sz="1200" kern="1200" dirty="0">
                <a:solidFill>
                  <a:schemeClr val="tx1"/>
                </a:solidFill>
                <a:effectLst/>
                <a:latin typeface="+mn-lt"/>
                <a:ea typeface="+mn-ea"/>
                <a:cs typeface="+mn-cs"/>
              </a:rPr>
              <a:t>, který zpravidla navazuje na výsledky analýzy či studie identifikující nějaký problém či nedostatek, potřebu nebo zájem, pro jehož řešení či naplnění by byla realizace projektu vhodná.) Doporučujeme si záměr projektu napsat. Formulace záměru v písemné podobě většinou napomůže zpřesnit váš původní nápad a ujasnit si, čeho chcete projektem dosáhnout.</a:t>
            </a:r>
          </a:p>
          <a:p>
            <a:endParaRPr lang="cs-CZ" dirty="0"/>
          </a:p>
        </p:txBody>
      </p:sp>
      <p:sp>
        <p:nvSpPr>
          <p:cNvPr id="4" name="Zástupný symbol pro číslo snímku 3"/>
          <p:cNvSpPr>
            <a:spLocks noGrp="1"/>
          </p:cNvSpPr>
          <p:nvPr>
            <p:ph type="sldNum" sz="quarter" idx="10"/>
          </p:nvPr>
        </p:nvSpPr>
        <p:spPr/>
        <p:txBody>
          <a:bodyPr/>
          <a:lstStyle/>
          <a:p>
            <a:fld id="{53FB31FA-E905-4016-9D4B-970DF0C7EE08}" type="slidenum">
              <a:rPr lang="cs-CZ" smtClean="0"/>
              <a:t>4</a:t>
            </a:fld>
            <a:endParaRPr lang="cs-CZ"/>
          </a:p>
        </p:txBody>
      </p:sp>
    </p:spTree>
    <p:extLst>
      <p:ext uri="{BB962C8B-B14F-4D97-AF65-F5344CB8AC3E}">
        <p14:creationId xmlns:p14="http://schemas.microsoft.com/office/powerpoint/2010/main" val="1124371610"/>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cs-CZ" sz="1200" b="0" i="0" u="none" strike="noStrike" kern="1200" baseline="0" dirty="0">
                <a:solidFill>
                  <a:schemeClr val="tx1"/>
                </a:solidFill>
                <a:latin typeface="+mn-lt"/>
                <a:ea typeface="+mn-ea"/>
                <a:cs typeface="+mn-cs"/>
              </a:rPr>
              <a:t>Tlačítko </a:t>
            </a:r>
            <a:r>
              <a:rPr lang="cs-CZ" sz="1200" b="1" i="0" u="none" strike="noStrike" kern="1200" baseline="0" dirty="0">
                <a:solidFill>
                  <a:schemeClr val="tx1"/>
                </a:solidFill>
                <a:latin typeface="+mn-lt"/>
                <a:ea typeface="+mn-ea"/>
                <a:cs typeface="+mn-cs"/>
              </a:rPr>
              <a:t>Kontrola </a:t>
            </a:r>
            <a:r>
              <a:rPr lang="cs-CZ" sz="1200" b="0" i="0" u="none" strike="noStrike" kern="1200" baseline="0" dirty="0">
                <a:solidFill>
                  <a:schemeClr val="tx1"/>
                </a:solidFill>
                <a:latin typeface="+mn-lt"/>
                <a:ea typeface="+mn-ea"/>
                <a:cs typeface="+mn-cs"/>
              </a:rPr>
              <a:t>slouží k ověření, zda jsou vyplněny všechny požadované údaje. Systém automaticky dle předem definovaných kontrol ověří, jednak zda jsou všechna povinná data vyplněna a dále ověří zadaná data ve vztahu k nastavení výzvy, pod kterou je žádost o podporu založena. Pokud nejsou všechna povinná data vyplněna (nebo neodpovídají podmínkám nastavení výzvy), zobrazí se odkaz na konkrétní záložku, kde je možné příslušná data doplnit/opravit. Kontrolu si může uživatel spustit kdykoli během procesu vyplňování žádosti o podporu. </a:t>
            </a:r>
            <a:endParaRPr lang="cs-CZ" dirty="0"/>
          </a:p>
          <a:p>
            <a:endParaRPr lang="cs-CZ" dirty="0"/>
          </a:p>
        </p:txBody>
      </p:sp>
      <p:sp>
        <p:nvSpPr>
          <p:cNvPr id="4" name="Zástupný symbol pro číslo snímku 3"/>
          <p:cNvSpPr>
            <a:spLocks noGrp="1"/>
          </p:cNvSpPr>
          <p:nvPr>
            <p:ph type="sldNum" sz="quarter" idx="10"/>
          </p:nvPr>
        </p:nvSpPr>
        <p:spPr/>
        <p:txBody>
          <a:bodyPr/>
          <a:lstStyle/>
          <a:p>
            <a:fld id="{53FB31FA-E905-4016-9D4B-970DF0C7EE08}" type="slidenum">
              <a:rPr lang="cs-CZ" smtClean="0"/>
              <a:t>34</a:t>
            </a:fld>
            <a:endParaRPr lang="cs-CZ" dirty="0"/>
          </a:p>
        </p:txBody>
      </p:sp>
    </p:spTree>
    <p:extLst>
      <p:ext uri="{BB962C8B-B14F-4D97-AF65-F5344CB8AC3E}">
        <p14:creationId xmlns:p14="http://schemas.microsoft.com/office/powerpoint/2010/main" val="1455305758"/>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sz="1200" b="0" i="0" u="none" strike="noStrike" kern="1200" baseline="0" dirty="0">
                <a:solidFill>
                  <a:schemeClr val="tx1"/>
                </a:solidFill>
                <a:latin typeface="+mn-lt"/>
                <a:ea typeface="+mn-ea"/>
                <a:cs typeface="+mn-cs"/>
              </a:rPr>
              <a:t>Stiskem tlačítka </a:t>
            </a:r>
            <a:r>
              <a:rPr lang="cs-CZ" sz="1200" b="1" i="0" u="none" strike="noStrike" kern="1200" baseline="0" dirty="0">
                <a:solidFill>
                  <a:schemeClr val="tx1"/>
                </a:solidFill>
                <a:latin typeface="+mn-lt"/>
                <a:ea typeface="+mn-ea"/>
                <a:cs typeface="+mn-cs"/>
              </a:rPr>
              <a:t>Finalizace </a:t>
            </a:r>
            <a:r>
              <a:rPr lang="cs-CZ" sz="1200" b="0" i="0" u="none" strike="noStrike" kern="1200" baseline="0" dirty="0">
                <a:solidFill>
                  <a:schemeClr val="tx1"/>
                </a:solidFill>
                <a:latin typeface="+mn-lt"/>
                <a:ea typeface="+mn-ea"/>
                <a:cs typeface="+mn-cs"/>
              </a:rPr>
              <a:t>se projekt uzamkne pro další editaci a je připraven k podpisu s využitím kvalifikovaného elektronického podpisu (typ: osobní kvalifikovaný certifikát). Během procesu finalizace jsou spuštěny předem definované kontroly vyplnění všech povinných údajů žádosti o podporu (viz předchozí bod Kontrola). Není tedy možné finalizovat žádost, která nemá vyplněná všechna povinná pole. </a:t>
            </a:r>
          </a:p>
          <a:p>
            <a:endParaRPr lang="cs-CZ" sz="1200" b="0" i="0" u="none" strike="noStrike" kern="1200" baseline="0" dirty="0">
              <a:solidFill>
                <a:schemeClr val="tx1"/>
              </a:solidFill>
              <a:latin typeface="+mn-lt"/>
              <a:ea typeface="+mn-ea"/>
              <a:cs typeface="+mn-cs"/>
            </a:endParaRPr>
          </a:p>
          <a:p>
            <a:r>
              <a:rPr lang="cs-CZ" sz="1200" b="0" i="0" u="none" strike="noStrike" kern="1200" baseline="0" dirty="0">
                <a:solidFill>
                  <a:schemeClr val="tx1"/>
                </a:solidFill>
                <a:latin typeface="+mn-lt"/>
                <a:ea typeface="+mn-ea"/>
                <a:cs typeface="+mn-cs"/>
              </a:rPr>
              <a:t>Finalizaci lze před podpisem žádosti o podporu </a:t>
            </a:r>
            <a:r>
              <a:rPr lang="cs-CZ" sz="1200" b="1" i="0" u="none" strike="noStrike" kern="1200" baseline="0" dirty="0">
                <a:solidFill>
                  <a:schemeClr val="tx1"/>
                </a:solidFill>
                <a:latin typeface="+mn-lt"/>
                <a:ea typeface="+mn-ea"/>
                <a:cs typeface="+mn-cs"/>
              </a:rPr>
              <a:t>stornovat </a:t>
            </a:r>
            <a:r>
              <a:rPr lang="cs-CZ" sz="1200" b="0" i="0" u="none" strike="noStrike" kern="1200" baseline="0" dirty="0">
                <a:solidFill>
                  <a:schemeClr val="tx1"/>
                </a:solidFill>
                <a:latin typeface="+mn-lt"/>
                <a:ea typeface="+mn-ea"/>
                <a:cs typeface="+mn-cs"/>
              </a:rPr>
              <a:t>stiskem tlačítka </a:t>
            </a:r>
            <a:r>
              <a:rPr lang="cs-CZ" sz="1200" b="1" i="0" u="none" strike="noStrike" kern="1200" baseline="0" dirty="0">
                <a:solidFill>
                  <a:schemeClr val="tx1"/>
                </a:solidFill>
                <a:latin typeface="+mn-lt"/>
                <a:ea typeface="+mn-ea"/>
                <a:cs typeface="+mn-cs"/>
              </a:rPr>
              <a:t>Storno finalizace</a:t>
            </a:r>
            <a:r>
              <a:rPr lang="cs-CZ" sz="1200" b="0" i="0" u="none" strike="noStrike" kern="1200" baseline="0" dirty="0">
                <a:solidFill>
                  <a:schemeClr val="tx1"/>
                </a:solidFill>
                <a:latin typeface="+mn-lt"/>
                <a:ea typeface="+mn-ea"/>
                <a:cs typeface="+mn-cs"/>
              </a:rPr>
              <a:t>, které se objeví v horní liště poté, co byla provedena finalizace. </a:t>
            </a:r>
            <a:r>
              <a:rPr lang="cs-CZ" sz="1200" b="1" i="0" u="none" strike="noStrike" kern="1200" baseline="0" dirty="0">
                <a:solidFill>
                  <a:schemeClr val="tx1"/>
                </a:solidFill>
                <a:latin typeface="+mn-lt"/>
                <a:ea typeface="+mn-ea"/>
                <a:cs typeface="+mn-cs"/>
              </a:rPr>
              <a:t>Storno finalizace ovšem může provést pouze signatář žádosti. </a:t>
            </a:r>
            <a:endParaRPr lang="cs-CZ" sz="1200" b="0" i="0" u="none" strike="noStrike" kern="1200" baseline="0" dirty="0">
              <a:solidFill>
                <a:schemeClr val="tx1"/>
              </a:solidFill>
              <a:latin typeface="+mn-lt"/>
              <a:ea typeface="+mn-ea"/>
              <a:cs typeface="+mn-cs"/>
            </a:endParaRPr>
          </a:p>
          <a:p>
            <a:r>
              <a:rPr lang="cs-CZ" sz="1200" b="0" i="0" u="none" strike="noStrike" kern="1200" baseline="0" dirty="0">
                <a:solidFill>
                  <a:schemeClr val="tx1"/>
                </a:solidFill>
                <a:latin typeface="+mn-lt"/>
                <a:ea typeface="+mn-ea"/>
                <a:cs typeface="+mn-cs"/>
              </a:rPr>
              <a:t>Žádost lze následně opět editovat. (Před potvrzením storna finalizace kliknutím na Storno finalizace lze vyplnit textové pole Důvod vracení žádosti o podporu a poznamenat si v něm, co bylo důvodem storna, nicméně vyplnění tohoto pole není vyžadováno, je to možnost pro žadatele.) </a:t>
            </a:r>
            <a:endParaRPr lang="cs-CZ" b="1" dirty="0"/>
          </a:p>
          <a:p>
            <a:endParaRPr lang="cs-CZ" b="1" dirty="0"/>
          </a:p>
          <a:p>
            <a:r>
              <a:rPr lang="cs-CZ" b="1" dirty="0"/>
              <a:t>Záložka Kopírovat</a:t>
            </a:r>
          </a:p>
          <a:p>
            <a:r>
              <a:rPr lang="cs-CZ" sz="1200" b="0" i="0" u="none" strike="noStrike" kern="1200" baseline="0" dirty="0">
                <a:solidFill>
                  <a:schemeClr val="tx1"/>
                </a:solidFill>
                <a:latin typeface="+mn-lt"/>
                <a:ea typeface="+mn-ea"/>
                <a:cs typeface="+mn-cs"/>
              </a:rPr>
              <a:t>Po stisknutí tlačítka </a:t>
            </a:r>
            <a:r>
              <a:rPr lang="cs-CZ" sz="1200" b="1" i="0" u="none" strike="noStrike" kern="1200" baseline="0" dirty="0">
                <a:solidFill>
                  <a:schemeClr val="tx1"/>
                </a:solidFill>
                <a:latin typeface="+mn-lt"/>
                <a:ea typeface="+mn-ea"/>
                <a:cs typeface="+mn-cs"/>
              </a:rPr>
              <a:t>Kopírovat </a:t>
            </a:r>
            <a:r>
              <a:rPr lang="cs-CZ" sz="1200" b="0" i="0" u="none" strike="noStrike" kern="1200" baseline="0" dirty="0">
                <a:solidFill>
                  <a:schemeClr val="tx1"/>
                </a:solidFill>
                <a:latin typeface="+mn-lt"/>
                <a:ea typeface="+mn-ea"/>
                <a:cs typeface="+mn-cs"/>
              </a:rPr>
              <a:t>je žadatel systémem dotázán, zda skutečně chce vytvořit kopii. </a:t>
            </a:r>
          </a:p>
          <a:p>
            <a:r>
              <a:rPr lang="cs-CZ" sz="1200" b="0" i="0" u="none" strike="noStrike" kern="1200" baseline="0" dirty="0">
                <a:solidFill>
                  <a:schemeClr val="tx1"/>
                </a:solidFill>
                <a:latin typeface="+mn-lt"/>
                <a:ea typeface="+mn-ea"/>
                <a:cs typeface="+mn-cs"/>
              </a:rPr>
              <a:t>Po potvrzení (tlačítkem OK) systém žadatele informuje tom, že žádost bude zkopírována. </a:t>
            </a:r>
          </a:p>
          <a:p>
            <a:r>
              <a:rPr lang="cs-CZ" sz="1200" b="0" i="0" u="none" strike="noStrike" kern="1200" baseline="0" dirty="0">
                <a:solidFill>
                  <a:schemeClr val="tx1"/>
                </a:solidFill>
                <a:latin typeface="+mn-lt"/>
                <a:ea typeface="+mn-ea"/>
                <a:cs typeface="+mn-cs"/>
              </a:rPr>
              <a:t>Uživateli, který provedl zkopírování, dorazí depeše označená „Kopie žádosti dokončena“. </a:t>
            </a:r>
          </a:p>
          <a:p>
            <a:r>
              <a:rPr lang="cs-CZ" sz="1200" b="0" i="0" u="none" strike="noStrike" kern="1200" baseline="0" dirty="0">
                <a:solidFill>
                  <a:schemeClr val="tx1"/>
                </a:solidFill>
                <a:latin typeface="+mn-lt"/>
                <a:ea typeface="+mn-ea"/>
                <a:cs typeface="+mn-cs"/>
              </a:rPr>
              <a:t>Vytvořená kopie žádosti o podporu se zobrazí v seznamu „Moje projekty“ toho uživatele, který proces kopírování zvolil. V rámci kopírování žádosti se přenesou některá data ze záložek originálu do kopie, nikoli však všechny údaje. Kopírovat lze založenou, </a:t>
            </a:r>
            <a:r>
              <a:rPr lang="cs-CZ" sz="1200" b="0" i="0" u="none" strike="noStrike" kern="1200" baseline="0" dirty="0" err="1">
                <a:solidFill>
                  <a:schemeClr val="tx1"/>
                </a:solidFill>
                <a:latin typeface="+mn-lt"/>
                <a:ea typeface="+mn-ea"/>
                <a:cs typeface="+mn-cs"/>
              </a:rPr>
              <a:t>finalizovanou</a:t>
            </a:r>
            <a:r>
              <a:rPr lang="cs-CZ" sz="1200" b="0" i="0" u="none" strike="noStrike" kern="1200" baseline="0" dirty="0">
                <a:solidFill>
                  <a:schemeClr val="tx1"/>
                </a:solidFill>
                <a:latin typeface="+mn-lt"/>
                <a:ea typeface="+mn-ea"/>
                <a:cs typeface="+mn-cs"/>
              </a:rPr>
              <a:t> i podanou žádost o podporu. Žádost není možné kopírovat v rámci různých výzev OPZ. </a:t>
            </a:r>
          </a:p>
          <a:p>
            <a:r>
              <a:rPr lang="cs-CZ" sz="1200" b="0" i="0" u="none" strike="noStrike" kern="1200" baseline="0" dirty="0">
                <a:solidFill>
                  <a:schemeClr val="tx1"/>
                </a:solidFill>
                <a:latin typeface="+mn-lt"/>
                <a:ea typeface="+mn-ea"/>
                <a:cs typeface="+mn-cs"/>
              </a:rPr>
              <a:t>Po otevření zkopírované žádosti může žadatel na záložce „Identifikace operace“ vidět ve zkráceném názvu „Kopie:“ včetně původního názvu žádosti a v poli Identifikace zdrojového projektu je k dispozici HASH (Identifikace žádosti) původní žádosti nebo registrační číslo, pokud se jedná o žádost, která už byla předložena. </a:t>
            </a:r>
            <a:endParaRPr lang="cs-CZ" dirty="0"/>
          </a:p>
          <a:p>
            <a:endParaRPr lang="cs-CZ" dirty="0"/>
          </a:p>
          <a:p>
            <a:r>
              <a:rPr lang="cs-CZ" b="1" dirty="0"/>
              <a:t>Záložka Vymazat žádost</a:t>
            </a:r>
          </a:p>
          <a:p>
            <a:r>
              <a:rPr lang="cs-CZ" sz="1200" b="0" i="0" u="none" strike="noStrike" kern="1200" baseline="0" dirty="0">
                <a:solidFill>
                  <a:schemeClr val="tx1"/>
                </a:solidFill>
                <a:latin typeface="+mn-lt"/>
                <a:ea typeface="+mn-ea"/>
                <a:cs typeface="+mn-cs"/>
              </a:rPr>
              <a:t>Tlačítko </a:t>
            </a:r>
            <a:r>
              <a:rPr lang="cs-CZ" sz="1200" b="1" i="0" u="none" strike="noStrike" kern="1200" baseline="0" dirty="0">
                <a:solidFill>
                  <a:schemeClr val="tx1"/>
                </a:solidFill>
                <a:latin typeface="+mn-lt"/>
                <a:ea typeface="+mn-ea"/>
                <a:cs typeface="+mn-cs"/>
              </a:rPr>
              <a:t>Vymazat žádost </a:t>
            </a:r>
            <a:r>
              <a:rPr lang="cs-CZ" sz="1200" b="0" i="0" u="none" strike="noStrike" kern="1200" baseline="0" dirty="0">
                <a:solidFill>
                  <a:schemeClr val="tx1"/>
                </a:solidFill>
                <a:latin typeface="+mn-lt"/>
                <a:ea typeface="+mn-ea"/>
                <a:cs typeface="+mn-cs"/>
              </a:rPr>
              <a:t>slouží k odstranění žádosti o podporu. Žádost o podporu musí být ve stavu Rozpracována, aby mohlo dojít k jejímu vymazání. Žádost nelze smazat, pokud se nachází ve stavu Finalizována (v tomto případě je nutné nejprve provést Storno finalizace žádosti o podporu a až následně lze žádost smazat). Dokud žádost nepodepíší všichni signatáři, je možnost provést storno finalizace, tzn. je i možnost vymazat žádost o podporu. Jakmile je žádost o podporu podepsána všemi signatáři, nelze už storno finalizace provést, tudíž ji nelze ani smazat. </a:t>
            </a:r>
          </a:p>
          <a:p>
            <a:endParaRPr lang="cs-CZ" sz="1200" b="0" i="0" u="none" strike="noStrike" kern="1200" baseline="0" dirty="0">
              <a:solidFill>
                <a:schemeClr val="tx1"/>
              </a:solidFill>
              <a:latin typeface="+mn-lt"/>
              <a:ea typeface="+mn-ea"/>
              <a:cs typeface="+mn-cs"/>
            </a:endParaRPr>
          </a:p>
          <a:p>
            <a:r>
              <a:rPr lang="cs-CZ" sz="1200" b="1" i="0" u="none" strike="noStrike" kern="1200" baseline="0" dirty="0">
                <a:solidFill>
                  <a:schemeClr val="tx1"/>
                </a:solidFill>
                <a:latin typeface="+mn-lt"/>
                <a:ea typeface="+mn-ea"/>
                <a:cs typeface="+mn-cs"/>
              </a:rPr>
              <a:t>Záložka Tisk</a:t>
            </a:r>
          </a:p>
          <a:p>
            <a:r>
              <a:rPr lang="cs-CZ" sz="1200" b="0" i="0" u="none" strike="noStrike" kern="1200" baseline="0" dirty="0">
                <a:solidFill>
                  <a:schemeClr val="tx1"/>
                </a:solidFill>
                <a:latin typeface="+mn-lt"/>
                <a:ea typeface="+mn-ea"/>
                <a:cs typeface="+mn-cs"/>
              </a:rPr>
              <a:t>Stisknutím tlačítka </a:t>
            </a:r>
            <a:r>
              <a:rPr lang="cs-CZ" sz="1200" b="1" i="0" u="none" strike="noStrike" kern="1200" baseline="0" dirty="0">
                <a:solidFill>
                  <a:schemeClr val="tx1"/>
                </a:solidFill>
                <a:latin typeface="+mn-lt"/>
                <a:ea typeface="+mn-ea"/>
                <a:cs typeface="+mn-cs"/>
              </a:rPr>
              <a:t>Tisk </a:t>
            </a:r>
            <a:r>
              <a:rPr lang="cs-CZ" sz="1200" b="0" i="0" u="none" strike="noStrike" kern="1200" baseline="0" dirty="0">
                <a:solidFill>
                  <a:schemeClr val="tx1"/>
                </a:solidFill>
                <a:latin typeface="+mn-lt"/>
                <a:ea typeface="+mn-ea"/>
                <a:cs typeface="+mn-cs"/>
              </a:rPr>
              <a:t>je vygenerován tiskový opis žádosti o podporu ve formátu </a:t>
            </a:r>
            <a:r>
              <a:rPr lang="cs-CZ" sz="1200" b="0" i="0" u="none" strike="noStrike" kern="1200" baseline="0" dirty="0" err="1">
                <a:solidFill>
                  <a:schemeClr val="tx1"/>
                </a:solidFill>
                <a:latin typeface="+mn-lt"/>
                <a:ea typeface="+mn-ea"/>
                <a:cs typeface="+mn-cs"/>
              </a:rPr>
              <a:t>pdf</a:t>
            </a:r>
            <a:r>
              <a:rPr lang="cs-CZ" sz="1200" b="0" i="0" u="none" strike="noStrike" kern="1200" baseline="0" dirty="0">
                <a:solidFill>
                  <a:schemeClr val="tx1"/>
                </a:solidFill>
                <a:latin typeface="+mn-lt"/>
                <a:ea typeface="+mn-ea"/>
                <a:cs typeface="+mn-cs"/>
              </a:rPr>
              <a:t>. </a:t>
            </a:r>
          </a:p>
          <a:p>
            <a:r>
              <a:rPr lang="cs-CZ" sz="1200" b="0" i="0" u="none" strike="noStrike" kern="1200" baseline="0" dirty="0">
                <a:solidFill>
                  <a:schemeClr val="tx1"/>
                </a:solidFill>
                <a:latin typeface="+mn-lt"/>
                <a:ea typeface="+mn-ea"/>
                <a:cs typeface="+mn-cs"/>
              </a:rPr>
              <a:t>Žádost o podporu z OPZ se předkládá pouze elektronicky v IS KP14+, na ŘO se žádná listinná forma žádosti nezasílá. </a:t>
            </a:r>
            <a:endParaRPr lang="cs-CZ" b="1" dirty="0"/>
          </a:p>
          <a:p>
            <a:endParaRPr lang="cs-CZ" dirty="0"/>
          </a:p>
        </p:txBody>
      </p:sp>
      <p:sp>
        <p:nvSpPr>
          <p:cNvPr id="4" name="Zástupný symbol pro číslo snímku 3"/>
          <p:cNvSpPr>
            <a:spLocks noGrp="1"/>
          </p:cNvSpPr>
          <p:nvPr>
            <p:ph type="sldNum" sz="quarter" idx="10"/>
          </p:nvPr>
        </p:nvSpPr>
        <p:spPr/>
        <p:txBody>
          <a:bodyPr/>
          <a:lstStyle/>
          <a:p>
            <a:fld id="{53FB31FA-E905-4016-9D4B-970DF0C7EE08}" type="slidenum">
              <a:rPr lang="cs-CZ" smtClean="0"/>
              <a:t>35</a:t>
            </a:fld>
            <a:endParaRPr lang="cs-CZ" dirty="0"/>
          </a:p>
        </p:txBody>
      </p:sp>
    </p:spTree>
    <p:extLst>
      <p:ext uri="{BB962C8B-B14F-4D97-AF65-F5344CB8AC3E}">
        <p14:creationId xmlns:p14="http://schemas.microsoft.com/office/powerpoint/2010/main" val="4107944378"/>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sz="1200" b="0" i="0" u="none" strike="noStrike" kern="1200" baseline="0" dirty="0">
                <a:solidFill>
                  <a:schemeClr val="tx1"/>
                </a:solidFill>
                <a:latin typeface="+mn-lt"/>
                <a:ea typeface="+mn-ea"/>
                <a:cs typeface="+mn-cs"/>
              </a:rPr>
              <a:t>Po finalizaci žádosti o podporu dochází v levém menu formuláře žádosti o podporu k aktivaci záložky </a:t>
            </a:r>
            <a:r>
              <a:rPr lang="cs-CZ" sz="1200" b="1" i="0" u="none" strike="noStrike" kern="1200" baseline="0" dirty="0">
                <a:solidFill>
                  <a:schemeClr val="tx1"/>
                </a:solidFill>
                <a:latin typeface="+mn-lt"/>
                <a:ea typeface="+mn-ea"/>
                <a:cs typeface="+mn-cs"/>
              </a:rPr>
              <a:t>Podpis žádosti. </a:t>
            </a:r>
          </a:p>
          <a:p>
            <a:endParaRPr lang="cs-CZ" sz="1200" b="1" i="0" u="none" strike="noStrike" kern="1200" baseline="0" dirty="0">
              <a:solidFill>
                <a:schemeClr val="tx1"/>
              </a:solidFill>
              <a:latin typeface="+mn-lt"/>
              <a:ea typeface="+mn-ea"/>
              <a:cs typeface="+mn-cs"/>
            </a:endParaRPr>
          </a:p>
          <a:p>
            <a:r>
              <a:rPr lang="cs-CZ" sz="1200" b="0" i="0" u="none" strike="noStrike" kern="1200" baseline="0" dirty="0">
                <a:solidFill>
                  <a:schemeClr val="tx1"/>
                </a:solidFill>
                <a:latin typeface="+mn-lt"/>
                <a:ea typeface="+mn-ea"/>
                <a:cs typeface="+mn-cs"/>
              </a:rPr>
              <a:t>Technicky mohou žádost podepisovat pouze ti uživatelé IS KP14+, kteří mají pro danou žádost o podporu přidělenu </a:t>
            </a:r>
            <a:r>
              <a:rPr lang="cs-CZ" sz="1200" b="1" i="0" u="none" strike="noStrike" kern="1200" baseline="0" dirty="0">
                <a:solidFill>
                  <a:schemeClr val="tx1"/>
                </a:solidFill>
                <a:latin typeface="+mn-lt"/>
                <a:ea typeface="+mn-ea"/>
                <a:cs typeface="+mn-cs"/>
              </a:rPr>
              <a:t>roli signatáře </a:t>
            </a:r>
            <a:r>
              <a:rPr lang="cs-CZ" sz="1200" b="0" i="0" u="none" strike="noStrike" kern="1200" baseline="0" dirty="0">
                <a:solidFill>
                  <a:schemeClr val="tx1"/>
                </a:solidFill>
                <a:latin typeface="+mn-lt"/>
                <a:ea typeface="+mn-ea"/>
                <a:cs typeface="+mn-cs"/>
              </a:rPr>
              <a:t>(blíže viz </a:t>
            </a:r>
            <a:r>
              <a:rPr lang="cs-CZ" sz="1200" b="0" i="0" u="none" strike="noStrike" kern="1200" baseline="0" dirty="0" err="1">
                <a:solidFill>
                  <a:schemeClr val="tx1"/>
                </a:solidFill>
                <a:latin typeface="+mn-lt"/>
                <a:ea typeface="+mn-ea"/>
                <a:cs typeface="+mn-cs"/>
              </a:rPr>
              <a:t>slide</a:t>
            </a:r>
            <a:r>
              <a:rPr lang="cs-CZ" sz="1200" b="0" i="0" u="none" strike="noStrike" kern="1200" baseline="0" dirty="0">
                <a:solidFill>
                  <a:schemeClr val="tx1"/>
                </a:solidFill>
                <a:latin typeface="+mn-lt"/>
                <a:ea typeface="+mn-ea"/>
                <a:cs typeface="+mn-cs"/>
              </a:rPr>
              <a:t>, kde je řešen přístup k žádosti/projektu). Pokud bylo v rámci datové oblasti „</a:t>
            </a:r>
            <a:r>
              <a:rPr lang="cs-CZ" sz="1200" b="1" i="0" u="none" strike="noStrike" kern="1200" baseline="0" dirty="0">
                <a:solidFill>
                  <a:schemeClr val="tx1"/>
                </a:solidFill>
                <a:latin typeface="+mn-lt"/>
                <a:ea typeface="+mn-ea"/>
                <a:cs typeface="+mn-cs"/>
              </a:rPr>
              <a:t>Přístup k projektu</a:t>
            </a:r>
            <a:r>
              <a:rPr lang="cs-CZ" sz="1200" b="0" i="0" u="none" strike="noStrike" kern="1200" baseline="0" dirty="0">
                <a:solidFill>
                  <a:schemeClr val="tx1"/>
                </a:solidFill>
                <a:latin typeface="+mn-lt"/>
                <a:ea typeface="+mn-ea"/>
                <a:cs typeface="+mn-cs"/>
              </a:rPr>
              <a:t>“ více signatářů a je určeno pořadí, v jakém mají žádost o podporu podepisovat, musí podepisování proběhnout v souladu s těmito zadanými údaji. Role signatáře ovšem nemusí být vždy přidělena statutárnímu zástupci, pokud je k žádosti připojena plná moc (či vnitřní předpis subjektu žadatele, který opravňuje určitou osobu k vystupování za subjekt žadatele vůči ŘO).</a:t>
            </a:r>
            <a:endParaRPr lang="cs-CZ" dirty="0"/>
          </a:p>
        </p:txBody>
      </p:sp>
      <p:sp>
        <p:nvSpPr>
          <p:cNvPr id="4" name="Zástupný symbol pro číslo snímku 3"/>
          <p:cNvSpPr>
            <a:spLocks noGrp="1"/>
          </p:cNvSpPr>
          <p:nvPr>
            <p:ph type="sldNum" sz="quarter" idx="10"/>
          </p:nvPr>
        </p:nvSpPr>
        <p:spPr/>
        <p:txBody>
          <a:bodyPr/>
          <a:lstStyle/>
          <a:p>
            <a:fld id="{53FB31FA-E905-4016-9D4B-970DF0C7EE08}" type="slidenum">
              <a:rPr lang="cs-CZ" smtClean="0"/>
              <a:t>36</a:t>
            </a:fld>
            <a:endParaRPr lang="cs-CZ"/>
          </a:p>
        </p:txBody>
      </p:sp>
    </p:spTree>
    <p:extLst>
      <p:ext uri="{BB962C8B-B14F-4D97-AF65-F5344CB8AC3E}">
        <p14:creationId xmlns:p14="http://schemas.microsoft.com/office/powerpoint/2010/main" val="3924788053"/>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cs-CZ" sz="1200" b="0" i="0" u="none" strike="noStrike" kern="1200" baseline="0" dirty="0">
                <a:solidFill>
                  <a:schemeClr val="tx1"/>
                </a:solidFill>
                <a:latin typeface="+mn-lt"/>
                <a:ea typeface="+mn-ea"/>
                <a:cs typeface="+mn-cs"/>
              </a:rPr>
              <a:t>Po stisku ikony pečetě se zobrazí okno, v němž uživatel vybere certifikát pro podepisování, kterým disponuje, a také určí cestu k tomuto svému certifikátu (uloženému v nějakém souboru pro aplikaci IS KP14+ dostupném). Stiskem tlačítka Disk a následným výběrem příslušného souboru, připojí uživatel certifikát pro podpis žádosti o podporu. </a:t>
            </a:r>
            <a:r>
              <a:rPr lang="cs-CZ" sz="1200" b="1" i="0" u="none" strike="noStrike" kern="1200" baseline="0" dirty="0">
                <a:solidFill>
                  <a:schemeClr val="tx1"/>
                </a:solidFill>
                <a:latin typeface="+mn-lt"/>
                <a:ea typeface="+mn-ea"/>
                <a:cs typeface="+mn-cs"/>
              </a:rPr>
              <a:t>Viz následující </a:t>
            </a:r>
            <a:r>
              <a:rPr lang="cs-CZ" sz="1200" b="1" i="0" u="none" strike="noStrike" kern="1200" baseline="0" dirty="0" err="1">
                <a:solidFill>
                  <a:schemeClr val="tx1"/>
                </a:solidFill>
                <a:latin typeface="+mn-lt"/>
                <a:ea typeface="+mn-ea"/>
                <a:cs typeface="+mn-cs"/>
              </a:rPr>
              <a:t>slide</a:t>
            </a:r>
            <a:r>
              <a:rPr lang="cs-CZ" sz="1200" b="1" i="0" u="none" strike="noStrike" kern="1200" baseline="0" dirty="0">
                <a:solidFill>
                  <a:schemeClr val="tx1"/>
                </a:solidFill>
                <a:latin typeface="+mn-lt"/>
                <a:ea typeface="+mn-ea"/>
                <a:cs typeface="+mn-cs"/>
              </a:rPr>
              <a:t>.</a:t>
            </a:r>
            <a:endParaRPr lang="cs-CZ" b="1" dirty="0"/>
          </a:p>
          <a:p>
            <a:endParaRPr lang="cs-CZ" dirty="0"/>
          </a:p>
        </p:txBody>
      </p:sp>
      <p:sp>
        <p:nvSpPr>
          <p:cNvPr id="4" name="Zástupný symbol pro číslo snímku 3"/>
          <p:cNvSpPr>
            <a:spLocks noGrp="1"/>
          </p:cNvSpPr>
          <p:nvPr>
            <p:ph type="sldNum" sz="quarter" idx="10"/>
          </p:nvPr>
        </p:nvSpPr>
        <p:spPr/>
        <p:txBody>
          <a:bodyPr/>
          <a:lstStyle/>
          <a:p>
            <a:fld id="{53FB31FA-E905-4016-9D4B-970DF0C7EE08}" type="slidenum">
              <a:rPr lang="cs-CZ" smtClean="0"/>
              <a:t>37</a:t>
            </a:fld>
            <a:endParaRPr lang="cs-CZ" dirty="0"/>
          </a:p>
        </p:txBody>
      </p:sp>
    </p:spTree>
    <p:extLst>
      <p:ext uri="{BB962C8B-B14F-4D97-AF65-F5344CB8AC3E}">
        <p14:creationId xmlns:p14="http://schemas.microsoft.com/office/powerpoint/2010/main" val="3059495561"/>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53FB31FA-E905-4016-9D4B-970DF0C7EE08}" type="slidenum">
              <a:rPr lang="cs-CZ" smtClean="0"/>
              <a:t>38</a:t>
            </a:fld>
            <a:endParaRPr lang="cs-CZ"/>
          </a:p>
        </p:txBody>
      </p:sp>
    </p:spTree>
    <p:extLst>
      <p:ext uri="{BB962C8B-B14F-4D97-AF65-F5344CB8AC3E}">
        <p14:creationId xmlns:p14="http://schemas.microsoft.com/office/powerpoint/2010/main" val="2410401884"/>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53FB31FA-E905-4016-9D4B-970DF0C7EE08}" type="slidenum">
              <a:rPr lang="cs-CZ" smtClean="0"/>
              <a:t>41</a:t>
            </a:fld>
            <a:endParaRPr lang="cs-CZ"/>
          </a:p>
        </p:txBody>
      </p:sp>
    </p:spTree>
    <p:extLst>
      <p:ext uri="{BB962C8B-B14F-4D97-AF65-F5344CB8AC3E}">
        <p14:creationId xmlns:p14="http://schemas.microsoft.com/office/powerpoint/2010/main" val="1600675714"/>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53FB31FA-E905-4016-9D4B-970DF0C7EE08}" type="slidenum">
              <a:rPr lang="cs-CZ" smtClean="0"/>
              <a:t>42</a:t>
            </a:fld>
            <a:endParaRPr lang="cs-CZ"/>
          </a:p>
        </p:txBody>
      </p:sp>
    </p:spTree>
    <p:extLst>
      <p:ext uri="{BB962C8B-B14F-4D97-AF65-F5344CB8AC3E}">
        <p14:creationId xmlns:p14="http://schemas.microsoft.com/office/powerpoint/2010/main" val="1600675714"/>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baseline="0" dirty="0">
              <a:latin typeface="Times New Roman" panose="02020603050405020304" pitchFamily="18" charset="0"/>
              <a:cs typeface="Times New Roman" panose="02020603050405020304" pitchFamily="18" charset="0"/>
            </a:endParaRPr>
          </a:p>
        </p:txBody>
      </p:sp>
      <p:sp>
        <p:nvSpPr>
          <p:cNvPr id="4" name="Zástupný symbol pro číslo snímku 3"/>
          <p:cNvSpPr>
            <a:spLocks noGrp="1"/>
          </p:cNvSpPr>
          <p:nvPr>
            <p:ph type="sldNum" sz="quarter" idx="10"/>
          </p:nvPr>
        </p:nvSpPr>
        <p:spPr/>
        <p:txBody>
          <a:bodyPr/>
          <a:lstStyle/>
          <a:p>
            <a:fld id="{53FB31FA-E905-4016-9D4B-970DF0C7EE08}" type="slidenum">
              <a:rPr lang="cs-CZ" smtClean="0"/>
              <a:t>43</a:t>
            </a:fld>
            <a:endParaRPr lang="cs-CZ"/>
          </a:p>
        </p:txBody>
      </p:sp>
    </p:spTree>
    <p:extLst>
      <p:ext uri="{BB962C8B-B14F-4D97-AF65-F5344CB8AC3E}">
        <p14:creationId xmlns:p14="http://schemas.microsoft.com/office/powerpoint/2010/main" val="2824429274"/>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baseline="0" dirty="0">
              <a:latin typeface="Times New Roman" panose="02020603050405020304" pitchFamily="18" charset="0"/>
              <a:cs typeface="Times New Roman" panose="02020603050405020304" pitchFamily="18" charset="0"/>
            </a:endParaRPr>
          </a:p>
        </p:txBody>
      </p:sp>
      <p:sp>
        <p:nvSpPr>
          <p:cNvPr id="4" name="Zástupný symbol pro číslo snímku 3"/>
          <p:cNvSpPr>
            <a:spLocks noGrp="1"/>
          </p:cNvSpPr>
          <p:nvPr>
            <p:ph type="sldNum" sz="quarter" idx="10"/>
          </p:nvPr>
        </p:nvSpPr>
        <p:spPr/>
        <p:txBody>
          <a:bodyPr/>
          <a:lstStyle/>
          <a:p>
            <a:fld id="{53FB31FA-E905-4016-9D4B-970DF0C7EE08}" type="slidenum">
              <a:rPr lang="cs-CZ" smtClean="0"/>
              <a:t>44</a:t>
            </a:fld>
            <a:endParaRPr lang="cs-CZ"/>
          </a:p>
        </p:txBody>
      </p:sp>
    </p:spTree>
    <p:extLst>
      <p:ext uri="{BB962C8B-B14F-4D97-AF65-F5344CB8AC3E}">
        <p14:creationId xmlns:p14="http://schemas.microsoft.com/office/powerpoint/2010/main" val="2824429274"/>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baseline="0" dirty="0">
              <a:latin typeface="Times New Roman" panose="02020603050405020304" pitchFamily="18" charset="0"/>
              <a:cs typeface="Times New Roman" panose="02020603050405020304" pitchFamily="18" charset="0"/>
            </a:endParaRPr>
          </a:p>
        </p:txBody>
      </p:sp>
      <p:sp>
        <p:nvSpPr>
          <p:cNvPr id="4" name="Zástupný symbol pro číslo snímku 3"/>
          <p:cNvSpPr>
            <a:spLocks noGrp="1"/>
          </p:cNvSpPr>
          <p:nvPr>
            <p:ph type="sldNum" sz="quarter" idx="10"/>
          </p:nvPr>
        </p:nvSpPr>
        <p:spPr/>
        <p:txBody>
          <a:bodyPr/>
          <a:lstStyle/>
          <a:p>
            <a:fld id="{53FB31FA-E905-4016-9D4B-970DF0C7EE08}" type="slidenum">
              <a:rPr lang="cs-CZ" smtClean="0"/>
              <a:t>45</a:t>
            </a:fld>
            <a:endParaRPr lang="cs-CZ"/>
          </a:p>
        </p:txBody>
      </p:sp>
    </p:spTree>
    <p:extLst>
      <p:ext uri="{BB962C8B-B14F-4D97-AF65-F5344CB8AC3E}">
        <p14:creationId xmlns:p14="http://schemas.microsoft.com/office/powerpoint/2010/main" val="282442927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pPr hangingPunct="0"/>
            <a:r>
              <a:rPr lang="cs-CZ" sz="1200" b="1" u="sng" kern="1200" dirty="0">
                <a:solidFill>
                  <a:schemeClr val="tx1"/>
                </a:solidFill>
                <a:effectLst/>
                <a:latin typeface="+mn-lt"/>
                <a:ea typeface="+mn-ea"/>
                <a:cs typeface="+mn-cs"/>
              </a:rPr>
              <a:t>Příprava žádosti o podporu:</a:t>
            </a:r>
            <a:endParaRPr lang="cs-CZ" sz="1200" u="sng" kern="1200" dirty="0">
              <a:solidFill>
                <a:schemeClr val="tx1"/>
              </a:solidFill>
              <a:effectLst/>
              <a:latin typeface="+mn-lt"/>
              <a:ea typeface="+mn-ea"/>
              <a:cs typeface="+mn-cs"/>
            </a:endParaRPr>
          </a:p>
          <a:p>
            <a:pPr hangingPunct="0"/>
            <a:r>
              <a:rPr lang="cs-CZ" sz="1200" kern="1200" dirty="0">
                <a:solidFill>
                  <a:schemeClr val="tx1"/>
                </a:solidFill>
                <a:effectLst/>
                <a:latin typeface="+mn-lt"/>
                <a:ea typeface="+mn-ea"/>
                <a:cs typeface="+mn-cs"/>
              </a:rPr>
              <a:t>Zásadní pro kvalitu projektu je jeho tzv. </a:t>
            </a:r>
            <a:r>
              <a:rPr lang="cs-CZ" sz="1200" b="1" kern="1200" dirty="0">
                <a:solidFill>
                  <a:schemeClr val="tx1"/>
                </a:solidFill>
                <a:effectLst/>
                <a:latin typeface="+mn-lt"/>
                <a:ea typeface="+mn-ea"/>
                <a:cs typeface="+mn-cs"/>
              </a:rPr>
              <a:t>intervenční logika</a:t>
            </a:r>
            <a:r>
              <a:rPr lang="cs-CZ" sz="1200" kern="1200" dirty="0">
                <a:solidFill>
                  <a:schemeClr val="tx1"/>
                </a:solidFill>
                <a:effectLst/>
                <a:latin typeface="+mn-lt"/>
                <a:ea typeface="+mn-ea"/>
                <a:cs typeface="+mn-cs"/>
              </a:rPr>
              <a:t>. Tím se rozumí vzájemná soudržnost a provázanost identifikovaných problémů, definovaných cílů a navrhovaných opatření/aktivit. </a:t>
            </a:r>
          </a:p>
          <a:p>
            <a:pPr hangingPunct="0"/>
            <a:r>
              <a:rPr lang="cs-CZ" sz="1200" kern="1200" dirty="0">
                <a:solidFill>
                  <a:schemeClr val="tx1"/>
                </a:solidFill>
                <a:effectLst/>
                <a:latin typeface="+mn-lt"/>
                <a:ea typeface="+mn-ea"/>
                <a:cs typeface="+mn-cs"/>
              </a:rPr>
              <a:t> </a:t>
            </a:r>
          </a:p>
          <a:p>
            <a:pPr hangingPunct="0"/>
            <a:r>
              <a:rPr lang="cs-CZ" sz="1200" kern="1200" dirty="0">
                <a:solidFill>
                  <a:schemeClr val="tx1"/>
                </a:solidFill>
                <a:effectLst/>
                <a:latin typeface="+mn-lt"/>
                <a:ea typeface="+mn-ea"/>
                <a:cs typeface="+mn-cs"/>
              </a:rPr>
              <a:t>První fází přípravy projektu</a:t>
            </a:r>
            <a:r>
              <a:rPr lang="cs-CZ" sz="1200" b="1" kern="1200" dirty="0">
                <a:solidFill>
                  <a:schemeClr val="tx1"/>
                </a:solidFill>
                <a:effectLst/>
                <a:latin typeface="+mn-lt"/>
                <a:ea typeface="+mn-ea"/>
                <a:cs typeface="+mn-cs"/>
              </a:rPr>
              <a:t> </a:t>
            </a:r>
            <a:r>
              <a:rPr lang="cs-CZ" sz="1200" kern="1200" dirty="0">
                <a:solidFill>
                  <a:schemeClr val="tx1"/>
                </a:solidFill>
                <a:effectLst/>
                <a:latin typeface="+mn-lt"/>
                <a:ea typeface="+mn-ea"/>
                <a:cs typeface="+mn-cs"/>
              </a:rPr>
              <a:t>je</a:t>
            </a:r>
            <a:r>
              <a:rPr lang="cs-CZ" sz="1200" b="1" kern="1200" dirty="0">
                <a:solidFill>
                  <a:schemeClr val="tx1"/>
                </a:solidFill>
                <a:effectLst/>
                <a:latin typeface="+mn-lt"/>
                <a:ea typeface="+mn-ea"/>
                <a:cs typeface="+mn-cs"/>
              </a:rPr>
              <a:t> projektový záměr</a:t>
            </a:r>
            <a:r>
              <a:rPr lang="cs-CZ" sz="1200" kern="1200" dirty="0">
                <a:solidFill>
                  <a:schemeClr val="tx1"/>
                </a:solidFill>
                <a:effectLst/>
                <a:latin typeface="+mn-lt"/>
                <a:ea typeface="+mn-ea"/>
                <a:cs typeface="+mn-cs"/>
              </a:rPr>
              <a:t>, který zpravidla navazuje na výsledky analýzy či studie identifikující nějaký problém či nedostatek, potřebu nebo zájem, pro jehož řešení či naplnění by byla realizace projektu vhodná.) Doporučujeme si záměr projektu napsat. Formulace záměru v písemné podobě většinou napomůže zpřesnit váš původní nápad a ujasnit si, čeho chcete projektem dosáhnout.</a:t>
            </a:r>
          </a:p>
          <a:p>
            <a:endParaRPr lang="cs-CZ" dirty="0"/>
          </a:p>
        </p:txBody>
      </p:sp>
      <p:sp>
        <p:nvSpPr>
          <p:cNvPr id="4" name="Zástupný symbol pro číslo snímku 3"/>
          <p:cNvSpPr>
            <a:spLocks noGrp="1"/>
          </p:cNvSpPr>
          <p:nvPr>
            <p:ph type="sldNum" sz="quarter" idx="10"/>
          </p:nvPr>
        </p:nvSpPr>
        <p:spPr/>
        <p:txBody>
          <a:bodyPr/>
          <a:lstStyle/>
          <a:p>
            <a:fld id="{53FB31FA-E905-4016-9D4B-970DF0C7EE08}" type="slidenum">
              <a:rPr lang="cs-CZ" smtClean="0"/>
              <a:t>5</a:t>
            </a:fld>
            <a:endParaRPr lang="cs-CZ"/>
          </a:p>
        </p:txBody>
      </p:sp>
    </p:spTree>
    <p:extLst>
      <p:ext uri="{BB962C8B-B14F-4D97-AF65-F5344CB8AC3E}">
        <p14:creationId xmlns:p14="http://schemas.microsoft.com/office/powerpoint/2010/main" val="1896690225"/>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baseline="0" dirty="0"/>
          </a:p>
        </p:txBody>
      </p:sp>
      <p:sp>
        <p:nvSpPr>
          <p:cNvPr id="4" name="Zástupný symbol pro číslo snímku 3"/>
          <p:cNvSpPr>
            <a:spLocks noGrp="1"/>
          </p:cNvSpPr>
          <p:nvPr>
            <p:ph type="sldNum" sz="quarter" idx="10"/>
          </p:nvPr>
        </p:nvSpPr>
        <p:spPr/>
        <p:txBody>
          <a:bodyPr/>
          <a:lstStyle/>
          <a:p>
            <a:fld id="{53FB31FA-E905-4016-9D4B-970DF0C7EE08}" type="slidenum">
              <a:rPr lang="cs-CZ" smtClean="0"/>
              <a:t>46</a:t>
            </a:fld>
            <a:endParaRPr lang="cs-CZ"/>
          </a:p>
        </p:txBody>
      </p:sp>
    </p:spTree>
    <p:extLst>
      <p:ext uri="{BB962C8B-B14F-4D97-AF65-F5344CB8AC3E}">
        <p14:creationId xmlns:p14="http://schemas.microsoft.com/office/powerpoint/2010/main" val="2560018743"/>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baseline="0" dirty="0"/>
          </a:p>
        </p:txBody>
      </p:sp>
      <p:sp>
        <p:nvSpPr>
          <p:cNvPr id="4" name="Zástupný symbol pro číslo snímku 3"/>
          <p:cNvSpPr>
            <a:spLocks noGrp="1"/>
          </p:cNvSpPr>
          <p:nvPr>
            <p:ph type="sldNum" sz="quarter" idx="10"/>
          </p:nvPr>
        </p:nvSpPr>
        <p:spPr/>
        <p:txBody>
          <a:bodyPr/>
          <a:lstStyle/>
          <a:p>
            <a:fld id="{53FB31FA-E905-4016-9D4B-970DF0C7EE08}" type="slidenum">
              <a:rPr lang="cs-CZ" smtClean="0"/>
              <a:t>47</a:t>
            </a:fld>
            <a:endParaRPr lang="cs-CZ"/>
          </a:p>
        </p:txBody>
      </p:sp>
    </p:spTree>
    <p:extLst>
      <p:ext uri="{BB962C8B-B14F-4D97-AF65-F5344CB8AC3E}">
        <p14:creationId xmlns:p14="http://schemas.microsoft.com/office/powerpoint/2010/main" val="2560018743"/>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baseline="0" dirty="0"/>
          </a:p>
        </p:txBody>
      </p:sp>
      <p:sp>
        <p:nvSpPr>
          <p:cNvPr id="4" name="Zástupný symbol pro číslo snímku 3"/>
          <p:cNvSpPr>
            <a:spLocks noGrp="1"/>
          </p:cNvSpPr>
          <p:nvPr>
            <p:ph type="sldNum" sz="quarter" idx="10"/>
          </p:nvPr>
        </p:nvSpPr>
        <p:spPr/>
        <p:txBody>
          <a:bodyPr/>
          <a:lstStyle/>
          <a:p>
            <a:fld id="{53FB31FA-E905-4016-9D4B-970DF0C7EE08}" type="slidenum">
              <a:rPr lang="cs-CZ" smtClean="0"/>
              <a:t>48</a:t>
            </a:fld>
            <a:endParaRPr lang="cs-CZ"/>
          </a:p>
        </p:txBody>
      </p:sp>
    </p:spTree>
    <p:extLst>
      <p:ext uri="{BB962C8B-B14F-4D97-AF65-F5344CB8AC3E}">
        <p14:creationId xmlns:p14="http://schemas.microsoft.com/office/powerpoint/2010/main" val="2560018743"/>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baseline="0" dirty="0"/>
          </a:p>
        </p:txBody>
      </p:sp>
      <p:sp>
        <p:nvSpPr>
          <p:cNvPr id="4" name="Zástupný symbol pro číslo snímku 3"/>
          <p:cNvSpPr>
            <a:spLocks noGrp="1"/>
          </p:cNvSpPr>
          <p:nvPr>
            <p:ph type="sldNum" sz="quarter" idx="10"/>
          </p:nvPr>
        </p:nvSpPr>
        <p:spPr/>
        <p:txBody>
          <a:bodyPr/>
          <a:lstStyle/>
          <a:p>
            <a:fld id="{53FB31FA-E905-4016-9D4B-970DF0C7EE08}" type="slidenum">
              <a:rPr lang="cs-CZ" smtClean="0"/>
              <a:t>49</a:t>
            </a:fld>
            <a:endParaRPr lang="cs-CZ"/>
          </a:p>
        </p:txBody>
      </p:sp>
    </p:spTree>
    <p:extLst>
      <p:ext uri="{BB962C8B-B14F-4D97-AF65-F5344CB8AC3E}">
        <p14:creationId xmlns:p14="http://schemas.microsoft.com/office/powerpoint/2010/main" val="2560018743"/>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53FB31FA-E905-4016-9D4B-970DF0C7EE08}" type="slidenum">
              <a:rPr lang="cs-CZ" smtClean="0"/>
              <a:t>50</a:t>
            </a:fld>
            <a:endParaRPr lang="cs-CZ"/>
          </a:p>
        </p:txBody>
      </p:sp>
    </p:spTree>
    <p:extLst>
      <p:ext uri="{BB962C8B-B14F-4D97-AF65-F5344CB8AC3E}">
        <p14:creationId xmlns:p14="http://schemas.microsoft.com/office/powerpoint/2010/main" val="3433361730"/>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baseline="0" dirty="0"/>
              <a:t>.</a:t>
            </a:r>
            <a:endParaRPr lang="cs-CZ" dirty="0"/>
          </a:p>
        </p:txBody>
      </p:sp>
      <p:sp>
        <p:nvSpPr>
          <p:cNvPr id="4" name="Zástupný symbol pro číslo snímku 3"/>
          <p:cNvSpPr>
            <a:spLocks noGrp="1"/>
          </p:cNvSpPr>
          <p:nvPr>
            <p:ph type="sldNum" sz="quarter" idx="10"/>
          </p:nvPr>
        </p:nvSpPr>
        <p:spPr/>
        <p:txBody>
          <a:bodyPr/>
          <a:lstStyle/>
          <a:p>
            <a:fld id="{53FB31FA-E905-4016-9D4B-970DF0C7EE08}" type="slidenum">
              <a:rPr lang="cs-CZ" smtClean="0"/>
              <a:t>51</a:t>
            </a:fld>
            <a:endParaRPr lang="cs-CZ"/>
          </a:p>
        </p:txBody>
      </p:sp>
    </p:spTree>
    <p:extLst>
      <p:ext uri="{BB962C8B-B14F-4D97-AF65-F5344CB8AC3E}">
        <p14:creationId xmlns:p14="http://schemas.microsoft.com/office/powerpoint/2010/main" val="2683195532"/>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53FB31FA-E905-4016-9D4B-970DF0C7EE08}" type="slidenum">
              <a:rPr lang="cs-CZ" smtClean="0"/>
              <a:t>52</a:t>
            </a:fld>
            <a:endParaRPr lang="cs-CZ"/>
          </a:p>
        </p:txBody>
      </p:sp>
    </p:spTree>
    <p:extLst>
      <p:ext uri="{BB962C8B-B14F-4D97-AF65-F5344CB8AC3E}">
        <p14:creationId xmlns:p14="http://schemas.microsoft.com/office/powerpoint/2010/main" val="2683195532"/>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53FB31FA-E905-4016-9D4B-970DF0C7EE08}" type="slidenum">
              <a:rPr lang="cs-CZ" smtClean="0"/>
              <a:t>53</a:t>
            </a:fld>
            <a:endParaRPr lang="cs-CZ"/>
          </a:p>
        </p:txBody>
      </p:sp>
    </p:spTree>
    <p:extLst>
      <p:ext uri="{BB962C8B-B14F-4D97-AF65-F5344CB8AC3E}">
        <p14:creationId xmlns:p14="http://schemas.microsoft.com/office/powerpoint/2010/main" val="2683195532"/>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pPr marL="0" indent="0">
              <a:buFont typeface="Wingdings" panose="05000000000000000000" pitchFamily="2" charset="2"/>
              <a:buNone/>
            </a:pPr>
            <a:endParaRPr lang="cs-CZ" dirty="0"/>
          </a:p>
        </p:txBody>
      </p:sp>
      <p:sp>
        <p:nvSpPr>
          <p:cNvPr id="4" name="Zástupný symbol pro číslo snímku 3"/>
          <p:cNvSpPr>
            <a:spLocks noGrp="1"/>
          </p:cNvSpPr>
          <p:nvPr>
            <p:ph type="sldNum" sz="quarter" idx="10"/>
          </p:nvPr>
        </p:nvSpPr>
        <p:spPr/>
        <p:txBody>
          <a:bodyPr/>
          <a:lstStyle/>
          <a:p>
            <a:fld id="{53FB31FA-E905-4016-9D4B-970DF0C7EE08}" type="slidenum">
              <a:rPr lang="cs-CZ" smtClean="0"/>
              <a:t>54</a:t>
            </a:fld>
            <a:endParaRPr lang="cs-CZ"/>
          </a:p>
        </p:txBody>
      </p:sp>
    </p:spTree>
    <p:extLst>
      <p:ext uri="{BB962C8B-B14F-4D97-AF65-F5344CB8AC3E}">
        <p14:creationId xmlns:p14="http://schemas.microsoft.com/office/powerpoint/2010/main" val="2926531115"/>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53FB31FA-E905-4016-9D4B-970DF0C7EE08}" type="slidenum">
              <a:rPr lang="cs-CZ" smtClean="0"/>
              <a:t>55</a:t>
            </a:fld>
            <a:endParaRPr lang="cs-CZ"/>
          </a:p>
        </p:txBody>
      </p:sp>
    </p:spTree>
    <p:extLst>
      <p:ext uri="{BB962C8B-B14F-4D97-AF65-F5344CB8AC3E}">
        <p14:creationId xmlns:p14="http://schemas.microsoft.com/office/powerpoint/2010/main" val="358179759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pPr hangingPunct="0"/>
            <a:r>
              <a:rPr lang="cs-CZ" sz="1200" b="1" u="sng" kern="1200" dirty="0">
                <a:solidFill>
                  <a:schemeClr val="tx1"/>
                </a:solidFill>
                <a:effectLst/>
                <a:latin typeface="+mn-lt"/>
                <a:ea typeface="+mn-ea"/>
                <a:cs typeface="+mn-cs"/>
              </a:rPr>
              <a:t>Příprava žádosti o podporu:</a:t>
            </a:r>
            <a:endParaRPr lang="cs-CZ" sz="1200" u="sng" kern="1200" dirty="0">
              <a:solidFill>
                <a:schemeClr val="tx1"/>
              </a:solidFill>
              <a:effectLst/>
              <a:latin typeface="+mn-lt"/>
              <a:ea typeface="+mn-ea"/>
              <a:cs typeface="+mn-cs"/>
            </a:endParaRPr>
          </a:p>
          <a:p>
            <a:pPr hangingPunct="0"/>
            <a:r>
              <a:rPr lang="cs-CZ" sz="1200" kern="1200" dirty="0">
                <a:solidFill>
                  <a:schemeClr val="tx1"/>
                </a:solidFill>
                <a:effectLst/>
                <a:latin typeface="+mn-lt"/>
                <a:ea typeface="+mn-ea"/>
                <a:cs typeface="+mn-cs"/>
              </a:rPr>
              <a:t>Zásadní pro kvalitu projektu je jeho tzv. </a:t>
            </a:r>
            <a:r>
              <a:rPr lang="cs-CZ" sz="1200" b="1" kern="1200" dirty="0">
                <a:solidFill>
                  <a:schemeClr val="tx1"/>
                </a:solidFill>
                <a:effectLst/>
                <a:latin typeface="+mn-lt"/>
                <a:ea typeface="+mn-ea"/>
                <a:cs typeface="+mn-cs"/>
              </a:rPr>
              <a:t>intervenční logika</a:t>
            </a:r>
            <a:r>
              <a:rPr lang="cs-CZ" sz="1200" kern="1200" dirty="0">
                <a:solidFill>
                  <a:schemeClr val="tx1"/>
                </a:solidFill>
                <a:effectLst/>
                <a:latin typeface="+mn-lt"/>
                <a:ea typeface="+mn-ea"/>
                <a:cs typeface="+mn-cs"/>
              </a:rPr>
              <a:t>. Tím se rozumí vzájemná soudržnost a provázanost identifikovaných problémů, definovaných cílů a navrhovaných opatření/aktivit. </a:t>
            </a:r>
          </a:p>
          <a:p>
            <a:pPr hangingPunct="0"/>
            <a:r>
              <a:rPr lang="cs-CZ" sz="1200" kern="1200" dirty="0">
                <a:solidFill>
                  <a:schemeClr val="tx1"/>
                </a:solidFill>
                <a:effectLst/>
                <a:latin typeface="+mn-lt"/>
                <a:ea typeface="+mn-ea"/>
                <a:cs typeface="+mn-cs"/>
              </a:rPr>
              <a:t> </a:t>
            </a:r>
          </a:p>
          <a:p>
            <a:pPr hangingPunct="0"/>
            <a:r>
              <a:rPr lang="cs-CZ" sz="1200" kern="1200" dirty="0">
                <a:solidFill>
                  <a:schemeClr val="tx1"/>
                </a:solidFill>
                <a:effectLst/>
                <a:latin typeface="+mn-lt"/>
                <a:ea typeface="+mn-ea"/>
                <a:cs typeface="+mn-cs"/>
              </a:rPr>
              <a:t>První fází přípravy projektu</a:t>
            </a:r>
            <a:r>
              <a:rPr lang="cs-CZ" sz="1200" b="1" kern="1200" dirty="0">
                <a:solidFill>
                  <a:schemeClr val="tx1"/>
                </a:solidFill>
                <a:effectLst/>
                <a:latin typeface="+mn-lt"/>
                <a:ea typeface="+mn-ea"/>
                <a:cs typeface="+mn-cs"/>
              </a:rPr>
              <a:t> </a:t>
            </a:r>
            <a:r>
              <a:rPr lang="cs-CZ" sz="1200" kern="1200" dirty="0">
                <a:solidFill>
                  <a:schemeClr val="tx1"/>
                </a:solidFill>
                <a:effectLst/>
                <a:latin typeface="+mn-lt"/>
                <a:ea typeface="+mn-ea"/>
                <a:cs typeface="+mn-cs"/>
              </a:rPr>
              <a:t>je</a:t>
            </a:r>
            <a:r>
              <a:rPr lang="cs-CZ" sz="1200" b="1" kern="1200" dirty="0">
                <a:solidFill>
                  <a:schemeClr val="tx1"/>
                </a:solidFill>
                <a:effectLst/>
                <a:latin typeface="+mn-lt"/>
                <a:ea typeface="+mn-ea"/>
                <a:cs typeface="+mn-cs"/>
              </a:rPr>
              <a:t> projektový záměr</a:t>
            </a:r>
            <a:r>
              <a:rPr lang="cs-CZ" sz="1200" kern="1200" dirty="0">
                <a:solidFill>
                  <a:schemeClr val="tx1"/>
                </a:solidFill>
                <a:effectLst/>
                <a:latin typeface="+mn-lt"/>
                <a:ea typeface="+mn-ea"/>
                <a:cs typeface="+mn-cs"/>
              </a:rPr>
              <a:t>, který zpravidla navazuje na výsledky analýzy či studie identifikující nějaký problém či nedostatek, potřebu nebo zájem, pro jehož řešení či naplnění by byla realizace projektu vhodná.) Doporučujeme si záměr projektu napsat. Formulace záměru v písemné podobě většinou napomůže zpřesnit váš původní nápad a ujasnit si, čeho chcete projektem dosáhnout.</a:t>
            </a:r>
          </a:p>
          <a:p>
            <a:endParaRPr lang="cs-CZ" dirty="0"/>
          </a:p>
        </p:txBody>
      </p:sp>
      <p:sp>
        <p:nvSpPr>
          <p:cNvPr id="4" name="Zástupný symbol pro číslo snímku 3"/>
          <p:cNvSpPr>
            <a:spLocks noGrp="1"/>
          </p:cNvSpPr>
          <p:nvPr>
            <p:ph type="sldNum" sz="quarter" idx="10"/>
          </p:nvPr>
        </p:nvSpPr>
        <p:spPr/>
        <p:txBody>
          <a:bodyPr/>
          <a:lstStyle/>
          <a:p>
            <a:fld id="{53FB31FA-E905-4016-9D4B-970DF0C7EE08}" type="slidenum">
              <a:rPr lang="cs-CZ" smtClean="0"/>
              <a:t>6</a:t>
            </a:fld>
            <a:endParaRPr lang="cs-CZ"/>
          </a:p>
        </p:txBody>
      </p:sp>
    </p:spTree>
    <p:extLst>
      <p:ext uri="{BB962C8B-B14F-4D97-AF65-F5344CB8AC3E}">
        <p14:creationId xmlns:p14="http://schemas.microsoft.com/office/powerpoint/2010/main" val="1811575122"/>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pPr marL="0" indent="0">
              <a:buFont typeface="Wingdings" panose="05000000000000000000" pitchFamily="2" charset="2"/>
              <a:buNone/>
            </a:pPr>
            <a:endParaRPr lang="cs-CZ" dirty="0"/>
          </a:p>
        </p:txBody>
      </p:sp>
      <p:sp>
        <p:nvSpPr>
          <p:cNvPr id="4" name="Zástupný symbol pro číslo snímku 3"/>
          <p:cNvSpPr>
            <a:spLocks noGrp="1"/>
          </p:cNvSpPr>
          <p:nvPr>
            <p:ph type="sldNum" sz="quarter" idx="10"/>
          </p:nvPr>
        </p:nvSpPr>
        <p:spPr/>
        <p:txBody>
          <a:bodyPr/>
          <a:lstStyle/>
          <a:p>
            <a:fld id="{53FB31FA-E905-4016-9D4B-970DF0C7EE08}" type="slidenum">
              <a:rPr lang="cs-CZ" smtClean="0">
                <a:solidFill>
                  <a:prstClr val="black"/>
                </a:solidFill>
              </a:rPr>
              <a:pPr/>
              <a:t>56</a:t>
            </a:fld>
            <a:endParaRPr lang="cs-CZ">
              <a:solidFill>
                <a:prstClr val="black"/>
              </a:solidFill>
            </a:endParaRPr>
          </a:p>
        </p:txBody>
      </p:sp>
    </p:spTree>
    <p:extLst>
      <p:ext uri="{BB962C8B-B14F-4D97-AF65-F5344CB8AC3E}">
        <p14:creationId xmlns:p14="http://schemas.microsoft.com/office/powerpoint/2010/main" val="2926531115"/>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dirty="0"/>
              <a:t>Obecná část pravidel – kapitola 12</a:t>
            </a:r>
            <a:r>
              <a:rPr lang="cs-CZ" baseline="0" dirty="0"/>
              <a:t> Příprava a vydání právního aktu o poskytnutí podpory</a:t>
            </a:r>
          </a:p>
          <a:p>
            <a:endParaRPr lang="cs-CZ" baseline="0" dirty="0"/>
          </a:p>
          <a:p>
            <a:r>
              <a:rPr lang="cs-CZ" baseline="0" dirty="0"/>
              <a:t>- Datum zahájení realizace projektu nesmí předcházet datu vyhlášení výzvy (ve výzvě ŘO upřesněno, že  jde o výzvu MAS)</a:t>
            </a:r>
          </a:p>
          <a:p>
            <a:pPr marL="171450" indent="-171450">
              <a:buFontTx/>
              <a:buChar char="-"/>
            </a:pPr>
            <a:r>
              <a:rPr lang="cs-CZ" baseline="0" dirty="0"/>
              <a:t>V případě, že má být podpora poskytnutí v režimu blokové výjimky – zahájení realizace musí následovat po termínu předložení žádosti o podporu v ISKP 14+.</a:t>
            </a:r>
          </a:p>
          <a:p>
            <a:pPr marL="0" indent="0">
              <a:buFontTx/>
              <a:buNone/>
            </a:pPr>
            <a:endParaRPr lang="cs-CZ" baseline="0" dirty="0"/>
          </a:p>
        </p:txBody>
      </p:sp>
      <p:sp>
        <p:nvSpPr>
          <p:cNvPr id="4" name="Zástupný symbol pro číslo snímku 3"/>
          <p:cNvSpPr>
            <a:spLocks noGrp="1"/>
          </p:cNvSpPr>
          <p:nvPr>
            <p:ph type="sldNum" sz="quarter" idx="10"/>
          </p:nvPr>
        </p:nvSpPr>
        <p:spPr/>
        <p:txBody>
          <a:bodyPr/>
          <a:lstStyle/>
          <a:p>
            <a:fld id="{53FB31FA-E905-4016-9D4B-970DF0C7EE08}" type="slidenum">
              <a:rPr lang="cs-CZ" smtClean="0"/>
              <a:t>57</a:t>
            </a:fld>
            <a:endParaRPr lang="cs-CZ"/>
          </a:p>
        </p:txBody>
      </p:sp>
    </p:spTree>
    <p:extLst>
      <p:ext uri="{BB962C8B-B14F-4D97-AF65-F5344CB8AC3E}">
        <p14:creationId xmlns:p14="http://schemas.microsoft.com/office/powerpoint/2010/main" val="3691648066"/>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53FB31FA-E905-4016-9D4B-970DF0C7EE08}" type="slidenum">
              <a:rPr lang="cs-CZ" smtClean="0"/>
              <a:t>61</a:t>
            </a:fld>
            <a:endParaRPr lang="cs-CZ" dirty="0"/>
          </a:p>
        </p:txBody>
      </p:sp>
    </p:spTree>
    <p:extLst>
      <p:ext uri="{BB962C8B-B14F-4D97-AF65-F5344CB8AC3E}">
        <p14:creationId xmlns:p14="http://schemas.microsoft.com/office/powerpoint/2010/main" val="104739973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pPr hangingPunct="0"/>
            <a:r>
              <a:rPr lang="cs-CZ" sz="1200" b="1" u="sng" kern="1200" dirty="0">
                <a:solidFill>
                  <a:schemeClr val="tx1"/>
                </a:solidFill>
                <a:effectLst/>
                <a:latin typeface="+mn-lt"/>
                <a:ea typeface="+mn-ea"/>
                <a:cs typeface="+mn-cs"/>
              </a:rPr>
              <a:t>Příprava žádosti o podporu:</a:t>
            </a:r>
            <a:endParaRPr lang="cs-CZ" sz="1200" u="sng" kern="1200" dirty="0">
              <a:solidFill>
                <a:schemeClr val="tx1"/>
              </a:solidFill>
              <a:effectLst/>
              <a:latin typeface="+mn-lt"/>
              <a:ea typeface="+mn-ea"/>
              <a:cs typeface="+mn-cs"/>
            </a:endParaRPr>
          </a:p>
          <a:p>
            <a:pPr hangingPunct="0"/>
            <a:r>
              <a:rPr lang="cs-CZ" sz="1200" kern="1200" dirty="0">
                <a:solidFill>
                  <a:schemeClr val="tx1"/>
                </a:solidFill>
                <a:effectLst/>
                <a:latin typeface="+mn-lt"/>
                <a:ea typeface="+mn-ea"/>
                <a:cs typeface="+mn-cs"/>
              </a:rPr>
              <a:t>Zásadní pro kvalitu projektu je jeho tzv. </a:t>
            </a:r>
            <a:r>
              <a:rPr lang="cs-CZ" sz="1200" b="1" kern="1200" dirty="0">
                <a:solidFill>
                  <a:schemeClr val="tx1"/>
                </a:solidFill>
                <a:effectLst/>
                <a:latin typeface="+mn-lt"/>
                <a:ea typeface="+mn-ea"/>
                <a:cs typeface="+mn-cs"/>
              </a:rPr>
              <a:t>intervenční logika</a:t>
            </a:r>
            <a:r>
              <a:rPr lang="cs-CZ" sz="1200" kern="1200" dirty="0">
                <a:solidFill>
                  <a:schemeClr val="tx1"/>
                </a:solidFill>
                <a:effectLst/>
                <a:latin typeface="+mn-lt"/>
                <a:ea typeface="+mn-ea"/>
                <a:cs typeface="+mn-cs"/>
              </a:rPr>
              <a:t>. Tím se rozumí vzájemná soudržnost a provázanost identifikovaných problémů, definovaných cílů a navrhovaných opatření/aktivit. </a:t>
            </a:r>
          </a:p>
          <a:p>
            <a:pPr hangingPunct="0"/>
            <a:r>
              <a:rPr lang="cs-CZ" sz="1200" kern="1200" dirty="0">
                <a:solidFill>
                  <a:schemeClr val="tx1"/>
                </a:solidFill>
                <a:effectLst/>
                <a:latin typeface="+mn-lt"/>
                <a:ea typeface="+mn-ea"/>
                <a:cs typeface="+mn-cs"/>
              </a:rPr>
              <a:t> </a:t>
            </a:r>
          </a:p>
          <a:p>
            <a:pPr hangingPunct="0"/>
            <a:r>
              <a:rPr lang="cs-CZ" sz="1200" kern="1200" dirty="0">
                <a:solidFill>
                  <a:schemeClr val="tx1"/>
                </a:solidFill>
                <a:effectLst/>
                <a:latin typeface="+mn-lt"/>
                <a:ea typeface="+mn-ea"/>
                <a:cs typeface="+mn-cs"/>
              </a:rPr>
              <a:t>První fází přípravy projektu</a:t>
            </a:r>
            <a:r>
              <a:rPr lang="cs-CZ" sz="1200" b="1" kern="1200" dirty="0">
                <a:solidFill>
                  <a:schemeClr val="tx1"/>
                </a:solidFill>
                <a:effectLst/>
                <a:latin typeface="+mn-lt"/>
                <a:ea typeface="+mn-ea"/>
                <a:cs typeface="+mn-cs"/>
              </a:rPr>
              <a:t> </a:t>
            </a:r>
            <a:r>
              <a:rPr lang="cs-CZ" sz="1200" kern="1200" dirty="0">
                <a:solidFill>
                  <a:schemeClr val="tx1"/>
                </a:solidFill>
                <a:effectLst/>
                <a:latin typeface="+mn-lt"/>
                <a:ea typeface="+mn-ea"/>
                <a:cs typeface="+mn-cs"/>
              </a:rPr>
              <a:t>je</a:t>
            </a:r>
            <a:r>
              <a:rPr lang="cs-CZ" sz="1200" b="1" kern="1200" dirty="0">
                <a:solidFill>
                  <a:schemeClr val="tx1"/>
                </a:solidFill>
                <a:effectLst/>
                <a:latin typeface="+mn-lt"/>
                <a:ea typeface="+mn-ea"/>
                <a:cs typeface="+mn-cs"/>
              </a:rPr>
              <a:t> projektový záměr</a:t>
            </a:r>
            <a:r>
              <a:rPr lang="cs-CZ" sz="1200" kern="1200" dirty="0">
                <a:solidFill>
                  <a:schemeClr val="tx1"/>
                </a:solidFill>
                <a:effectLst/>
                <a:latin typeface="+mn-lt"/>
                <a:ea typeface="+mn-ea"/>
                <a:cs typeface="+mn-cs"/>
              </a:rPr>
              <a:t>, který zpravidla navazuje na výsledky analýzy či studie identifikující nějaký problém či nedostatek, potřebu nebo zájem, pro jehož řešení či naplnění by byla realizace projektu vhodná.) Doporučujeme si záměr projektu napsat. Formulace záměru v písemné podobě většinou napomůže zpřesnit váš původní nápad a ujasnit si, čeho chcete projektem dosáhnout.</a:t>
            </a:r>
          </a:p>
          <a:p>
            <a:endParaRPr lang="cs-CZ" dirty="0"/>
          </a:p>
        </p:txBody>
      </p:sp>
      <p:sp>
        <p:nvSpPr>
          <p:cNvPr id="4" name="Zástupný symbol pro číslo snímku 3"/>
          <p:cNvSpPr>
            <a:spLocks noGrp="1"/>
          </p:cNvSpPr>
          <p:nvPr>
            <p:ph type="sldNum" sz="quarter" idx="10"/>
          </p:nvPr>
        </p:nvSpPr>
        <p:spPr/>
        <p:txBody>
          <a:bodyPr/>
          <a:lstStyle/>
          <a:p>
            <a:fld id="{53FB31FA-E905-4016-9D4B-970DF0C7EE08}" type="slidenum">
              <a:rPr lang="cs-CZ" smtClean="0"/>
              <a:t>7</a:t>
            </a:fld>
            <a:endParaRPr lang="cs-CZ"/>
          </a:p>
        </p:txBody>
      </p:sp>
    </p:spTree>
    <p:extLst>
      <p:ext uri="{BB962C8B-B14F-4D97-AF65-F5344CB8AC3E}">
        <p14:creationId xmlns:p14="http://schemas.microsoft.com/office/powerpoint/2010/main" val="182050013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pPr hangingPunct="0"/>
            <a:r>
              <a:rPr lang="cs-CZ" sz="1200" b="1" u="sng" kern="1200" dirty="0">
                <a:solidFill>
                  <a:schemeClr val="tx1"/>
                </a:solidFill>
                <a:effectLst/>
                <a:latin typeface="+mn-lt"/>
                <a:ea typeface="+mn-ea"/>
                <a:cs typeface="+mn-cs"/>
              </a:rPr>
              <a:t>Příprava žádosti o podporu:</a:t>
            </a:r>
            <a:endParaRPr lang="cs-CZ" sz="1200" u="sng" kern="1200" dirty="0">
              <a:solidFill>
                <a:schemeClr val="tx1"/>
              </a:solidFill>
              <a:effectLst/>
              <a:latin typeface="+mn-lt"/>
              <a:ea typeface="+mn-ea"/>
              <a:cs typeface="+mn-cs"/>
            </a:endParaRPr>
          </a:p>
          <a:p>
            <a:pPr hangingPunct="0"/>
            <a:r>
              <a:rPr lang="cs-CZ" sz="1200" kern="1200" dirty="0">
                <a:solidFill>
                  <a:schemeClr val="tx1"/>
                </a:solidFill>
                <a:effectLst/>
                <a:latin typeface="+mn-lt"/>
                <a:ea typeface="+mn-ea"/>
                <a:cs typeface="+mn-cs"/>
              </a:rPr>
              <a:t>Zásadní pro kvalitu projektu je jeho tzv. </a:t>
            </a:r>
            <a:r>
              <a:rPr lang="cs-CZ" sz="1200" b="1" kern="1200" dirty="0">
                <a:solidFill>
                  <a:schemeClr val="tx1"/>
                </a:solidFill>
                <a:effectLst/>
                <a:latin typeface="+mn-lt"/>
                <a:ea typeface="+mn-ea"/>
                <a:cs typeface="+mn-cs"/>
              </a:rPr>
              <a:t>intervenční logika</a:t>
            </a:r>
            <a:r>
              <a:rPr lang="cs-CZ" sz="1200" kern="1200" dirty="0">
                <a:solidFill>
                  <a:schemeClr val="tx1"/>
                </a:solidFill>
                <a:effectLst/>
                <a:latin typeface="+mn-lt"/>
                <a:ea typeface="+mn-ea"/>
                <a:cs typeface="+mn-cs"/>
              </a:rPr>
              <a:t>. Tím se rozumí vzájemná soudržnost a provázanost identifikovaných problémů, definovaných cílů a navrhovaných opatření/aktivit. </a:t>
            </a:r>
          </a:p>
          <a:p>
            <a:pPr hangingPunct="0"/>
            <a:r>
              <a:rPr lang="cs-CZ" sz="1200" kern="1200" dirty="0">
                <a:solidFill>
                  <a:schemeClr val="tx1"/>
                </a:solidFill>
                <a:effectLst/>
                <a:latin typeface="+mn-lt"/>
                <a:ea typeface="+mn-ea"/>
                <a:cs typeface="+mn-cs"/>
              </a:rPr>
              <a:t> </a:t>
            </a:r>
          </a:p>
          <a:p>
            <a:pPr hangingPunct="0"/>
            <a:r>
              <a:rPr lang="cs-CZ" sz="1200" kern="1200" dirty="0">
                <a:solidFill>
                  <a:schemeClr val="tx1"/>
                </a:solidFill>
                <a:effectLst/>
                <a:latin typeface="+mn-lt"/>
                <a:ea typeface="+mn-ea"/>
                <a:cs typeface="+mn-cs"/>
              </a:rPr>
              <a:t>První fází přípravy projektu</a:t>
            </a:r>
            <a:r>
              <a:rPr lang="cs-CZ" sz="1200" b="1" kern="1200" dirty="0">
                <a:solidFill>
                  <a:schemeClr val="tx1"/>
                </a:solidFill>
                <a:effectLst/>
                <a:latin typeface="+mn-lt"/>
                <a:ea typeface="+mn-ea"/>
                <a:cs typeface="+mn-cs"/>
              </a:rPr>
              <a:t> </a:t>
            </a:r>
            <a:r>
              <a:rPr lang="cs-CZ" sz="1200" kern="1200" dirty="0">
                <a:solidFill>
                  <a:schemeClr val="tx1"/>
                </a:solidFill>
                <a:effectLst/>
                <a:latin typeface="+mn-lt"/>
                <a:ea typeface="+mn-ea"/>
                <a:cs typeface="+mn-cs"/>
              </a:rPr>
              <a:t>je</a:t>
            </a:r>
            <a:r>
              <a:rPr lang="cs-CZ" sz="1200" b="1" kern="1200" dirty="0">
                <a:solidFill>
                  <a:schemeClr val="tx1"/>
                </a:solidFill>
                <a:effectLst/>
                <a:latin typeface="+mn-lt"/>
                <a:ea typeface="+mn-ea"/>
                <a:cs typeface="+mn-cs"/>
              </a:rPr>
              <a:t> projektový záměr</a:t>
            </a:r>
            <a:r>
              <a:rPr lang="cs-CZ" sz="1200" kern="1200" dirty="0">
                <a:solidFill>
                  <a:schemeClr val="tx1"/>
                </a:solidFill>
                <a:effectLst/>
                <a:latin typeface="+mn-lt"/>
                <a:ea typeface="+mn-ea"/>
                <a:cs typeface="+mn-cs"/>
              </a:rPr>
              <a:t>, který zpravidla navazuje na výsledky analýzy či studie identifikující nějaký problém či nedostatek, potřebu nebo zájem, pro jehož řešení či naplnění by byla realizace projektu vhodná.) Doporučujeme si záměr projektu napsat. Formulace záměru v písemné podobě většinou napomůže zpřesnit váš původní nápad a ujasnit si, čeho chcete projektem dosáhnout.</a:t>
            </a:r>
          </a:p>
          <a:p>
            <a:endParaRPr lang="cs-CZ" dirty="0"/>
          </a:p>
        </p:txBody>
      </p:sp>
      <p:sp>
        <p:nvSpPr>
          <p:cNvPr id="4" name="Zástupný symbol pro číslo snímku 3"/>
          <p:cNvSpPr>
            <a:spLocks noGrp="1"/>
          </p:cNvSpPr>
          <p:nvPr>
            <p:ph type="sldNum" sz="quarter" idx="10"/>
          </p:nvPr>
        </p:nvSpPr>
        <p:spPr/>
        <p:txBody>
          <a:bodyPr/>
          <a:lstStyle/>
          <a:p>
            <a:fld id="{53FB31FA-E905-4016-9D4B-970DF0C7EE08}" type="slidenum">
              <a:rPr lang="cs-CZ" smtClean="0"/>
              <a:t>8</a:t>
            </a:fld>
            <a:endParaRPr lang="cs-CZ"/>
          </a:p>
        </p:txBody>
      </p:sp>
    </p:spTree>
    <p:extLst>
      <p:ext uri="{BB962C8B-B14F-4D97-AF65-F5344CB8AC3E}">
        <p14:creationId xmlns:p14="http://schemas.microsoft.com/office/powerpoint/2010/main" val="35067475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pPr hangingPunct="0"/>
            <a:r>
              <a:rPr lang="cs-CZ" sz="1200" b="1" u="sng" kern="1200" dirty="0">
                <a:solidFill>
                  <a:schemeClr val="tx1"/>
                </a:solidFill>
                <a:effectLst/>
                <a:latin typeface="+mn-lt"/>
                <a:ea typeface="+mn-ea"/>
                <a:cs typeface="+mn-cs"/>
              </a:rPr>
              <a:t>Příprava žádosti o podporu:</a:t>
            </a:r>
            <a:endParaRPr lang="cs-CZ" sz="1200" u="sng" kern="1200" dirty="0">
              <a:solidFill>
                <a:schemeClr val="tx1"/>
              </a:solidFill>
              <a:effectLst/>
              <a:latin typeface="+mn-lt"/>
              <a:ea typeface="+mn-ea"/>
              <a:cs typeface="+mn-cs"/>
            </a:endParaRPr>
          </a:p>
          <a:p>
            <a:pPr hangingPunct="0"/>
            <a:r>
              <a:rPr lang="cs-CZ" sz="1200" kern="1200" dirty="0">
                <a:solidFill>
                  <a:schemeClr val="tx1"/>
                </a:solidFill>
                <a:effectLst/>
                <a:latin typeface="+mn-lt"/>
                <a:ea typeface="+mn-ea"/>
                <a:cs typeface="+mn-cs"/>
              </a:rPr>
              <a:t>Zásadní pro kvalitu projektu je jeho tzv. </a:t>
            </a:r>
            <a:r>
              <a:rPr lang="cs-CZ" sz="1200" b="1" kern="1200" dirty="0">
                <a:solidFill>
                  <a:schemeClr val="tx1"/>
                </a:solidFill>
                <a:effectLst/>
                <a:latin typeface="+mn-lt"/>
                <a:ea typeface="+mn-ea"/>
                <a:cs typeface="+mn-cs"/>
              </a:rPr>
              <a:t>intervenční logika</a:t>
            </a:r>
            <a:r>
              <a:rPr lang="cs-CZ" sz="1200" kern="1200" dirty="0">
                <a:solidFill>
                  <a:schemeClr val="tx1"/>
                </a:solidFill>
                <a:effectLst/>
                <a:latin typeface="+mn-lt"/>
                <a:ea typeface="+mn-ea"/>
                <a:cs typeface="+mn-cs"/>
              </a:rPr>
              <a:t>. Tím se rozumí vzájemná soudržnost a provázanost identifikovaných problémů, definovaných cílů a navrhovaných opatření/aktivit. </a:t>
            </a:r>
          </a:p>
          <a:p>
            <a:pPr hangingPunct="0"/>
            <a:r>
              <a:rPr lang="cs-CZ" sz="1200" kern="1200" dirty="0">
                <a:solidFill>
                  <a:schemeClr val="tx1"/>
                </a:solidFill>
                <a:effectLst/>
                <a:latin typeface="+mn-lt"/>
                <a:ea typeface="+mn-ea"/>
                <a:cs typeface="+mn-cs"/>
              </a:rPr>
              <a:t> </a:t>
            </a:r>
          </a:p>
          <a:p>
            <a:pPr hangingPunct="0"/>
            <a:r>
              <a:rPr lang="cs-CZ" sz="1200" kern="1200" dirty="0">
                <a:solidFill>
                  <a:schemeClr val="tx1"/>
                </a:solidFill>
                <a:effectLst/>
                <a:latin typeface="+mn-lt"/>
                <a:ea typeface="+mn-ea"/>
                <a:cs typeface="+mn-cs"/>
              </a:rPr>
              <a:t>První fází přípravy projektu</a:t>
            </a:r>
            <a:r>
              <a:rPr lang="cs-CZ" sz="1200" b="1" kern="1200" dirty="0">
                <a:solidFill>
                  <a:schemeClr val="tx1"/>
                </a:solidFill>
                <a:effectLst/>
                <a:latin typeface="+mn-lt"/>
                <a:ea typeface="+mn-ea"/>
                <a:cs typeface="+mn-cs"/>
              </a:rPr>
              <a:t> </a:t>
            </a:r>
            <a:r>
              <a:rPr lang="cs-CZ" sz="1200" kern="1200" dirty="0">
                <a:solidFill>
                  <a:schemeClr val="tx1"/>
                </a:solidFill>
                <a:effectLst/>
                <a:latin typeface="+mn-lt"/>
                <a:ea typeface="+mn-ea"/>
                <a:cs typeface="+mn-cs"/>
              </a:rPr>
              <a:t>je</a:t>
            </a:r>
            <a:r>
              <a:rPr lang="cs-CZ" sz="1200" b="1" kern="1200" dirty="0">
                <a:solidFill>
                  <a:schemeClr val="tx1"/>
                </a:solidFill>
                <a:effectLst/>
                <a:latin typeface="+mn-lt"/>
                <a:ea typeface="+mn-ea"/>
                <a:cs typeface="+mn-cs"/>
              </a:rPr>
              <a:t> projektový záměr</a:t>
            </a:r>
            <a:r>
              <a:rPr lang="cs-CZ" sz="1200" kern="1200" dirty="0">
                <a:solidFill>
                  <a:schemeClr val="tx1"/>
                </a:solidFill>
                <a:effectLst/>
                <a:latin typeface="+mn-lt"/>
                <a:ea typeface="+mn-ea"/>
                <a:cs typeface="+mn-cs"/>
              </a:rPr>
              <a:t>, který zpravidla navazuje na výsledky analýzy či studie identifikující nějaký problém či nedostatek, potřebu nebo zájem, pro jehož řešení či naplnění by byla realizace projektu vhodná.) Doporučujeme si záměr projektu napsat. Formulace záměru v písemné podobě většinou napomůže zpřesnit váš původní nápad a ujasnit si, čeho chcete projektem dosáhnout.</a:t>
            </a:r>
          </a:p>
          <a:p>
            <a:endParaRPr lang="cs-CZ" dirty="0"/>
          </a:p>
        </p:txBody>
      </p:sp>
      <p:sp>
        <p:nvSpPr>
          <p:cNvPr id="4" name="Zástupný symbol pro číslo snímku 3"/>
          <p:cNvSpPr>
            <a:spLocks noGrp="1"/>
          </p:cNvSpPr>
          <p:nvPr>
            <p:ph type="sldNum" sz="quarter" idx="10"/>
          </p:nvPr>
        </p:nvSpPr>
        <p:spPr/>
        <p:txBody>
          <a:bodyPr/>
          <a:lstStyle/>
          <a:p>
            <a:fld id="{53FB31FA-E905-4016-9D4B-970DF0C7EE08}" type="slidenum">
              <a:rPr lang="cs-CZ" smtClean="0"/>
              <a:t>9</a:t>
            </a:fld>
            <a:endParaRPr lang="cs-CZ"/>
          </a:p>
        </p:txBody>
      </p:sp>
    </p:spTree>
    <p:extLst>
      <p:ext uri="{BB962C8B-B14F-4D97-AF65-F5344CB8AC3E}">
        <p14:creationId xmlns:p14="http://schemas.microsoft.com/office/powerpoint/2010/main" val="76126373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pPr hangingPunct="0"/>
            <a:r>
              <a:rPr lang="cs-CZ" sz="1200" b="1" u="sng" kern="1200" dirty="0">
                <a:solidFill>
                  <a:schemeClr val="tx1"/>
                </a:solidFill>
                <a:effectLst/>
                <a:latin typeface="+mn-lt"/>
                <a:ea typeface="+mn-ea"/>
                <a:cs typeface="+mn-cs"/>
              </a:rPr>
              <a:t>Příprava žádosti o podporu:</a:t>
            </a:r>
            <a:endParaRPr lang="cs-CZ" sz="1200" u="sng" kern="1200" dirty="0">
              <a:solidFill>
                <a:schemeClr val="tx1"/>
              </a:solidFill>
              <a:effectLst/>
              <a:latin typeface="+mn-lt"/>
              <a:ea typeface="+mn-ea"/>
              <a:cs typeface="+mn-cs"/>
            </a:endParaRPr>
          </a:p>
          <a:p>
            <a:pPr hangingPunct="0"/>
            <a:r>
              <a:rPr lang="cs-CZ" sz="1200" kern="1200" dirty="0">
                <a:solidFill>
                  <a:schemeClr val="tx1"/>
                </a:solidFill>
                <a:effectLst/>
                <a:latin typeface="+mn-lt"/>
                <a:ea typeface="+mn-ea"/>
                <a:cs typeface="+mn-cs"/>
              </a:rPr>
              <a:t>Zásadní pro kvalitu projektu je jeho tzv. </a:t>
            </a:r>
            <a:r>
              <a:rPr lang="cs-CZ" sz="1200" b="1" kern="1200" dirty="0">
                <a:solidFill>
                  <a:schemeClr val="tx1"/>
                </a:solidFill>
                <a:effectLst/>
                <a:latin typeface="+mn-lt"/>
                <a:ea typeface="+mn-ea"/>
                <a:cs typeface="+mn-cs"/>
              </a:rPr>
              <a:t>intervenční logika</a:t>
            </a:r>
            <a:r>
              <a:rPr lang="cs-CZ" sz="1200" kern="1200" dirty="0">
                <a:solidFill>
                  <a:schemeClr val="tx1"/>
                </a:solidFill>
                <a:effectLst/>
                <a:latin typeface="+mn-lt"/>
                <a:ea typeface="+mn-ea"/>
                <a:cs typeface="+mn-cs"/>
              </a:rPr>
              <a:t>. Tím se rozumí vzájemná soudržnost a provázanost identifikovaných problémů, definovaných cílů a navrhovaných opatření/aktivit. </a:t>
            </a:r>
          </a:p>
          <a:p>
            <a:pPr hangingPunct="0"/>
            <a:r>
              <a:rPr lang="cs-CZ" sz="1200" kern="1200" dirty="0">
                <a:solidFill>
                  <a:schemeClr val="tx1"/>
                </a:solidFill>
                <a:effectLst/>
                <a:latin typeface="+mn-lt"/>
                <a:ea typeface="+mn-ea"/>
                <a:cs typeface="+mn-cs"/>
              </a:rPr>
              <a:t> </a:t>
            </a:r>
          </a:p>
          <a:p>
            <a:pPr hangingPunct="0"/>
            <a:r>
              <a:rPr lang="cs-CZ" sz="1200" kern="1200" dirty="0">
                <a:solidFill>
                  <a:schemeClr val="tx1"/>
                </a:solidFill>
                <a:effectLst/>
                <a:latin typeface="+mn-lt"/>
                <a:ea typeface="+mn-ea"/>
                <a:cs typeface="+mn-cs"/>
              </a:rPr>
              <a:t>První fází přípravy projektu</a:t>
            </a:r>
            <a:r>
              <a:rPr lang="cs-CZ" sz="1200" b="1" kern="1200" dirty="0">
                <a:solidFill>
                  <a:schemeClr val="tx1"/>
                </a:solidFill>
                <a:effectLst/>
                <a:latin typeface="+mn-lt"/>
                <a:ea typeface="+mn-ea"/>
                <a:cs typeface="+mn-cs"/>
              </a:rPr>
              <a:t> </a:t>
            </a:r>
            <a:r>
              <a:rPr lang="cs-CZ" sz="1200" kern="1200" dirty="0">
                <a:solidFill>
                  <a:schemeClr val="tx1"/>
                </a:solidFill>
                <a:effectLst/>
                <a:latin typeface="+mn-lt"/>
                <a:ea typeface="+mn-ea"/>
                <a:cs typeface="+mn-cs"/>
              </a:rPr>
              <a:t>je</a:t>
            </a:r>
            <a:r>
              <a:rPr lang="cs-CZ" sz="1200" b="1" kern="1200" dirty="0">
                <a:solidFill>
                  <a:schemeClr val="tx1"/>
                </a:solidFill>
                <a:effectLst/>
                <a:latin typeface="+mn-lt"/>
                <a:ea typeface="+mn-ea"/>
                <a:cs typeface="+mn-cs"/>
              </a:rPr>
              <a:t> projektový záměr</a:t>
            </a:r>
            <a:r>
              <a:rPr lang="cs-CZ" sz="1200" kern="1200" dirty="0">
                <a:solidFill>
                  <a:schemeClr val="tx1"/>
                </a:solidFill>
                <a:effectLst/>
                <a:latin typeface="+mn-lt"/>
                <a:ea typeface="+mn-ea"/>
                <a:cs typeface="+mn-cs"/>
              </a:rPr>
              <a:t>, který zpravidla navazuje na výsledky analýzy či studie identifikující nějaký problém či nedostatek, potřebu nebo zájem, pro jehož řešení či naplnění by byla realizace projektu vhodná.) Doporučujeme si záměr projektu napsat. Formulace záměru v písemné podobě většinou napomůže zpřesnit váš původní nápad a ujasnit si, čeho chcete projektem dosáhnout.</a:t>
            </a:r>
          </a:p>
          <a:p>
            <a:endParaRPr lang="cs-CZ" dirty="0"/>
          </a:p>
        </p:txBody>
      </p:sp>
      <p:sp>
        <p:nvSpPr>
          <p:cNvPr id="4" name="Zástupný symbol pro číslo snímku 3"/>
          <p:cNvSpPr>
            <a:spLocks noGrp="1"/>
          </p:cNvSpPr>
          <p:nvPr>
            <p:ph type="sldNum" sz="quarter" idx="10"/>
          </p:nvPr>
        </p:nvSpPr>
        <p:spPr/>
        <p:txBody>
          <a:bodyPr/>
          <a:lstStyle/>
          <a:p>
            <a:fld id="{53FB31FA-E905-4016-9D4B-970DF0C7EE08}" type="slidenum">
              <a:rPr lang="cs-CZ" smtClean="0"/>
              <a:t>10</a:t>
            </a:fld>
            <a:endParaRPr lang="cs-CZ"/>
          </a:p>
        </p:txBody>
      </p:sp>
    </p:spTree>
    <p:extLst>
      <p:ext uri="{BB962C8B-B14F-4D97-AF65-F5344CB8AC3E}">
        <p14:creationId xmlns:p14="http://schemas.microsoft.com/office/powerpoint/2010/main" val="1789628006"/>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Úvodní snímek">
    <p:spTree>
      <p:nvGrpSpPr>
        <p:cNvPr id="1" name=""/>
        <p:cNvGrpSpPr/>
        <p:nvPr/>
      </p:nvGrpSpPr>
      <p:grpSpPr>
        <a:xfrm>
          <a:off x="0" y="0"/>
          <a:ext cx="0" cy="0"/>
          <a:chOff x="0" y="0"/>
          <a:chExt cx="0" cy="0"/>
        </a:xfrm>
      </p:grpSpPr>
      <p:sp>
        <p:nvSpPr>
          <p:cNvPr id="6" name="Zástupný symbol pro datum 5"/>
          <p:cNvSpPr>
            <a:spLocks noGrp="1"/>
          </p:cNvSpPr>
          <p:nvPr>
            <p:ph type="dt" sz="half" idx="10"/>
          </p:nvPr>
        </p:nvSpPr>
        <p:spPr/>
        <p:txBody>
          <a:bodyPr/>
          <a:lstStyle/>
          <a:p>
            <a:endParaRPr lang="cs-CZ" dirty="0"/>
          </a:p>
        </p:txBody>
      </p:sp>
      <p:sp>
        <p:nvSpPr>
          <p:cNvPr id="7" name="Zástupný symbol pro zápatí 6"/>
          <p:cNvSpPr>
            <a:spLocks noGrp="1"/>
          </p:cNvSpPr>
          <p:nvPr>
            <p:ph type="ftr" sz="quarter" idx="11"/>
          </p:nvPr>
        </p:nvSpPr>
        <p:spPr/>
        <p:txBody>
          <a:bodyPr/>
          <a:lstStyle/>
          <a:p>
            <a:endParaRPr lang="cs-CZ" dirty="0"/>
          </a:p>
        </p:txBody>
      </p:sp>
      <p:sp>
        <p:nvSpPr>
          <p:cNvPr id="8" name="Zástupný symbol pro číslo snímku 7"/>
          <p:cNvSpPr>
            <a:spLocks noGrp="1"/>
          </p:cNvSpPr>
          <p:nvPr>
            <p:ph type="sldNum" sz="quarter" idx="12"/>
          </p:nvPr>
        </p:nvSpPr>
        <p:spPr/>
        <p:txBody>
          <a:bodyPr/>
          <a:lstStyle/>
          <a:p>
            <a:fld id="{479BF083-4774-43B1-9AB0-5CC1AC5DD8EE}" type="slidenum">
              <a:rPr lang="cs-CZ" smtClean="0"/>
              <a:pPr/>
              <a:t>‹#›</a:t>
            </a:fld>
            <a:endParaRPr lang="cs-CZ" dirty="0"/>
          </a:p>
        </p:txBody>
      </p:sp>
      <p:sp>
        <p:nvSpPr>
          <p:cNvPr id="10" name="Obdélník 9"/>
          <p:cNvSpPr/>
          <p:nvPr userDrawn="1"/>
        </p:nvSpPr>
        <p:spPr>
          <a:xfrm>
            <a:off x="0" y="0"/>
            <a:ext cx="9144000" cy="68580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dirty="0"/>
          </a:p>
        </p:txBody>
      </p:sp>
      <p:sp>
        <p:nvSpPr>
          <p:cNvPr id="11" name="Nadpis 10"/>
          <p:cNvSpPr>
            <a:spLocks noGrp="1"/>
          </p:cNvSpPr>
          <p:nvPr>
            <p:ph type="title"/>
          </p:nvPr>
        </p:nvSpPr>
        <p:spPr>
          <a:xfrm>
            <a:off x="1512000" y="2610000"/>
            <a:ext cx="7272000" cy="1224000"/>
          </a:xfrm>
        </p:spPr>
        <p:txBody>
          <a:bodyPr anchor="t" anchorCtr="0"/>
          <a:lstStyle>
            <a:lvl1pPr>
              <a:defRPr sz="4000">
                <a:solidFill>
                  <a:schemeClr val="accent1"/>
                </a:solidFill>
              </a:defRPr>
            </a:lvl1pPr>
          </a:lstStyle>
          <a:p>
            <a:r>
              <a:rPr lang="cs-CZ"/>
              <a:t>Kliknutím lze upravit styl.</a:t>
            </a:r>
            <a:endParaRPr lang="cs-CZ" dirty="0"/>
          </a:p>
        </p:txBody>
      </p:sp>
      <p:sp>
        <p:nvSpPr>
          <p:cNvPr id="13" name="Zástupný symbol pro text 12"/>
          <p:cNvSpPr>
            <a:spLocks noGrp="1"/>
          </p:cNvSpPr>
          <p:nvPr>
            <p:ph type="body" sz="quarter" idx="13" hasCustomPrompt="1"/>
          </p:nvPr>
        </p:nvSpPr>
        <p:spPr>
          <a:xfrm>
            <a:off x="1511299" y="4089600"/>
            <a:ext cx="7272000" cy="540000"/>
          </a:xfrm>
        </p:spPr>
        <p:txBody>
          <a:bodyPr lIns="36000" tIns="0" rIns="36000" bIns="0" anchor="ctr" anchorCtr="0"/>
          <a:lstStyle>
            <a:lvl1pPr marL="0" indent="0">
              <a:lnSpc>
                <a:spcPct val="100000"/>
              </a:lnSpc>
              <a:spcBef>
                <a:spcPts val="0"/>
              </a:spcBef>
              <a:spcAft>
                <a:spcPts val="0"/>
              </a:spcAft>
              <a:buFontTx/>
              <a:buNone/>
              <a:defRPr sz="3200" baseline="0">
                <a:solidFill>
                  <a:schemeClr val="accent1"/>
                </a:solidFill>
              </a:defRPr>
            </a:lvl1pPr>
          </a:lstStyle>
          <a:p>
            <a:pPr lvl="0"/>
            <a:r>
              <a:rPr lang="cs-CZ" dirty="0"/>
              <a:t>Kliknutím vložíte jméno</a:t>
            </a:r>
          </a:p>
        </p:txBody>
      </p:sp>
      <p:sp>
        <p:nvSpPr>
          <p:cNvPr id="15" name="Zástupný symbol pro text 14"/>
          <p:cNvSpPr>
            <a:spLocks noGrp="1"/>
          </p:cNvSpPr>
          <p:nvPr>
            <p:ph type="body" sz="quarter" idx="14" hasCustomPrompt="1"/>
          </p:nvPr>
        </p:nvSpPr>
        <p:spPr>
          <a:xfrm>
            <a:off x="1512000" y="4885200"/>
            <a:ext cx="7272000" cy="540000"/>
          </a:xfrm>
        </p:spPr>
        <p:txBody>
          <a:bodyPr lIns="36000" tIns="0" rIns="36000" bIns="0" anchor="ctr" anchorCtr="0"/>
          <a:lstStyle>
            <a:lvl1pPr marL="0" indent="0">
              <a:lnSpc>
                <a:spcPct val="100000"/>
              </a:lnSpc>
              <a:spcBef>
                <a:spcPts val="0"/>
              </a:spcBef>
              <a:spcAft>
                <a:spcPts val="0"/>
              </a:spcAft>
              <a:buFontTx/>
              <a:buNone/>
              <a:defRPr sz="3200" baseline="0">
                <a:solidFill>
                  <a:schemeClr val="accent1"/>
                </a:solidFill>
              </a:defRPr>
            </a:lvl1pPr>
          </a:lstStyle>
          <a:p>
            <a:pPr lvl="0"/>
            <a:r>
              <a:rPr lang="cs-CZ" dirty="0"/>
              <a:t>Kliknutím vložíte datum a místo</a:t>
            </a:r>
          </a:p>
        </p:txBody>
      </p:sp>
      <p:sp>
        <p:nvSpPr>
          <p:cNvPr id="5" name="Zástupný symbol pro obrázek 4"/>
          <p:cNvSpPr>
            <a:spLocks noGrp="1" noChangeAspect="1"/>
          </p:cNvSpPr>
          <p:nvPr>
            <p:ph type="pic" sz="quarter" idx="15"/>
          </p:nvPr>
        </p:nvSpPr>
        <p:spPr>
          <a:xfrm>
            <a:off x="846000" y="2636837"/>
            <a:ext cx="540000" cy="540000"/>
          </a:xfrm>
        </p:spPr>
        <p:txBody>
          <a:bodyPr wrap="none" anchor="ctr" anchorCtr="1"/>
          <a:lstStyle>
            <a:lvl1pPr marL="0" indent="0">
              <a:buFontTx/>
              <a:buNone/>
              <a:defRPr sz="600"/>
            </a:lvl1pPr>
          </a:lstStyle>
          <a:p>
            <a:r>
              <a:rPr lang="cs-CZ" dirty="0"/>
              <a:t>Kliknutím na ikonu přidáte obrázek.</a:t>
            </a:r>
          </a:p>
        </p:txBody>
      </p:sp>
      <p:sp>
        <p:nvSpPr>
          <p:cNvPr id="14" name="Zástupný symbol pro obrázek 4"/>
          <p:cNvSpPr>
            <a:spLocks noGrp="1" noChangeAspect="1"/>
          </p:cNvSpPr>
          <p:nvPr>
            <p:ph type="pic" sz="quarter" idx="16"/>
          </p:nvPr>
        </p:nvSpPr>
        <p:spPr>
          <a:xfrm>
            <a:off x="846000" y="4089600"/>
            <a:ext cx="540000" cy="540000"/>
          </a:xfrm>
        </p:spPr>
        <p:txBody>
          <a:bodyPr wrap="none" anchor="ctr" anchorCtr="1"/>
          <a:lstStyle>
            <a:lvl1pPr marL="0" indent="0">
              <a:buFontTx/>
              <a:buNone/>
              <a:defRPr sz="600"/>
            </a:lvl1pPr>
          </a:lstStyle>
          <a:p>
            <a:r>
              <a:rPr lang="cs-CZ" dirty="0"/>
              <a:t>Kliknutím na ikonu přidáte obrázek.</a:t>
            </a:r>
          </a:p>
        </p:txBody>
      </p:sp>
      <p:sp>
        <p:nvSpPr>
          <p:cNvPr id="16" name="Zástupný symbol pro obrázek 4"/>
          <p:cNvSpPr>
            <a:spLocks noGrp="1" noChangeAspect="1"/>
          </p:cNvSpPr>
          <p:nvPr>
            <p:ph type="pic" sz="quarter" idx="17"/>
          </p:nvPr>
        </p:nvSpPr>
        <p:spPr>
          <a:xfrm>
            <a:off x="846000" y="4885200"/>
            <a:ext cx="540000" cy="540000"/>
          </a:xfrm>
        </p:spPr>
        <p:txBody>
          <a:bodyPr wrap="none" anchor="ctr" anchorCtr="1"/>
          <a:lstStyle>
            <a:lvl1pPr marL="0" indent="0">
              <a:buFontTx/>
              <a:buNone/>
              <a:defRPr sz="600"/>
            </a:lvl1pPr>
          </a:lstStyle>
          <a:p>
            <a:r>
              <a:rPr lang="cs-CZ" dirty="0"/>
              <a:t>Kliknutím na ikonu přidáte obrázek.</a:t>
            </a:r>
          </a:p>
        </p:txBody>
      </p:sp>
      <p:sp>
        <p:nvSpPr>
          <p:cNvPr id="20" name="Obdélník 19"/>
          <p:cNvSpPr/>
          <p:nvPr userDrawn="1"/>
        </p:nvSpPr>
        <p:spPr>
          <a:xfrm>
            <a:off x="0" y="0"/>
            <a:ext cx="9144000" cy="13356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dirty="0"/>
          </a:p>
        </p:txBody>
      </p:sp>
      <p:pic>
        <p:nvPicPr>
          <p:cNvPr id="2" name="Obrázek 1"/>
          <p:cNvPicPr>
            <a:picLocks noChangeAspect="1"/>
          </p:cNvPicPr>
          <p:nvPr userDrawn="1"/>
        </p:nvPicPr>
        <p:blipFill rotWithShape="1">
          <a:blip r:embed="rId2" cstate="print">
            <a:extLst>
              <a:ext uri="{28A0092B-C50C-407E-A947-70E740481C1C}">
                <a14:useLocalDpi xmlns:a14="http://schemas.microsoft.com/office/drawing/2010/main" val="0"/>
              </a:ext>
            </a:extLst>
          </a:blip>
          <a:srcRect/>
          <a:stretch/>
        </p:blipFill>
        <p:spPr>
          <a:xfrm>
            <a:off x="395536" y="202406"/>
            <a:ext cx="3952627" cy="792957"/>
          </a:xfrm>
          <a:prstGeom prst="rect">
            <a:avLst/>
          </a:prstGeom>
        </p:spPr>
      </p:pic>
      <p:cxnSp>
        <p:nvCxnSpPr>
          <p:cNvPr id="18" name="Přímá spojnice 17"/>
          <p:cNvCxnSpPr/>
          <p:nvPr userDrawn="1"/>
        </p:nvCxnSpPr>
        <p:spPr>
          <a:xfrm>
            <a:off x="395536" y="1137600"/>
            <a:ext cx="8352928"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85881814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abulka nebo graf (trojúh. odrážky)">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a:t>Kliknutím lze upravit styl.</a:t>
            </a:r>
          </a:p>
        </p:txBody>
      </p:sp>
      <p:sp>
        <p:nvSpPr>
          <p:cNvPr id="3" name="Zástupný symbol pro obsah 2"/>
          <p:cNvSpPr>
            <a:spLocks noGrp="1"/>
          </p:cNvSpPr>
          <p:nvPr>
            <p:ph idx="1"/>
          </p:nvPr>
        </p:nvSpPr>
        <p:spPr>
          <a:xfrm>
            <a:off x="540000" y="2412000"/>
            <a:ext cx="8064000" cy="3744000"/>
          </a:xfrm>
        </p:spPr>
        <p:txBody>
          <a:bodyPr/>
          <a:lstStyle>
            <a:lvl1pPr marL="432000" indent="-432000">
              <a:buFont typeface="Wingdings 3" panose="05040102010807070707" pitchFamily="18" charset="2"/>
              <a:buChar char=""/>
              <a:defRPr/>
            </a:lvl1pPr>
            <a:lvl2pPr marL="666000" indent="-252000">
              <a:buFont typeface="Wingdings 3" panose="05040102010807070707" pitchFamily="18" charset="2"/>
              <a:buChar char=""/>
              <a:defRPr/>
            </a:lvl2pPr>
            <a:lvl3pPr marL="918000" indent="-252000">
              <a:buFont typeface="Wingdings 3" panose="05040102010807070707" pitchFamily="18" charset="2"/>
              <a:buChar char=""/>
              <a:defRPr/>
            </a:lvl3pPr>
            <a:lvl4pPr marL="1170000" indent="-252000">
              <a:buFont typeface="Wingdings 3" panose="05040102010807070707" pitchFamily="18" charset="2"/>
              <a:buChar char=""/>
              <a:defRPr/>
            </a:lvl4pPr>
            <a:lvl5pPr marL="1422000" indent="-252000">
              <a:buFont typeface="Wingdings 3" panose="05040102010807070707" pitchFamily="18" charset="2"/>
              <a:buChar char=""/>
              <a:defRPr/>
            </a:lvl5pPr>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endParaRPr lang="cs-CZ" dirty="0"/>
          </a:p>
        </p:txBody>
      </p:sp>
      <p:sp>
        <p:nvSpPr>
          <p:cNvPr id="4" name="Zástupný symbol pro datum 3"/>
          <p:cNvSpPr>
            <a:spLocks noGrp="1"/>
          </p:cNvSpPr>
          <p:nvPr>
            <p:ph type="dt" sz="half" idx="10"/>
          </p:nvPr>
        </p:nvSpPr>
        <p:spPr/>
        <p:txBody>
          <a:bodyPr/>
          <a:lstStyle/>
          <a:p>
            <a:endParaRPr lang="cs-CZ" dirty="0"/>
          </a:p>
        </p:txBody>
      </p:sp>
      <p:sp>
        <p:nvSpPr>
          <p:cNvPr id="5" name="Zástupný symbol pro zápatí 4"/>
          <p:cNvSpPr>
            <a:spLocks noGrp="1"/>
          </p:cNvSpPr>
          <p:nvPr>
            <p:ph type="ftr" sz="quarter" idx="11"/>
          </p:nvPr>
        </p:nvSpPr>
        <p:spPr/>
        <p:txBody>
          <a:bodyPr/>
          <a:lstStyle/>
          <a:p>
            <a:endParaRPr lang="cs-CZ" dirty="0"/>
          </a:p>
        </p:txBody>
      </p:sp>
      <p:sp>
        <p:nvSpPr>
          <p:cNvPr id="6" name="Zástupný symbol pro číslo snímku 5"/>
          <p:cNvSpPr>
            <a:spLocks noGrp="1"/>
          </p:cNvSpPr>
          <p:nvPr>
            <p:ph type="sldNum" sz="quarter" idx="12"/>
          </p:nvPr>
        </p:nvSpPr>
        <p:spPr/>
        <p:txBody>
          <a:bodyPr/>
          <a:lstStyle/>
          <a:p>
            <a:fld id="{479BF083-4774-43B1-9AB0-5CC1AC5DD8EE}" type="slidenum">
              <a:rPr lang="cs-CZ" smtClean="0"/>
              <a:pPr/>
              <a:t>‹#›</a:t>
            </a:fld>
            <a:endParaRPr lang="cs-CZ" dirty="0"/>
          </a:p>
        </p:txBody>
      </p:sp>
      <p:sp>
        <p:nvSpPr>
          <p:cNvPr id="7" name="Zástupný symbol pro text 5"/>
          <p:cNvSpPr>
            <a:spLocks noGrp="1"/>
          </p:cNvSpPr>
          <p:nvPr>
            <p:ph type="body" sz="quarter" idx="13"/>
          </p:nvPr>
        </p:nvSpPr>
        <p:spPr>
          <a:xfrm>
            <a:off x="540000" y="1440000"/>
            <a:ext cx="8064000" cy="360000"/>
          </a:xfrm>
        </p:spPr>
        <p:txBody>
          <a:bodyPr/>
          <a:lstStyle>
            <a:lvl1pPr marL="0" indent="0">
              <a:buFontTx/>
              <a:buNone/>
              <a:defRPr b="1">
                <a:solidFill>
                  <a:schemeClr val="accent2"/>
                </a:solidFill>
              </a:defRPr>
            </a:lvl1pPr>
          </a:lstStyle>
          <a:p>
            <a:pPr lvl="0"/>
            <a:r>
              <a:rPr lang="cs-CZ"/>
              <a:t>Kliknutím lze upravit styly předlohy textu.</a:t>
            </a:r>
          </a:p>
        </p:txBody>
      </p:sp>
      <p:sp>
        <p:nvSpPr>
          <p:cNvPr id="8" name="Zástupný symbol pro text 5"/>
          <p:cNvSpPr>
            <a:spLocks noGrp="1"/>
          </p:cNvSpPr>
          <p:nvPr>
            <p:ph type="body" sz="quarter" idx="14"/>
          </p:nvPr>
        </p:nvSpPr>
        <p:spPr>
          <a:xfrm>
            <a:off x="540000" y="1836000"/>
            <a:ext cx="8064000" cy="432000"/>
          </a:xfrm>
        </p:spPr>
        <p:txBody>
          <a:bodyPr/>
          <a:lstStyle>
            <a:lvl1pPr marL="0" indent="0">
              <a:lnSpc>
                <a:spcPts val="1600"/>
              </a:lnSpc>
              <a:spcBef>
                <a:spcPts val="0"/>
              </a:spcBef>
              <a:spcAft>
                <a:spcPts val="0"/>
              </a:spcAft>
              <a:buFontTx/>
              <a:buNone/>
              <a:defRPr sz="1400">
                <a:solidFill>
                  <a:schemeClr val="accent1"/>
                </a:solidFill>
              </a:defRPr>
            </a:lvl1pPr>
          </a:lstStyle>
          <a:p>
            <a:pPr lvl="0"/>
            <a:r>
              <a:rPr lang="cs-CZ"/>
              <a:t>Kliknutím lze upravit styly předlohy textu.</a:t>
            </a:r>
          </a:p>
        </p:txBody>
      </p:sp>
    </p:spTree>
    <p:extLst>
      <p:ext uri="{BB962C8B-B14F-4D97-AF65-F5344CB8AC3E}">
        <p14:creationId xmlns:p14="http://schemas.microsoft.com/office/powerpoint/2010/main" val="147937937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Jeden obsah">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a:t>Kliknutím lze upravit styl.</a:t>
            </a:r>
          </a:p>
        </p:txBody>
      </p:sp>
      <p:sp>
        <p:nvSpPr>
          <p:cNvPr id="3" name="Zástupný symbol pro obsah 2"/>
          <p:cNvSpPr>
            <a:spLocks noGrp="1"/>
          </p:cNvSpPr>
          <p:nvPr>
            <p:ph idx="1"/>
          </p:nvPr>
        </p:nvSpPr>
        <p:spPr/>
        <p:txBody>
          <a:bodyPr/>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datum 3"/>
          <p:cNvSpPr>
            <a:spLocks noGrp="1"/>
          </p:cNvSpPr>
          <p:nvPr>
            <p:ph type="dt" sz="half" idx="10"/>
          </p:nvPr>
        </p:nvSpPr>
        <p:spPr/>
        <p:txBody>
          <a:bodyPr/>
          <a:lstStyle/>
          <a:p>
            <a:endParaRPr lang="cs-CZ" dirty="0"/>
          </a:p>
        </p:txBody>
      </p:sp>
      <p:sp>
        <p:nvSpPr>
          <p:cNvPr id="5" name="Zástupný symbol pro zápatí 4"/>
          <p:cNvSpPr>
            <a:spLocks noGrp="1"/>
          </p:cNvSpPr>
          <p:nvPr>
            <p:ph type="ftr" sz="quarter" idx="11"/>
          </p:nvPr>
        </p:nvSpPr>
        <p:spPr/>
        <p:txBody>
          <a:bodyPr/>
          <a:lstStyle/>
          <a:p>
            <a:endParaRPr lang="cs-CZ" dirty="0"/>
          </a:p>
        </p:txBody>
      </p:sp>
      <p:sp>
        <p:nvSpPr>
          <p:cNvPr id="6" name="Zástupný symbol pro číslo snímku 5"/>
          <p:cNvSpPr>
            <a:spLocks noGrp="1"/>
          </p:cNvSpPr>
          <p:nvPr>
            <p:ph type="sldNum" sz="quarter" idx="12"/>
          </p:nvPr>
        </p:nvSpPr>
        <p:spPr/>
        <p:txBody>
          <a:bodyPr/>
          <a:lstStyle/>
          <a:p>
            <a:fld id="{479BF083-4774-43B1-9AB0-5CC1AC5DD8EE}" type="slidenum">
              <a:rPr lang="cs-CZ" smtClean="0"/>
              <a:pPr/>
              <a:t>‹#›</a:t>
            </a:fld>
            <a:endParaRPr lang="cs-CZ" dirty="0"/>
          </a:p>
        </p:txBody>
      </p:sp>
    </p:spTree>
    <p:extLst>
      <p:ext uri="{BB962C8B-B14F-4D97-AF65-F5344CB8AC3E}">
        <p14:creationId xmlns:p14="http://schemas.microsoft.com/office/powerpoint/2010/main" val="181285578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Dva obsahy">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a:t>Kliknutím lze upravit styl.</a:t>
            </a:r>
          </a:p>
        </p:txBody>
      </p:sp>
      <p:sp>
        <p:nvSpPr>
          <p:cNvPr id="3" name="Zástupný symbol pro obsah 2"/>
          <p:cNvSpPr>
            <a:spLocks noGrp="1"/>
          </p:cNvSpPr>
          <p:nvPr>
            <p:ph idx="1"/>
          </p:nvPr>
        </p:nvSpPr>
        <p:spPr>
          <a:xfrm>
            <a:off x="540000" y="1800000"/>
            <a:ext cx="3960000" cy="4320000"/>
          </a:xfrm>
        </p:spPr>
        <p:txBody>
          <a:bodyPr/>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endParaRPr lang="cs-CZ" dirty="0"/>
          </a:p>
        </p:txBody>
      </p:sp>
      <p:sp>
        <p:nvSpPr>
          <p:cNvPr id="4" name="Zástupný symbol pro obsah 2"/>
          <p:cNvSpPr>
            <a:spLocks noGrp="1"/>
          </p:cNvSpPr>
          <p:nvPr>
            <p:ph idx="10"/>
          </p:nvPr>
        </p:nvSpPr>
        <p:spPr>
          <a:xfrm>
            <a:off x="4644000" y="1800000"/>
            <a:ext cx="3960000" cy="4320000"/>
          </a:xfrm>
        </p:spPr>
        <p:txBody>
          <a:bodyPr/>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5" name="Zástupný symbol pro datum 4"/>
          <p:cNvSpPr>
            <a:spLocks noGrp="1"/>
          </p:cNvSpPr>
          <p:nvPr>
            <p:ph type="dt" sz="half" idx="11"/>
          </p:nvPr>
        </p:nvSpPr>
        <p:spPr/>
        <p:txBody>
          <a:bodyPr/>
          <a:lstStyle/>
          <a:p>
            <a:endParaRPr lang="cs-CZ" dirty="0"/>
          </a:p>
        </p:txBody>
      </p:sp>
      <p:sp>
        <p:nvSpPr>
          <p:cNvPr id="6" name="Zástupný symbol pro zápatí 5"/>
          <p:cNvSpPr>
            <a:spLocks noGrp="1"/>
          </p:cNvSpPr>
          <p:nvPr>
            <p:ph type="ftr" sz="quarter" idx="12"/>
          </p:nvPr>
        </p:nvSpPr>
        <p:spPr/>
        <p:txBody>
          <a:bodyPr/>
          <a:lstStyle/>
          <a:p>
            <a:endParaRPr lang="cs-CZ" dirty="0"/>
          </a:p>
        </p:txBody>
      </p:sp>
      <p:sp>
        <p:nvSpPr>
          <p:cNvPr id="7" name="Zástupný symbol pro číslo snímku 6"/>
          <p:cNvSpPr>
            <a:spLocks noGrp="1"/>
          </p:cNvSpPr>
          <p:nvPr>
            <p:ph type="sldNum" sz="quarter" idx="13"/>
          </p:nvPr>
        </p:nvSpPr>
        <p:spPr/>
        <p:txBody>
          <a:bodyPr/>
          <a:lstStyle/>
          <a:p>
            <a:fld id="{479BF083-4774-43B1-9AB0-5CC1AC5DD8EE}" type="slidenum">
              <a:rPr lang="cs-CZ" smtClean="0"/>
              <a:pPr/>
              <a:t>‹#›</a:t>
            </a:fld>
            <a:endParaRPr lang="cs-CZ" dirty="0"/>
          </a:p>
        </p:txBody>
      </p:sp>
    </p:spTree>
    <p:extLst>
      <p:ext uri="{BB962C8B-B14F-4D97-AF65-F5344CB8AC3E}">
        <p14:creationId xmlns:p14="http://schemas.microsoft.com/office/powerpoint/2010/main" val="141362181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Dva obsahy nad sebou">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a:t>Kliknutím lze upravit styl.</a:t>
            </a:r>
          </a:p>
        </p:txBody>
      </p:sp>
      <p:sp>
        <p:nvSpPr>
          <p:cNvPr id="3" name="Zástupný symbol pro obsah 2"/>
          <p:cNvSpPr>
            <a:spLocks noGrp="1"/>
          </p:cNvSpPr>
          <p:nvPr>
            <p:ph idx="1"/>
          </p:nvPr>
        </p:nvSpPr>
        <p:spPr>
          <a:xfrm>
            <a:off x="540000" y="1800000"/>
            <a:ext cx="8064000" cy="2088000"/>
          </a:xfrm>
        </p:spPr>
        <p:txBody>
          <a:bodyPr/>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obsah 2"/>
          <p:cNvSpPr>
            <a:spLocks noGrp="1"/>
          </p:cNvSpPr>
          <p:nvPr>
            <p:ph idx="10"/>
          </p:nvPr>
        </p:nvSpPr>
        <p:spPr>
          <a:xfrm>
            <a:off x="540000" y="4032000"/>
            <a:ext cx="8064000" cy="2088000"/>
          </a:xfrm>
        </p:spPr>
        <p:txBody>
          <a:bodyPr/>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5" name="Zástupný symbol pro datum 4"/>
          <p:cNvSpPr>
            <a:spLocks noGrp="1"/>
          </p:cNvSpPr>
          <p:nvPr>
            <p:ph type="dt" sz="half" idx="11"/>
          </p:nvPr>
        </p:nvSpPr>
        <p:spPr/>
        <p:txBody>
          <a:bodyPr/>
          <a:lstStyle/>
          <a:p>
            <a:endParaRPr lang="cs-CZ" dirty="0"/>
          </a:p>
        </p:txBody>
      </p:sp>
      <p:sp>
        <p:nvSpPr>
          <p:cNvPr id="6" name="Zástupný symbol pro zápatí 5"/>
          <p:cNvSpPr>
            <a:spLocks noGrp="1"/>
          </p:cNvSpPr>
          <p:nvPr>
            <p:ph type="ftr" sz="quarter" idx="12"/>
          </p:nvPr>
        </p:nvSpPr>
        <p:spPr/>
        <p:txBody>
          <a:bodyPr/>
          <a:lstStyle/>
          <a:p>
            <a:endParaRPr lang="cs-CZ" dirty="0"/>
          </a:p>
        </p:txBody>
      </p:sp>
      <p:sp>
        <p:nvSpPr>
          <p:cNvPr id="7" name="Zástupný symbol pro číslo snímku 6"/>
          <p:cNvSpPr>
            <a:spLocks noGrp="1"/>
          </p:cNvSpPr>
          <p:nvPr>
            <p:ph type="sldNum" sz="quarter" idx="13"/>
          </p:nvPr>
        </p:nvSpPr>
        <p:spPr/>
        <p:txBody>
          <a:bodyPr/>
          <a:lstStyle/>
          <a:p>
            <a:fld id="{479BF083-4774-43B1-9AB0-5CC1AC5DD8EE}" type="slidenum">
              <a:rPr lang="cs-CZ" smtClean="0"/>
              <a:pPr/>
              <a:t>‹#›</a:t>
            </a:fld>
            <a:endParaRPr lang="cs-CZ" dirty="0"/>
          </a:p>
        </p:txBody>
      </p:sp>
    </p:spTree>
    <p:extLst>
      <p:ext uri="{BB962C8B-B14F-4D97-AF65-F5344CB8AC3E}">
        <p14:creationId xmlns:p14="http://schemas.microsoft.com/office/powerpoint/2010/main" val="69302765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abulka nebo graf">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a:t>Kliknutím lze upravit styl.</a:t>
            </a:r>
          </a:p>
        </p:txBody>
      </p:sp>
      <p:sp>
        <p:nvSpPr>
          <p:cNvPr id="4" name="Zástupný symbol pro obsah 2"/>
          <p:cNvSpPr>
            <a:spLocks noGrp="1"/>
          </p:cNvSpPr>
          <p:nvPr>
            <p:ph idx="10"/>
          </p:nvPr>
        </p:nvSpPr>
        <p:spPr>
          <a:xfrm>
            <a:off x="540000" y="2412000"/>
            <a:ext cx="8064000" cy="3744000"/>
          </a:xfrm>
        </p:spPr>
        <p:txBody>
          <a:bodyPr/>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6" name="Zástupný symbol pro text 5"/>
          <p:cNvSpPr>
            <a:spLocks noGrp="1"/>
          </p:cNvSpPr>
          <p:nvPr>
            <p:ph type="body" sz="quarter" idx="11"/>
          </p:nvPr>
        </p:nvSpPr>
        <p:spPr>
          <a:xfrm>
            <a:off x="540000" y="1440000"/>
            <a:ext cx="8064000" cy="360000"/>
          </a:xfrm>
        </p:spPr>
        <p:txBody>
          <a:bodyPr/>
          <a:lstStyle>
            <a:lvl1pPr marL="0" indent="0">
              <a:buFontTx/>
              <a:buNone/>
              <a:defRPr b="1">
                <a:solidFill>
                  <a:schemeClr val="accent2"/>
                </a:solidFill>
              </a:defRPr>
            </a:lvl1pPr>
          </a:lstStyle>
          <a:p>
            <a:pPr lvl="0"/>
            <a:r>
              <a:rPr lang="cs-CZ"/>
              <a:t>Kliknutím lze upravit styly předlohy textu.</a:t>
            </a:r>
          </a:p>
        </p:txBody>
      </p:sp>
      <p:sp>
        <p:nvSpPr>
          <p:cNvPr id="7" name="Zástupný symbol pro text 5"/>
          <p:cNvSpPr>
            <a:spLocks noGrp="1"/>
          </p:cNvSpPr>
          <p:nvPr>
            <p:ph type="body" sz="quarter" idx="12"/>
          </p:nvPr>
        </p:nvSpPr>
        <p:spPr>
          <a:xfrm>
            <a:off x="540000" y="1836000"/>
            <a:ext cx="8064000" cy="432000"/>
          </a:xfrm>
        </p:spPr>
        <p:txBody>
          <a:bodyPr/>
          <a:lstStyle>
            <a:lvl1pPr marL="0" indent="0">
              <a:lnSpc>
                <a:spcPts val="1600"/>
              </a:lnSpc>
              <a:spcBef>
                <a:spcPts val="0"/>
              </a:spcBef>
              <a:spcAft>
                <a:spcPts val="0"/>
              </a:spcAft>
              <a:buFontTx/>
              <a:buNone/>
              <a:defRPr sz="1400">
                <a:solidFill>
                  <a:schemeClr val="accent1"/>
                </a:solidFill>
              </a:defRPr>
            </a:lvl1pPr>
          </a:lstStyle>
          <a:p>
            <a:pPr lvl="0"/>
            <a:r>
              <a:rPr lang="cs-CZ"/>
              <a:t>Kliknutím lze upravit styly předlohy textu.</a:t>
            </a:r>
          </a:p>
        </p:txBody>
      </p:sp>
      <p:sp>
        <p:nvSpPr>
          <p:cNvPr id="3" name="Zástupný symbol pro datum 2"/>
          <p:cNvSpPr>
            <a:spLocks noGrp="1"/>
          </p:cNvSpPr>
          <p:nvPr>
            <p:ph type="dt" sz="half" idx="13"/>
          </p:nvPr>
        </p:nvSpPr>
        <p:spPr/>
        <p:txBody>
          <a:bodyPr/>
          <a:lstStyle/>
          <a:p>
            <a:endParaRPr lang="cs-CZ" dirty="0"/>
          </a:p>
        </p:txBody>
      </p:sp>
      <p:sp>
        <p:nvSpPr>
          <p:cNvPr id="5" name="Zástupný symbol pro zápatí 4"/>
          <p:cNvSpPr>
            <a:spLocks noGrp="1"/>
          </p:cNvSpPr>
          <p:nvPr>
            <p:ph type="ftr" sz="quarter" idx="14"/>
          </p:nvPr>
        </p:nvSpPr>
        <p:spPr/>
        <p:txBody>
          <a:bodyPr/>
          <a:lstStyle/>
          <a:p>
            <a:endParaRPr lang="cs-CZ" dirty="0"/>
          </a:p>
        </p:txBody>
      </p:sp>
      <p:sp>
        <p:nvSpPr>
          <p:cNvPr id="8" name="Zástupný symbol pro číslo snímku 7"/>
          <p:cNvSpPr>
            <a:spLocks noGrp="1"/>
          </p:cNvSpPr>
          <p:nvPr>
            <p:ph type="sldNum" sz="quarter" idx="15"/>
          </p:nvPr>
        </p:nvSpPr>
        <p:spPr/>
        <p:txBody>
          <a:bodyPr/>
          <a:lstStyle/>
          <a:p>
            <a:fld id="{479BF083-4774-43B1-9AB0-5CC1AC5DD8EE}" type="slidenum">
              <a:rPr lang="cs-CZ" smtClean="0"/>
              <a:pPr/>
              <a:t>‹#›</a:t>
            </a:fld>
            <a:endParaRPr lang="cs-CZ" dirty="0"/>
          </a:p>
        </p:txBody>
      </p:sp>
    </p:spTree>
    <p:extLst>
      <p:ext uri="{BB962C8B-B14F-4D97-AF65-F5344CB8AC3E}">
        <p14:creationId xmlns:p14="http://schemas.microsoft.com/office/powerpoint/2010/main" val="344987991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Předěl">
    <p:spTree>
      <p:nvGrpSpPr>
        <p:cNvPr id="1" name=""/>
        <p:cNvGrpSpPr/>
        <p:nvPr/>
      </p:nvGrpSpPr>
      <p:grpSpPr>
        <a:xfrm>
          <a:off x="0" y="0"/>
          <a:ext cx="0" cy="0"/>
          <a:chOff x="0" y="0"/>
          <a:chExt cx="0" cy="0"/>
        </a:xfrm>
      </p:grpSpPr>
      <p:sp>
        <p:nvSpPr>
          <p:cNvPr id="10" name="Obdélník 9"/>
          <p:cNvSpPr/>
          <p:nvPr userDrawn="1"/>
        </p:nvSpPr>
        <p:spPr>
          <a:xfrm>
            <a:off x="0" y="0"/>
            <a:ext cx="9144000" cy="6732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dirty="0"/>
          </a:p>
        </p:txBody>
      </p:sp>
      <p:sp>
        <p:nvSpPr>
          <p:cNvPr id="11" name="Nadpis 10"/>
          <p:cNvSpPr>
            <a:spLocks noGrp="1"/>
          </p:cNvSpPr>
          <p:nvPr>
            <p:ph type="title"/>
          </p:nvPr>
        </p:nvSpPr>
        <p:spPr>
          <a:xfrm>
            <a:off x="1512000" y="2610000"/>
            <a:ext cx="7272000" cy="3240000"/>
          </a:xfrm>
        </p:spPr>
        <p:txBody>
          <a:bodyPr anchor="t" anchorCtr="0"/>
          <a:lstStyle>
            <a:lvl1pPr>
              <a:defRPr sz="4000">
                <a:solidFill>
                  <a:schemeClr val="accent1"/>
                </a:solidFill>
              </a:defRPr>
            </a:lvl1pPr>
          </a:lstStyle>
          <a:p>
            <a:r>
              <a:rPr lang="cs-CZ"/>
              <a:t>Kliknutím lze upravit styl.</a:t>
            </a:r>
            <a:endParaRPr lang="cs-CZ" dirty="0"/>
          </a:p>
        </p:txBody>
      </p:sp>
      <p:sp>
        <p:nvSpPr>
          <p:cNvPr id="9" name="Zástupný symbol pro obrázek 4"/>
          <p:cNvSpPr>
            <a:spLocks noGrp="1" noChangeAspect="1"/>
          </p:cNvSpPr>
          <p:nvPr>
            <p:ph type="pic" sz="quarter" idx="15"/>
          </p:nvPr>
        </p:nvSpPr>
        <p:spPr>
          <a:xfrm>
            <a:off x="846000" y="2636837"/>
            <a:ext cx="540000" cy="540000"/>
          </a:xfrm>
        </p:spPr>
        <p:txBody>
          <a:bodyPr wrap="none" anchor="ctr" anchorCtr="1"/>
          <a:lstStyle>
            <a:lvl1pPr marL="0" indent="0">
              <a:buFontTx/>
              <a:buNone/>
              <a:defRPr sz="600"/>
            </a:lvl1pPr>
          </a:lstStyle>
          <a:p>
            <a:r>
              <a:rPr lang="cs-CZ" dirty="0"/>
              <a:t>Kliknutím na ikonu přidáte obrázek.</a:t>
            </a:r>
          </a:p>
        </p:txBody>
      </p:sp>
      <p:sp>
        <p:nvSpPr>
          <p:cNvPr id="7" name="Obdélník 6"/>
          <p:cNvSpPr/>
          <p:nvPr userDrawn="1"/>
        </p:nvSpPr>
        <p:spPr>
          <a:xfrm>
            <a:off x="0" y="0"/>
            <a:ext cx="9144000" cy="13356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dirty="0"/>
          </a:p>
        </p:txBody>
      </p:sp>
      <p:pic>
        <p:nvPicPr>
          <p:cNvPr id="8" name="Obrázek 7"/>
          <p:cNvPicPr>
            <a:picLocks noChangeAspect="1"/>
          </p:cNvPicPr>
          <p:nvPr userDrawn="1"/>
        </p:nvPicPr>
        <p:blipFill rotWithShape="1">
          <a:blip r:embed="rId2" cstate="print">
            <a:extLst>
              <a:ext uri="{28A0092B-C50C-407E-A947-70E740481C1C}">
                <a14:useLocalDpi xmlns:a14="http://schemas.microsoft.com/office/drawing/2010/main" val="0"/>
              </a:ext>
            </a:extLst>
          </a:blip>
          <a:srcRect/>
          <a:stretch/>
        </p:blipFill>
        <p:spPr>
          <a:xfrm>
            <a:off x="395536" y="202406"/>
            <a:ext cx="3952627" cy="792957"/>
          </a:xfrm>
          <a:prstGeom prst="rect">
            <a:avLst/>
          </a:prstGeom>
        </p:spPr>
      </p:pic>
      <p:cxnSp>
        <p:nvCxnSpPr>
          <p:cNvPr id="12" name="Přímá spojnice 11"/>
          <p:cNvCxnSpPr/>
          <p:nvPr userDrawn="1"/>
        </p:nvCxnSpPr>
        <p:spPr>
          <a:xfrm>
            <a:off x="395536" y="1137600"/>
            <a:ext cx="8352928"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3525313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 preserve="1">
  <p:cSld name="Jeden obsah (trojúh. odrážky)">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a:t>Kliknutím lze upravit styl.</a:t>
            </a:r>
          </a:p>
        </p:txBody>
      </p:sp>
      <p:sp>
        <p:nvSpPr>
          <p:cNvPr id="3" name="Zástupný symbol pro obsah 2"/>
          <p:cNvSpPr>
            <a:spLocks noGrp="1"/>
          </p:cNvSpPr>
          <p:nvPr>
            <p:ph idx="1"/>
          </p:nvPr>
        </p:nvSpPr>
        <p:spPr/>
        <p:txBody>
          <a:bodyPr/>
          <a:lstStyle>
            <a:lvl1pPr marL="432000" indent="-432000">
              <a:buFont typeface="Wingdings 3" panose="05040102010807070707" pitchFamily="18" charset="2"/>
              <a:buChar char=""/>
              <a:defRPr/>
            </a:lvl1pPr>
            <a:lvl2pPr marL="666000" indent="-252000">
              <a:buFont typeface="Wingdings 3" panose="05040102010807070707" pitchFamily="18" charset="2"/>
              <a:buChar char=""/>
              <a:defRPr/>
            </a:lvl2pPr>
            <a:lvl3pPr marL="918000" indent="-252000">
              <a:buFont typeface="Wingdings 3" panose="05040102010807070707" pitchFamily="18" charset="2"/>
              <a:buChar char=""/>
              <a:defRPr/>
            </a:lvl3pPr>
            <a:lvl4pPr marL="1170000" indent="-252000">
              <a:buFont typeface="Wingdings 3" panose="05040102010807070707" pitchFamily="18" charset="2"/>
              <a:buChar char=""/>
              <a:defRPr/>
            </a:lvl4pPr>
            <a:lvl5pPr marL="1422000" indent="-252000">
              <a:buFont typeface="Wingdings 3" panose="05040102010807070707" pitchFamily="18" charset="2"/>
              <a:buChar char=""/>
              <a:defRPr/>
            </a:lvl5pPr>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endParaRPr lang="cs-CZ" dirty="0"/>
          </a:p>
        </p:txBody>
      </p:sp>
      <p:sp>
        <p:nvSpPr>
          <p:cNvPr id="4" name="Zástupný symbol pro datum 3"/>
          <p:cNvSpPr>
            <a:spLocks noGrp="1"/>
          </p:cNvSpPr>
          <p:nvPr>
            <p:ph type="dt" sz="half" idx="10"/>
          </p:nvPr>
        </p:nvSpPr>
        <p:spPr/>
        <p:txBody>
          <a:bodyPr/>
          <a:lstStyle/>
          <a:p>
            <a:endParaRPr lang="cs-CZ" dirty="0"/>
          </a:p>
        </p:txBody>
      </p:sp>
      <p:sp>
        <p:nvSpPr>
          <p:cNvPr id="5" name="Zástupný symbol pro zápatí 4"/>
          <p:cNvSpPr>
            <a:spLocks noGrp="1"/>
          </p:cNvSpPr>
          <p:nvPr>
            <p:ph type="ftr" sz="quarter" idx="11"/>
          </p:nvPr>
        </p:nvSpPr>
        <p:spPr/>
        <p:txBody>
          <a:bodyPr/>
          <a:lstStyle/>
          <a:p>
            <a:endParaRPr lang="cs-CZ" dirty="0"/>
          </a:p>
        </p:txBody>
      </p:sp>
      <p:sp>
        <p:nvSpPr>
          <p:cNvPr id="6" name="Zástupný symbol pro číslo snímku 5"/>
          <p:cNvSpPr>
            <a:spLocks noGrp="1"/>
          </p:cNvSpPr>
          <p:nvPr>
            <p:ph type="sldNum" sz="quarter" idx="12"/>
          </p:nvPr>
        </p:nvSpPr>
        <p:spPr/>
        <p:txBody>
          <a:bodyPr/>
          <a:lstStyle/>
          <a:p>
            <a:fld id="{479BF083-4774-43B1-9AB0-5CC1AC5DD8EE}" type="slidenum">
              <a:rPr lang="cs-CZ" smtClean="0"/>
              <a:pPr/>
              <a:t>‹#›</a:t>
            </a:fld>
            <a:endParaRPr lang="cs-CZ" dirty="0"/>
          </a:p>
        </p:txBody>
      </p:sp>
    </p:spTree>
    <p:extLst>
      <p:ext uri="{BB962C8B-B14F-4D97-AF65-F5344CB8AC3E}">
        <p14:creationId xmlns:p14="http://schemas.microsoft.com/office/powerpoint/2010/main" val="145385318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Dva obsahy (trojúh. odrážky)">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a:t>Kliknutím lze upravit styl.</a:t>
            </a:r>
          </a:p>
        </p:txBody>
      </p:sp>
      <p:sp>
        <p:nvSpPr>
          <p:cNvPr id="3" name="Zástupný symbol pro obsah 2"/>
          <p:cNvSpPr>
            <a:spLocks noGrp="1"/>
          </p:cNvSpPr>
          <p:nvPr>
            <p:ph idx="1"/>
          </p:nvPr>
        </p:nvSpPr>
        <p:spPr>
          <a:xfrm>
            <a:off x="540000" y="1800000"/>
            <a:ext cx="3960000" cy="4320000"/>
          </a:xfrm>
        </p:spPr>
        <p:txBody>
          <a:bodyPr/>
          <a:lstStyle>
            <a:lvl1pPr marL="432000" indent="-432000">
              <a:buFont typeface="Wingdings 3" panose="05040102010807070707" pitchFamily="18" charset="2"/>
              <a:buChar char=""/>
              <a:defRPr/>
            </a:lvl1pPr>
            <a:lvl2pPr marL="666000" indent="-252000">
              <a:buFont typeface="Wingdings 3" panose="05040102010807070707" pitchFamily="18" charset="2"/>
              <a:buChar char=""/>
              <a:defRPr/>
            </a:lvl2pPr>
            <a:lvl3pPr marL="918000" indent="-252000">
              <a:buFont typeface="Wingdings 3" panose="05040102010807070707" pitchFamily="18" charset="2"/>
              <a:buChar char=""/>
              <a:defRPr/>
            </a:lvl3pPr>
            <a:lvl4pPr marL="1170000" indent="-252000">
              <a:buFont typeface="Wingdings 3" panose="05040102010807070707" pitchFamily="18" charset="2"/>
              <a:buChar char=""/>
              <a:defRPr/>
            </a:lvl4pPr>
            <a:lvl5pPr marL="1422000" indent="-252000">
              <a:buFont typeface="Wingdings 3" panose="05040102010807070707" pitchFamily="18" charset="2"/>
              <a:buChar char=""/>
              <a:defRPr/>
            </a:lvl5pPr>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endParaRPr lang="cs-CZ" dirty="0"/>
          </a:p>
        </p:txBody>
      </p:sp>
      <p:sp>
        <p:nvSpPr>
          <p:cNvPr id="4" name="Zástupný symbol pro datum 3"/>
          <p:cNvSpPr>
            <a:spLocks noGrp="1"/>
          </p:cNvSpPr>
          <p:nvPr>
            <p:ph type="dt" sz="half" idx="10"/>
          </p:nvPr>
        </p:nvSpPr>
        <p:spPr/>
        <p:txBody>
          <a:bodyPr/>
          <a:lstStyle/>
          <a:p>
            <a:endParaRPr lang="cs-CZ" dirty="0"/>
          </a:p>
        </p:txBody>
      </p:sp>
      <p:sp>
        <p:nvSpPr>
          <p:cNvPr id="5" name="Zástupný symbol pro zápatí 4"/>
          <p:cNvSpPr>
            <a:spLocks noGrp="1"/>
          </p:cNvSpPr>
          <p:nvPr>
            <p:ph type="ftr" sz="quarter" idx="11"/>
          </p:nvPr>
        </p:nvSpPr>
        <p:spPr/>
        <p:txBody>
          <a:bodyPr/>
          <a:lstStyle/>
          <a:p>
            <a:endParaRPr lang="cs-CZ" dirty="0"/>
          </a:p>
        </p:txBody>
      </p:sp>
      <p:sp>
        <p:nvSpPr>
          <p:cNvPr id="6" name="Zástupný symbol pro číslo snímku 5"/>
          <p:cNvSpPr>
            <a:spLocks noGrp="1"/>
          </p:cNvSpPr>
          <p:nvPr>
            <p:ph type="sldNum" sz="quarter" idx="12"/>
          </p:nvPr>
        </p:nvSpPr>
        <p:spPr/>
        <p:txBody>
          <a:bodyPr/>
          <a:lstStyle/>
          <a:p>
            <a:fld id="{479BF083-4774-43B1-9AB0-5CC1AC5DD8EE}" type="slidenum">
              <a:rPr lang="cs-CZ" smtClean="0"/>
              <a:pPr/>
              <a:t>‹#›</a:t>
            </a:fld>
            <a:endParaRPr lang="cs-CZ" dirty="0"/>
          </a:p>
        </p:txBody>
      </p:sp>
      <p:sp>
        <p:nvSpPr>
          <p:cNvPr id="7" name="Zástupný symbol pro obsah 2"/>
          <p:cNvSpPr>
            <a:spLocks noGrp="1"/>
          </p:cNvSpPr>
          <p:nvPr>
            <p:ph idx="13"/>
          </p:nvPr>
        </p:nvSpPr>
        <p:spPr>
          <a:xfrm>
            <a:off x="4644000" y="1800000"/>
            <a:ext cx="3960000" cy="4320000"/>
          </a:xfrm>
        </p:spPr>
        <p:txBody>
          <a:bodyPr/>
          <a:lstStyle>
            <a:lvl1pPr marL="432000" indent="-432000">
              <a:buFont typeface="Wingdings 3" panose="05040102010807070707" pitchFamily="18" charset="2"/>
              <a:buChar char=""/>
              <a:defRPr/>
            </a:lvl1pPr>
            <a:lvl2pPr marL="666000" indent="-252000">
              <a:buFont typeface="Wingdings 3" panose="05040102010807070707" pitchFamily="18" charset="2"/>
              <a:buChar char=""/>
              <a:defRPr/>
            </a:lvl2pPr>
            <a:lvl3pPr marL="918000" indent="-252000">
              <a:buFont typeface="Wingdings 3" panose="05040102010807070707" pitchFamily="18" charset="2"/>
              <a:buChar char=""/>
              <a:defRPr/>
            </a:lvl3pPr>
            <a:lvl4pPr marL="1170000" indent="-252000">
              <a:buFont typeface="Wingdings 3" panose="05040102010807070707" pitchFamily="18" charset="2"/>
              <a:buChar char=""/>
              <a:defRPr/>
            </a:lvl4pPr>
            <a:lvl5pPr marL="1422000" indent="-252000">
              <a:buFont typeface="Wingdings 3" panose="05040102010807070707" pitchFamily="18" charset="2"/>
              <a:buChar char=""/>
              <a:defRPr/>
            </a:lvl5pPr>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endParaRPr lang="cs-CZ" dirty="0"/>
          </a:p>
        </p:txBody>
      </p:sp>
    </p:spTree>
    <p:extLst>
      <p:ext uri="{BB962C8B-B14F-4D97-AF65-F5344CB8AC3E}">
        <p14:creationId xmlns:p14="http://schemas.microsoft.com/office/powerpoint/2010/main" val="290134685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Dva obsahy nad sebou (trojúh. odrážky)">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a:t>Kliknutím lze upravit styl.</a:t>
            </a:r>
          </a:p>
        </p:txBody>
      </p:sp>
      <p:sp>
        <p:nvSpPr>
          <p:cNvPr id="3" name="Zástupný symbol pro obsah 2"/>
          <p:cNvSpPr>
            <a:spLocks noGrp="1"/>
          </p:cNvSpPr>
          <p:nvPr>
            <p:ph idx="1"/>
          </p:nvPr>
        </p:nvSpPr>
        <p:spPr>
          <a:xfrm>
            <a:off x="540000" y="1800000"/>
            <a:ext cx="8064000" cy="2088000"/>
          </a:xfrm>
        </p:spPr>
        <p:txBody>
          <a:bodyPr/>
          <a:lstStyle>
            <a:lvl1pPr marL="432000" indent="-432000">
              <a:buFont typeface="Wingdings 3" panose="05040102010807070707" pitchFamily="18" charset="2"/>
              <a:buChar char=""/>
              <a:defRPr/>
            </a:lvl1pPr>
            <a:lvl2pPr marL="666000" indent="-252000">
              <a:buFont typeface="Wingdings 3" panose="05040102010807070707" pitchFamily="18" charset="2"/>
              <a:buChar char=""/>
              <a:defRPr/>
            </a:lvl2pPr>
            <a:lvl3pPr marL="918000" indent="-252000">
              <a:buFont typeface="Wingdings 3" panose="05040102010807070707" pitchFamily="18" charset="2"/>
              <a:buChar char=""/>
              <a:defRPr/>
            </a:lvl3pPr>
            <a:lvl4pPr marL="1170000" indent="-252000">
              <a:buFont typeface="Wingdings 3" panose="05040102010807070707" pitchFamily="18" charset="2"/>
              <a:buChar char=""/>
              <a:defRPr/>
            </a:lvl4pPr>
            <a:lvl5pPr marL="1422000" indent="-252000">
              <a:buFont typeface="Wingdings 3" panose="05040102010807070707" pitchFamily="18" charset="2"/>
              <a:buChar char=""/>
              <a:defRPr/>
            </a:lvl5pPr>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endParaRPr lang="cs-CZ" dirty="0"/>
          </a:p>
        </p:txBody>
      </p:sp>
      <p:sp>
        <p:nvSpPr>
          <p:cNvPr id="4" name="Zástupný symbol pro datum 3"/>
          <p:cNvSpPr>
            <a:spLocks noGrp="1"/>
          </p:cNvSpPr>
          <p:nvPr>
            <p:ph type="dt" sz="half" idx="10"/>
          </p:nvPr>
        </p:nvSpPr>
        <p:spPr/>
        <p:txBody>
          <a:bodyPr/>
          <a:lstStyle/>
          <a:p>
            <a:endParaRPr lang="cs-CZ" dirty="0"/>
          </a:p>
        </p:txBody>
      </p:sp>
      <p:sp>
        <p:nvSpPr>
          <p:cNvPr id="5" name="Zástupný symbol pro zápatí 4"/>
          <p:cNvSpPr>
            <a:spLocks noGrp="1"/>
          </p:cNvSpPr>
          <p:nvPr>
            <p:ph type="ftr" sz="quarter" idx="11"/>
          </p:nvPr>
        </p:nvSpPr>
        <p:spPr/>
        <p:txBody>
          <a:bodyPr/>
          <a:lstStyle/>
          <a:p>
            <a:endParaRPr lang="cs-CZ" dirty="0"/>
          </a:p>
        </p:txBody>
      </p:sp>
      <p:sp>
        <p:nvSpPr>
          <p:cNvPr id="6" name="Zástupný symbol pro číslo snímku 5"/>
          <p:cNvSpPr>
            <a:spLocks noGrp="1"/>
          </p:cNvSpPr>
          <p:nvPr>
            <p:ph type="sldNum" sz="quarter" idx="12"/>
          </p:nvPr>
        </p:nvSpPr>
        <p:spPr/>
        <p:txBody>
          <a:bodyPr/>
          <a:lstStyle/>
          <a:p>
            <a:fld id="{479BF083-4774-43B1-9AB0-5CC1AC5DD8EE}" type="slidenum">
              <a:rPr lang="cs-CZ" smtClean="0"/>
              <a:pPr/>
              <a:t>‹#›</a:t>
            </a:fld>
            <a:endParaRPr lang="cs-CZ" dirty="0"/>
          </a:p>
        </p:txBody>
      </p:sp>
      <p:sp>
        <p:nvSpPr>
          <p:cNvPr id="8" name="Zástupný symbol pro obsah 2"/>
          <p:cNvSpPr>
            <a:spLocks noGrp="1"/>
          </p:cNvSpPr>
          <p:nvPr>
            <p:ph idx="13"/>
          </p:nvPr>
        </p:nvSpPr>
        <p:spPr>
          <a:xfrm>
            <a:off x="540000" y="4032000"/>
            <a:ext cx="8064000" cy="2088000"/>
          </a:xfrm>
        </p:spPr>
        <p:txBody>
          <a:bodyPr/>
          <a:lstStyle>
            <a:lvl1pPr marL="432000" indent="-432000">
              <a:buFont typeface="Wingdings 3" panose="05040102010807070707" pitchFamily="18" charset="2"/>
              <a:buChar char=""/>
              <a:defRPr/>
            </a:lvl1pPr>
            <a:lvl2pPr marL="666000" indent="-252000">
              <a:buFont typeface="Wingdings 3" panose="05040102010807070707" pitchFamily="18" charset="2"/>
              <a:buChar char=""/>
              <a:defRPr/>
            </a:lvl2pPr>
            <a:lvl3pPr marL="918000" indent="-252000">
              <a:buFont typeface="Wingdings 3" panose="05040102010807070707" pitchFamily="18" charset="2"/>
              <a:buChar char=""/>
              <a:defRPr/>
            </a:lvl3pPr>
            <a:lvl4pPr marL="1170000" indent="-252000">
              <a:buFont typeface="Wingdings 3" panose="05040102010807070707" pitchFamily="18" charset="2"/>
              <a:buChar char=""/>
              <a:defRPr/>
            </a:lvl4pPr>
            <a:lvl5pPr marL="1422000" indent="-252000">
              <a:buFont typeface="Wingdings 3" panose="05040102010807070707" pitchFamily="18" charset="2"/>
              <a:buChar char=""/>
              <a:defRPr/>
            </a:lvl5pPr>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endParaRPr lang="cs-CZ" dirty="0"/>
          </a:p>
        </p:txBody>
      </p:sp>
    </p:spTree>
    <p:extLst>
      <p:ext uri="{BB962C8B-B14F-4D97-AF65-F5344CB8AC3E}">
        <p14:creationId xmlns:p14="http://schemas.microsoft.com/office/powerpoint/2010/main" val="286141569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5" name="Obdélník 14"/>
          <p:cNvSpPr/>
          <p:nvPr/>
        </p:nvSpPr>
        <p:spPr>
          <a:xfrm>
            <a:off x="0" y="1080000"/>
            <a:ext cx="9144000" cy="1260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dirty="0">
              <a:solidFill>
                <a:schemeClr val="tx2"/>
              </a:solidFill>
            </a:endParaRPr>
          </a:p>
        </p:txBody>
      </p:sp>
      <p:sp>
        <p:nvSpPr>
          <p:cNvPr id="7" name="Obdélník 6"/>
          <p:cNvSpPr/>
          <p:nvPr/>
        </p:nvSpPr>
        <p:spPr>
          <a:xfrm>
            <a:off x="0" y="0"/>
            <a:ext cx="9144000" cy="1080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dirty="0"/>
          </a:p>
        </p:txBody>
      </p:sp>
      <p:sp>
        <p:nvSpPr>
          <p:cNvPr id="2" name="Zástupný symbol pro nadpis 1"/>
          <p:cNvSpPr>
            <a:spLocks noGrp="1"/>
          </p:cNvSpPr>
          <p:nvPr>
            <p:ph type="title"/>
          </p:nvPr>
        </p:nvSpPr>
        <p:spPr>
          <a:xfrm>
            <a:off x="360000" y="0"/>
            <a:ext cx="8424000" cy="1080000"/>
          </a:xfrm>
          <a:prstGeom prst="rect">
            <a:avLst/>
          </a:prstGeom>
        </p:spPr>
        <p:txBody>
          <a:bodyPr vert="horz" lIns="36000" tIns="0" rIns="36000" bIns="0" rtlCol="0" anchor="ctr" anchorCtr="0">
            <a:noAutofit/>
          </a:bodyPr>
          <a:lstStyle/>
          <a:p>
            <a:r>
              <a:rPr lang="cs-CZ" dirty="0"/>
              <a:t>Kliknutím lze upravit styl.</a:t>
            </a:r>
          </a:p>
        </p:txBody>
      </p:sp>
      <p:sp>
        <p:nvSpPr>
          <p:cNvPr id="3" name="Zástupný symbol pro text 2"/>
          <p:cNvSpPr>
            <a:spLocks noGrp="1"/>
          </p:cNvSpPr>
          <p:nvPr>
            <p:ph type="body" idx="1"/>
          </p:nvPr>
        </p:nvSpPr>
        <p:spPr>
          <a:xfrm>
            <a:off x="540000" y="1800000"/>
            <a:ext cx="8064000" cy="4320000"/>
          </a:xfrm>
          <a:prstGeom prst="rect">
            <a:avLst/>
          </a:prstGeom>
        </p:spPr>
        <p:txBody>
          <a:bodyPr vert="horz" lIns="0" tIns="0" rIns="0" bIns="0" rtlCol="0">
            <a:noAutofit/>
          </a:bodyPr>
          <a:lstStyle/>
          <a:p>
            <a:pPr lvl="0"/>
            <a:r>
              <a:rPr lang="cs-CZ" dirty="0"/>
              <a:t>Kliknutím lze upravit styly předlohy textu.</a:t>
            </a:r>
          </a:p>
          <a:p>
            <a:pPr lvl="1"/>
            <a:r>
              <a:rPr lang="cs-CZ" dirty="0"/>
              <a:t>Druhá úroveň</a:t>
            </a:r>
          </a:p>
          <a:p>
            <a:pPr lvl="2"/>
            <a:r>
              <a:rPr lang="cs-CZ" dirty="0"/>
              <a:t>Třetí úroveň</a:t>
            </a:r>
          </a:p>
          <a:p>
            <a:pPr lvl="3"/>
            <a:r>
              <a:rPr lang="cs-CZ" dirty="0"/>
              <a:t>Čtvrtá úroveň</a:t>
            </a:r>
          </a:p>
          <a:p>
            <a:pPr lvl="4"/>
            <a:r>
              <a:rPr lang="cs-CZ" dirty="0"/>
              <a:t>Pátá úroveň</a:t>
            </a:r>
          </a:p>
        </p:txBody>
      </p:sp>
      <p:sp>
        <p:nvSpPr>
          <p:cNvPr id="4" name="Zástupný symbol pro datum 3"/>
          <p:cNvSpPr>
            <a:spLocks noGrp="1"/>
          </p:cNvSpPr>
          <p:nvPr>
            <p:ph type="dt" sz="half" idx="2"/>
          </p:nvPr>
        </p:nvSpPr>
        <p:spPr>
          <a:xfrm>
            <a:off x="540000" y="6516000"/>
            <a:ext cx="1116000" cy="180000"/>
          </a:xfrm>
          <a:prstGeom prst="rect">
            <a:avLst/>
          </a:prstGeom>
        </p:spPr>
        <p:txBody>
          <a:bodyPr vert="horz" lIns="0" tIns="0" rIns="0" bIns="0" rtlCol="0" anchor="ctr"/>
          <a:lstStyle>
            <a:lvl1pPr algn="l">
              <a:defRPr sz="1050">
                <a:solidFill>
                  <a:schemeClr val="tx1"/>
                </a:solidFill>
              </a:defRPr>
            </a:lvl1pPr>
          </a:lstStyle>
          <a:p>
            <a:endParaRPr lang="cs-CZ" dirty="0"/>
          </a:p>
        </p:txBody>
      </p:sp>
      <p:sp>
        <p:nvSpPr>
          <p:cNvPr id="5" name="Zástupný symbol pro zápatí 4"/>
          <p:cNvSpPr>
            <a:spLocks noGrp="1"/>
          </p:cNvSpPr>
          <p:nvPr>
            <p:ph type="ftr" sz="quarter" idx="3"/>
          </p:nvPr>
        </p:nvSpPr>
        <p:spPr>
          <a:xfrm>
            <a:off x="1692000" y="6516000"/>
            <a:ext cx="6912000" cy="180000"/>
          </a:xfrm>
          <a:prstGeom prst="rect">
            <a:avLst/>
          </a:prstGeom>
        </p:spPr>
        <p:txBody>
          <a:bodyPr vert="horz" lIns="0" tIns="0" rIns="0" bIns="0" rtlCol="0" anchor="ctr"/>
          <a:lstStyle>
            <a:lvl1pPr algn="l">
              <a:defRPr sz="1050">
                <a:solidFill>
                  <a:schemeClr val="tx1"/>
                </a:solidFill>
              </a:defRPr>
            </a:lvl1pPr>
          </a:lstStyle>
          <a:p>
            <a:endParaRPr lang="cs-CZ" dirty="0"/>
          </a:p>
        </p:txBody>
      </p:sp>
      <p:sp>
        <p:nvSpPr>
          <p:cNvPr id="6" name="Zástupný symbol pro číslo snímku 5"/>
          <p:cNvSpPr>
            <a:spLocks noGrp="1"/>
          </p:cNvSpPr>
          <p:nvPr>
            <p:ph type="sldNum" sz="quarter" idx="4"/>
          </p:nvPr>
        </p:nvSpPr>
        <p:spPr>
          <a:xfrm>
            <a:off x="8640000" y="6516000"/>
            <a:ext cx="468000" cy="180000"/>
          </a:xfrm>
          <a:prstGeom prst="rect">
            <a:avLst/>
          </a:prstGeom>
        </p:spPr>
        <p:txBody>
          <a:bodyPr vert="horz" lIns="0" tIns="0" rIns="0" bIns="0" rtlCol="0" anchor="ctr"/>
          <a:lstStyle>
            <a:lvl1pPr algn="ctr">
              <a:defRPr sz="1050" b="1">
                <a:solidFill>
                  <a:schemeClr val="tx1"/>
                </a:solidFill>
              </a:defRPr>
            </a:lvl1pPr>
          </a:lstStyle>
          <a:p>
            <a:fld id="{479BF083-4774-43B1-9AB0-5CC1AC5DD8EE}" type="slidenum">
              <a:rPr lang="cs-CZ" smtClean="0"/>
              <a:pPr/>
              <a:t>‹#›</a:t>
            </a:fld>
            <a:endParaRPr lang="cs-CZ" dirty="0"/>
          </a:p>
        </p:txBody>
      </p:sp>
      <p:sp>
        <p:nvSpPr>
          <p:cNvPr id="18" name="Obdélník 17"/>
          <p:cNvSpPr/>
          <p:nvPr/>
        </p:nvSpPr>
        <p:spPr>
          <a:xfrm>
            <a:off x="0" y="6732000"/>
            <a:ext cx="9144000" cy="1260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dirty="0"/>
          </a:p>
        </p:txBody>
      </p:sp>
    </p:spTree>
    <p:extLst>
      <p:ext uri="{BB962C8B-B14F-4D97-AF65-F5344CB8AC3E}">
        <p14:creationId xmlns:p14="http://schemas.microsoft.com/office/powerpoint/2010/main" val="14257727"/>
      </p:ext>
    </p:extLst>
  </p:cSld>
  <p:clrMap bg1="lt1" tx1="dk1" bg2="lt2" tx2="dk2" accent1="accent1" accent2="accent2" accent3="accent3" accent4="accent4" accent5="accent5" accent6="accent6" hlink="hlink" folHlink="folHlink"/>
  <p:sldLayoutIdLst>
    <p:sldLayoutId id="2147483672" r:id="rId1"/>
    <p:sldLayoutId id="2147483675" r:id="rId2"/>
    <p:sldLayoutId id="2147483676" r:id="rId3"/>
    <p:sldLayoutId id="2147483677" r:id="rId4"/>
    <p:sldLayoutId id="2147483678" r:id="rId5"/>
    <p:sldLayoutId id="2147483673" r:id="rId6"/>
    <p:sldLayoutId id="2147483679" r:id="rId7"/>
    <p:sldLayoutId id="2147483680" r:id="rId8"/>
    <p:sldLayoutId id="2147483681" r:id="rId9"/>
    <p:sldLayoutId id="2147483682" r:id="rId10"/>
  </p:sldLayoutIdLst>
  <p:hf hdr="0" ftr="0" dt="0"/>
  <p:txStyles>
    <p:titleStyle>
      <a:lvl1pPr algn="l" defTabSz="914400" rtl="0" eaLnBrk="1" latinLnBrk="0" hangingPunct="1">
        <a:lnSpc>
          <a:spcPct val="100000"/>
        </a:lnSpc>
        <a:spcBef>
          <a:spcPct val="0"/>
        </a:spcBef>
        <a:buNone/>
        <a:defRPr sz="3200" b="1" kern="0" cap="all" baseline="0">
          <a:solidFill>
            <a:schemeClr val="tx2"/>
          </a:solidFill>
          <a:latin typeface="+mj-lt"/>
          <a:ea typeface="+mj-ea"/>
          <a:cs typeface="+mj-cs"/>
        </a:defRPr>
      </a:lvl1pPr>
    </p:titleStyle>
    <p:bodyStyle>
      <a:lvl1pPr marL="432000" indent="-432000" algn="l" defTabSz="914400" rtl="0" eaLnBrk="1" latinLnBrk="0" hangingPunct="1">
        <a:lnSpc>
          <a:spcPts val="2880"/>
        </a:lnSpc>
        <a:spcBef>
          <a:spcPts val="600"/>
        </a:spcBef>
        <a:spcAft>
          <a:spcPts val="600"/>
        </a:spcAft>
        <a:buClr>
          <a:schemeClr val="accent2"/>
        </a:buClr>
        <a:buSzPct val="100000"/>
        <a:buFont typeface="Wingdings" panose="05000000000000000000" pitchFamily="2" charset="2"/>
        <a:buChar char=""/>
        <a:defRPr sz="2400" b="0" kern="1200">
          <a:solidFill>
            <a:schemeClr val="tx1"/>
          </a:solidFill>
          <a:latin typeface="+mn-lt"/>
          <a:ea typeface="+mn-ea"/>
          <a:cs typeface="+mn-cs"/>
        </a:defRPr>
      </a:lvl1pPr>
      <a:lvl2pPr marL="666000" indent="-252000" algn="l" defTabSz="914400" rtl="0" eaLnBrk="1" latinLnBrk="0" hangingPunct="1">
        <a:lnSpc>
          <a:spcPts val="2400"/>
        </a:lnSpc>
        <a:spcBef>
          <a:spcPts val="300"/>
        </a:spcBef>
        <a:spcAft>
          <a:spcPts val="300"/>
        </a:spcAft>
        <a:buClr>
          <a:schemeClr val="accent2"/>
        </a:buClr>
        <a:buSzPct val="80000"/>
        <a:buFont typeface="Wingdings" panose="05000000000000000000" pitchFamily="2" charset="2"/>
        <a:buChar char=""/>
        <a:defRPr sz="2000" kern="1200">
          <a:solidFill>
            <a:schemeClr val="tx1"/>
          </a:solidFill>
          <a:latin typeface="+mn-lt"/>
          <a:ea typeface="+mn-ea"/>
          <a:cs typeface="+mn-cs"/>
        </a:defRPr>
      </a:lvl2pPr>
      <a:lvl3pPr marL="918000" indent="-252000" algn="l" defTabSz="914400" rtl="0" eaLnBrk="1" latinLnBrk="0" hangingPunct="1">
        <a:lnSpc>
          <a:spcPts val="2400"/>
        </a:lnSpc>
        <a:spcBef>
          <a:spcPts val="300"/>
        </a:spcBef>
        <a:spcAft>
          <a:spcPts val="300"/>
        </a:spcAft>
        <a:buClr>
          <a:schemeClr val="accent2"/>
        </a:buClr>
        <a:buSzPct val="80000"/>
        <a:buFont typeface="Wingdings" panose="05000000000000000000" pitchFamily="2" charset="2"/>
        <a:buChar char=""/>
        <a:defRPr sz="2000" kern="1200">
          <a:solidFill>
            <a:schemeClr val="tx1"/>
          </a:solidFill>
          <a:latin typeface="+mn-lt"/>
          <a:ea typeface="+mn-ea"/>
          <a:cs typeface="+mn-cs"/>
        </a:defRPr>
      </a:lvl3pPr>
      <a:lvl4pPr marL="1170000" indent="-252000" algn="l" defTabSz="914400" rtl="0" eaLnBrk="1" latinLnBrk="0" hangingPunct="1">
        <a:lnSpc>
          <a:spcPts val="2400"/>
        </a:lnSpc>
        <a:spcBef>
          <a:spcPts val="300"/>
        </a:spcBef>
        <a:spcAft>
          <a:spcPts val="300"/>
        </a:spcAft>
        <a:buClr>
          <a:schemeClr val="accent2"/>
        </a:buClr>
        <a:buSzPct val="80000"/>
        <a:buFont typeface="Wingdings" panose="05000000000000000000" pitchFamily="2" charset="2"/>
        <a:buChar char=""/>
        <a:defRPr lang="cs-CZ" sz="2000" kern="1200" dirty="0" smtClean="0">
          <a:solidFill>
            <a:schemeClr val="tx1"/>
          </a:solidFill>
          <a:latin typeface="+mn-lt"/>
          <a:ea typeface="+mn-ea"/>
          <a:cs typeface="+mn-cs"/>
        </a:defRPr>
      </a:lvl4pPr>
      <a:lvl5pPr marL="1422000" indent="-252000" algn="l" defTabSz="914400" rtl="0" eaLnBrk="1" latinLnBrk="0" hangingPunct="1">
        <a:lnSpc>
          <a:spcPts val="2400"/>
        </a:lnSpc>
        <a:spcBef>
          <a:spcPts val="300"/>
        </a:spcBef>
        <a:spcAft>
          <a:spcPts val="300"/>
        </a:spcAft>
        <a:buClr>
          <a:schemeClr val="accent2"/>
        </a:buClr>
        <a:buSzPct val="80000"/>
        <a:buFont typeface="Wingdings" panose="05000000000000000000" pitchFamily="2" charset="2"/>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5.jpeg"/><Relationship Id="rId5" Type="http://schemas.openxmlformats.org/officeDocument/2006/relationships/image" Target="../media/image4.pn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8" Type="http://schemas.openxmlformats.org/officeDocument/2006/relationships/image" Target="../media/image15.jpeg"/><Relationship Id="rId3" Type="http://schemas.openxmlformats.org/officeDocument/2006/relationships/hyperlink" Target="https://mseu.mssf.cz/" TargetMode="External"/><Relationship Id="rId7" Type="http://schemas.openxmlformats.org/officeDocument/2006/relationships/hyperlink" Target="https://www.esfcr.cz/2-3-opz-komunitne-vedeny-mistni-rozvoj" TargetMode="External"/><Relationship Id="rId2" Type="http://schemas.openxmlformats.org/officeDocument/2006/relationships/notesSlide" Target="../notesSlides/notesSlide19.xml"/><Relationship Id="rId1" Type="http://schemas.openxmlformats.org/officeDocument/2006/relationships/slideLayout" Target="../slideLayouts/slideLayout2.xml"/><Relationship Id="rId6" Type="http://schemas.openxmlformats.org/officeDocument/2006/relationships/hyperlink" Target="http://www.esfcr.cz/dokumenty-opz" TargetMode="External"/><Relationship Id="rId5" Type="http://schemas.openxmlformats.org/officeDocument/2006/relationships/hyperlink" Target="http://www.strukturalni-fondy.cz/cs/Jak-na-projekt/Elektronicka-zadost/Edukacni-videa" TargetMode="External"/><Relationship Id="rId4" Type="http://schemas.openxmlformats.org/officeDocument/2006/relationships/hyperlink" Target="mailto:iskp@mpsv.cz" TargetMode="External"/></Relationships>
</file>

<file path=ppt/slides/_rels/slide2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0.xml"/><Relationship Id="rId1" Type="http://schemas.openxmlformats.org/officeDocument/2006/relationships/slideLayout" Target="../slideLayouts/slideLayout2.xml"/><Relationship Id="rId4" Type="http://schemas.openxmlformats.org/officeDocument/2006/relationships/image" Target="../media/image17.jpeg"/></Relationships>
</file>

<file path=ppt/slides/_rels/slide2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1.xml"/><Relationship Id="rId1" Type="http://schemas.openxmlformats.org/officeDocument/2006/relationships/slideLayout" Target="../slideLayouts/slideLayout4.xml"/><Relationship Id="rId6" Type="http://schemas.openxmlformats.org/officeDocument/2006/relationships/image" Target="../media/image21.jpeg"/><Relationship Id="rId5" Type="http://schemas.openxmlformats.org/officeDocument/2006/relationships/image" Target="../media/image20.png"/><Relationship Id="rId4" Type="http://schemas.openxmlformats.org/officeDocument/2006/relationships/image" Target="../media/image19.png"/></Relationships>
</file>

<file path=ppt/slides/_rels/slide25.xml.rels><?xml version="1.0" encoding="UTF-8" standalone="yes"?>
<Relationships xmlns="http://schemas.openxmlformats.org/package/2006/relationships"><Relationship Id="rId3" Type="http://schemas.openxmlformats.org/officeDocument/2006/relationships/image" Target="../media/image22.png"/><Relationship Id="rId7" Type="http://schemas.openxmlformats.org/officeDocument/2006/relationships/image" Target="../media/image26.jpeg"/><Relationship Id="rId2" Type="http://schemas.openxmlformats.org/officeDocument/2006/relationships/notesSlide" Target="../notesSlides/notesSlide22.xml"/><Relationship Id="rId1" Type="http://schemas.openxmlformats.org/officeDocument/2006/relationships/slideLayout" Target="../slideLayouts/slideLayout4.xml"/><Relationship Id="rId6" Type="http://schemas.openxmlformats.org/officeDocument/2006/relationships/image" Target="../media/image25.png"/><Relationship Id="rId5" Type="http://schemas.openxmlformats.org/officeDocument/2006/relationships/image" Target="../media/image24.png"/><Relationship Id="rId4" Type="http://schemas.openxmlformats.org/officeDocument/2006/relationships/image" Target="../media/image23.png"/></Relationships>
</file>

<file path=ppt/slides/_rels/slide26.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23.xml"/><Relationship Id="rId1" Type="http://schemas.openxmlformats.org/officeDocument/2006/relationships/slideLayout" Target="../slideLayouts/slideLayout4.xml"/><Relationship Id="rId5" Type="http://schemas.openxmlformats.org/officeDocument/2006/relationships/image" Target="../media/image29.jpeg"/><Relationship Id="rId4" Type="http://schemas.openxmlformats.org/officeDocument/2006/relationships/image" Target="../media/image28.png"/></Relationships>
</file>

<file path=ppt/slides/_rels/slide27.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24.xml"/><Relationship Id="rId1" Type="http://schemas.openxmlformats.org/officeDocument/2006/relationships/slideLayout" Target="../slideLayouts/slideLayout4.xml"/><Relationship Id="rId4" Type="http://schemas.openxmlformats.org/officeDocument/2006/relationships/image" Target="../media/image31.jpeg"/></Relationships>
</file>

<file path=ppt/slides/_rels/slide28.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25.xml"/><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27.xml"/><Relationship Id="rId1" Type="http://schemas.openxmlformats.org/officeDocument/2006/relationships/slideLayout" Target="../slideLayouts/slideLayout9.xml"/><Relationship Id="rId4" Type="http://schemas.openxmlformats.org/officeDocument/2006/relationships/image" Target="../media/image34.jpeg"/></Relationships>
</file>

<file path=ppt/slides/_rels/slide32.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28.xml"/><Relationship Id="rId1" Type="http://schemas.openxmlformats.org/officeDocument/2006/relationships/slideLayout" Target="../slideLayouts/slideLayout9.xml"/><Relationship Id="rId6" Type="http://schemas.openxmlformats.org/officeDocument/2006/relationships/image" Target="../media/image38.jpeg"/><Relationship Id="rId5" Type="http://schemas.openxmlformats.org/officeDocument/2006/relationships/image" Target="../media/image37.png"/><Relationship Id="rId4" Type="http://schemas.openxmlformats.org/officeDocument/2006/relationships/image" Target="../media/image36.png"/></Relationships>
</file>

<file path=ppt/slides/_rels/slide33.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30.xml"/><Relationship Id="rId1" Type="http://schemas.openxmlformats.org/officeDocument/2006/relationships/slideLayout" Target="../slideLayouts/slideLayout2.xml"/><Relationship Id="rId4" Type="http://schemas.openxmlformats.org/officeDocument/2006/relationships/image" Target="../media/image6.jpg"/></Relationships>
</file>

<file path=ppt/slides/_rels/slide35.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31.xml"/><Relationship Id="rId1" Type="http://schemas.openxmlformats.org/officeDocument/2006/relationships/slideLayout" Target="../slideLayouts/slideLayout2.xml"/><Relationship Id="rId4" Type="http://schemas.openxmlformats.org/officeDocument/2006/relationships/image" Target="../media/image6.jpg"/></Relationships>
</file>

<file path=ppt/slides/_rels/slide36.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32.xml"/><Relationship Id="rId1" Type="http://schemas.openxmlformats.org/officeDocument/2006/relationships/slideLayout" Target="../slideLayouts/slideLayout4.xml"/><Relationship Id="rId4" Type="http://schemas.openxmlformats.org/officeDocument/2006/relationships/image" Target="../media/image29.jpeg"/></Relationships>
</file>

<file path=ppt/slides/_rels/slide37.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33.xml"/><Relationship Id="rId1" Type="http://schemas.openxmlformats.org/officeDocument/2006/relationships/slideLayout" Target="../slideLayouts/slideLayout4.xml"/><Relationship Id="rId5" Type="http://schemas.openxmlformats.org/officeDocument/2006/relationships/image" Target="../media/image45.jpeg"/><Relationship Id="rId4" Type="http://schemas.openxmlformats.org/officeDocument/2006/relationships/image" Target="../media/image44.png"/></Relationships>
</file>

<file path=ppt/slides/_rels/slide38.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34.xml"/><Relationship Id="rId1" Type="http://schemas.openxmlformats.org/officeDocument/2006/relationships/slideLayout" Target="../slideLayouts/slideLayout4.xml"/><Relationship Id="rId4" Type="http://schemas.openxmlformats.org/officeDocument/2006/relationships/image" Target="../media/image47.jpeg"/></Relationships>
</file>

<file path=ppt/slides/_rels/slide39.xml.rels><?xml version="1.0" encoding="UTF-8" standalone="yes"?>
<Relationships xmlns="http://schemas.openxmlformats.org/package/2006/relationships"><Relationship Id="rId3" Type="http://schemas.openxmlformats.org/officeDocument/2006/relationships/image" Target="../media/image49.jpeg"/><Relationship Id="rId2" Type="http://schemas.openxmlformats.org/officeDocument/2006/relationships/image" Target="../media/image48.pn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47.jpeg"/><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hyperlink" Target="http://www.mpsv.cz/ISPV.php" TargetMode="External"/><Relationship Id="rId2" Type="http://schemas.openxmlformats.org/officeDocument/2006/relationships/notesSlide" Target="../notesSlides/notesSlide37.xml"/><Relationship Id="rId1" Type="http://schemas.openxmlformats.org/officeDocument/2006/relationships/slideLayout" Target="../slideLayouts/slideLayout2.xml"/><Relationship Id="rId4" Type="http://schemas.openxmlformats.org/officeDocument/2006/relationships/image" Target="../media/image6.jpg"/></Relationships>
</file>

<file path=ppt/slides/_rels/slide44.xml.rels><?xml version="1.0" encoding="UTF-8" standalone="yes"?>
<Relationships xmlns="http://schemas.openxmlformats.org/package/2006/relationships"><Relationship Id="rId3" Type="http://schemas.openxmlformats.org/officeDocument/2006/relationships/image" Target="../media/image50.jpeg"/><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51.jpeg"/><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52.jpeg"/><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52.jpeg"/><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53.jpeg"/><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54.jpeg"/><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notesSlide" Target="../notesSlides/notesSlide49.xml"/><Relationship Id="rId1" Type="http://schemas.openxmlformats.org/officeDocument/2006/relationships/slideLayout" Target="../slideLayouts/slideLayout2.xml"/><Relationship Id="rId4" Type="http://schemas.openxmlformats.org/officeDocument/2006/relationships/image" Target="../media/image56.jpeg"/></Relationships>
</file>

<file path=ppt/slides/_rels/slide56.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51.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59.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52.xml"/><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69.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71.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Nadpis 4"/>
          <p:cNvSpPr>
            <a:spLocks noGrp="1"/>
          </p:cNvSpPr>
          <p:nvPr>
            <p:ph type="title"/>
          </p:nvPr>
        </p:nvSpPr>
        <p:spPr>
          <a:xfrm>
            <a:off x="1763688" y="2204864"/>
            <a:ext cx="6696744" cy="1512168"/>
          </a:xfrm>
        </p:spPr>
        <p:txBody>
          <a:bodyPr/>
          <a:lstStyle/>
          <a:p>
            <a:r>
              <a:rPr lang="cs-CZ" dirty="0"/>
              <a:t>SEMINÁŘ PRO ŽADATELE</a:t>
            </a:r>
            <a:br>
              <a:rPr lang="cs-CZ" dirty="0"/>
            </a:br>
            <a:r>
              <a:rPr lang="cs-CZ" dirty="0"/>
              <a:t>OP Zaměstnanost</a:t>
            </a:r>
          </a:p>
        </p:txBody>
      </p:sp>
      <p:sp>
        <p:nvSpPr>
          <p:cNvPr id="6" name="Zástupný symbol pro text 5"/>
          <p:cNvSpPr>
            <a:spLocks noGrp="1"/>
          </p:cNvSpPr>
          <p:nvPr>
            <p:ph type="body" sz="quarter" idx="13"/>
          </p:nvPr>
        </p:nvSpPr>
        <p:spPr>
          <a:xfrm>
            <a:off x="1763688" y="3789040"/>
            <a:ext cx="7272000" cy="540000"/>
          </a:xfrm>
        </p:spPr>
        <p:txBody>
          <a:bodyPr/>
          <a:lstStyle/>
          <a:p>
            <a:r>
              <a:rPr lang="cs-CZ" dirty="0"/>
              <a:t>MAS Pošumaví, z.s.</a:t>
            </a:r>
          </a:p>
        </p:txBody>
      </p:sp>
      <p:sp>
        <p:nvSpPr>
          <p:cNvPr id="7" name="Zástupný symbol pro text 6"/>
          <p:cNvSpPr>
            <a:spLocks noGrp="1"/>
          </p:cNvSpPr>
          <p:nvPr>
            <p:ph type="body" sz="quarter" idx="14"/>
          </p:nvPr>
        </p:nvSpPr>
        <p:spPr>
          <a:xfrm>
            <a:off x="1763688" y="5301208"/>
            <a:ext cx="7272000" cy="540000"/>
          </a:xfrm>
        </p:spPr>
        <p:txBody>
          <a:bodyPr/>
          <a:lstStyle/>
          <a:p>
            <a:r>
              <a:rPr lang="cs-CZ" dirty="0"/>
              <a:t>20. 2. 2017</a:t>
            </a:r>
            <a:br>
              <a:rPr lang="cs-CZ" dirty="0"/>
            </a:br>
            <a:r>
              <a:rPr lang="cs-CZ" dirty="0"/>
              <a:t>(Plánická 174, Klatovy, </a:t>
            </a:r>
            <a:br>
              <a:rPr lang="cs-CZ" dirty="0"/>
            </a:br>
            <a:r>
              <a:rPr lang="cs-CZ" dirty="0"/>
              <a:t> bývalý dominikánský klášter) </a:t>
            </a:r>
          </a:p>
        </p:txBody>
      </p:sp>
      <p:pic>
        <p:nvPicPr>
          <p:cNvPr id="14" name="Zástupný symbol pro obrázek 13"/>
          <p:cNvPicPr>
            <a:picLocks noGrp="1" noChangeAspect="1"/>
          </p:cNvPicPr>
          <p:nvPr>
            <p:ph type="pic" sz="quarter" idx="15"/>
          </p:nvPr>
        </p:nvPicPr>
        <p:blipFill>
          <a:blip r:embed="rId3" cstate="print">
            <a:extLst>
              <a:ext uri="{28A0092B-C50C-407E-A947-70E740481C1C}">
                <a14:useLocalDpi xmlns:a14="http://schemas.microsoft.com/office/drawing/2010/main" val="0"/>
              </a:ext>
            </a:extLst>
          </a:blip>
          <a:stretch>
            <a:fillRect/>
          </a:stretch>
        </p:blipFill>
        <p:spPr>
          <a:xfrm>
            <a:off x="827584" y="2204864"/>
            <a:ext cx="540000" cy="540000"/>
          </a:xfrm>
        </p:spPr>
      </p:pic>
      <p:pic>
        <p:nvPicPr>
          <p:cNvPr id="16" name="Zástupný symbol pro obrázek 15"/>
          <p:cNvPicPr>
            <a:picLocks noGrp="1" noChangeAspect="1"/>
          </p:cNvPicPr>
          <p:nvPr>
            <p:ph type="pic" sz="quarter" idx="17"/>
          </p:nvPr>
        </p:nvPicPr>
        <p:blipFill>
          <a:blip r:embed="rId4" cstate="print">
            <a:extLst>
              <a:ext uri="{28A0092B-C50C-407E-A947-70E740481C1C}">
                <a14:useLocalDpi xmlns:a14="http://schemas.microsoft.com/office/drawing/2010/main" val="0"/>
              </a:ext>
            </a:extLst>
          </a:blip>
          <a:stretch>
            <a:fillRect/>
          </a:stretch>
        </p:blipFill>
        <p:spPr>
          <a:xfrm>
            <a:off x="827584" y="5301208"/>
            <a:ext cx="540000" cy="540000"/>
          </a:xfrm>
        </p:spPr>
      </p:pic>
      <p:pic>
        <p:nvPicPr>
          <p:cNvPr id="9" name="Zástupný symbol pro obrázek 14"/>
          <p:cNvPicPr>
            <a:picLocks noGrp="1" noChangeAspect="1"/>
          </p:cNvPicPr>
          <p:nvPr>
            <p:ph type="pic" sz="quarter" idx="16"/>
          </p:nvPr>
        </p:nvPicPr>
        <p:blipFill>
          <a:blip r:embed="rId5" cstate="print">
            <a:extLst>
              <a:ext uri="{28A0092B-C50C-407E-A947-70E740481C1C}">
                <a14:useLocalDpi xmlns:a14="http://schemas.microsoft.com/office/drawing/2010/main" val="0"/>
              </a:ext>
            </a:extLst>
          </a:blip>
          <a:srcRect/>
          <a:stretch>
            <a:fillRect/>
          </a:stretch>
        </p:blipFill>
        <p:spPr>
          <a:xfrm>
            <a:off x="827584" y="3789040"/>
            <a:ext cx="540000" cy="540000"/>
          </a:xfrm>
        </p:spPr>
      </p:pic>
      <p:pic>
        <p:nvPicPr>
          <p:cNvPr id="3" name="Obrázek 2">
            <a:extLst>
              <a:ext uri="{FF2B5EF4-FFF2-40B4-BE49-F238E27FC236}">
                <a16:creationId xmlns:a16="http://schemas.microsoft.com/office/drawing/2014/main" id="{F195EF7A-3D1C-4AB5-8957-C1F78670BE0E}"/>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635896" y="6422658"/>
            <a:ext cx="2172356" cy="358099"/>
          </a:xfrm>
          <a:prstGeom prst="rect">
            <a:avLst/>
          </a:prstGeom>
        </p:spPr>
      </p:pic>
    </p:spTree>
    <p:extLst>
      <p:ext uri="{BB962C8B-B14F-4D97-AF65-F5344CB8AC3E}">
        <p14:creationId xmlns:p14="http://schemas.microsoft.com/office/powerpoint/2010/main" val="33746618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t>Příprava žádosti o podporu</a:t>
            </a:r>
          </a:p>
        </p:txBody>
      </p:sp>
      <p:sp>
        <p:nvSpPr>
          <p:cNvPr id="3" name="Zástupný symbol pro obsah 2"/>
          <p:cNvSpPr>
            <a:spLocks noGrp="1"/>
          </p:cNvSpPr>
          <p:nvPr>
            <p:ph idx="1"/>
          </p:nvPr>
        </p:nvSpPr>
        <p:spPr>
          <a:xfrm>
            <a:off x="251520" y="1772816"/>
            <a:ext cx="8352480" cy="4752528"/>
          </a:xfrm>
        </p:spPr>
        <p:txBody>
          <a:bodyPr/>
          <a:lstStyle/>
          <a:p>
            <a:pPr lvl="1">
              <a:lnSpc>
                <a:spcPct val="100000"/>
              </a:lnSpc>
              <a:spcBef>
                <a:spcPts val="0"/>
              </a:spcBef>
              <a:spcAft>
                <a:spcPts val="1800"/>
              </a:spcAft>
            </a:pPr>
            <a:r>
              <a:rPr lang="cs-CZ" sz="2800" dirty="0"/>
              <a:t>Budou podporovány pouze sociální služby poskytované </a:t>
            </a:r>
            <a:r>
              <a:rPr lang="cs-CZ" sz="2800" b="1" dirty="0"/>
              <a:t>terénní a ambulantní formou</a:t>
            </a:r>
            <a:r>
              <a:rPr lang="cs-CZ" sz="2800" dirty="0"/>
              <a:t>.</a:t>
            </a:r>
          </a:p>
          <a:p>
            <a:pPr lvl="1">
              <a:lnSpc>
                <a:spcPct val="100000"/>
              </a:lnSpc>
              <a:spcBef>
                <a:spcPts val="0"/>
              </a:spcBef>
              <a:spcAft>
                <a:spcPts val="1800"/>
              </a:spcAft>
            </a:pPr>
            <a:r>
              <a:rPr lang="cs-CZ" sz="2800" dirty="0"/>
              <a:t>Jako pobytová budou podpořeny pouze </a:t>
            </a:r>
            <a:r>
              <a:rPr lang="cs-CZ" sz="2800" b="1" dirty="0"/>
              <a:t>odlehčovací služby</a:t>
            </a:r>
            <a:r>
              <a:rPr lang="cs-CZ" sz="2800" dirty="0"/>
              <a:t> dle §44 z. 108/2006Sb.</a:t>
            </a:r>
            <a:endParaRPr lang="cs-CZ" sz="1800" dirty="0"/>
          </a:p>
        </p:txBody>
      </p:sp>
      <p:sp>
        <p:nvSpPr>
          <p:cNvPr id="4" name="Zástupný symbol pro číslo snímku 3"/>
          <p:cNvSpPr>
            <a:spLocks noGrp="1"/>
          </p:cNvSpPr>
          <p:nvPr>
            <p:ph type="sldNum" sz="quarter" idx="12"/>
          </p:nvPr>
        </p:nvSpPr>
        <p:spPr/>
        <p:txBody>
          <a:bodyPr/>
          <a:lstStyle/>
          <a:p>
            <a:fld id="{479BF083-4774-43B1-9AB0-5CC1AC5DD8EE}" type="slidenum">
              <a:rPr lang="cs-CZ" smtClean="0"/>
              <a:pPr/>
              <a:t>10</a:t>
            </a:fld>
            <a:endParaRPr lang="cs-CZ" dirty="0"/>
          </a:p>
        </p:txBody>
      </p:sp>
      <p:pic>
        <p:nvPicPr>
          <p:cNvPr id="5" name="Obrázek 4">
            <a:extLst>
              <a:ext uri="{FF2B5EF4-FFF2-40B4-BE49-F238E27FC236}">
                <a16:creationId xmlns:a16="http://schemas.microsoft.com/office/drawing/2014/main" id="{54A9A885-5797-439D-8051-8E753531C63E}"/>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699792" y="5969572"/>
            <a:ext cx="4188580" cy="690461"/>
          </a:xfrm>
          <a:prstGeom prst="rect">
            <a:avLst/>
          </a:prstGeom>
        </p:spPr>
      </p:pic>
    </p:spTree>
    <p:extLst>
      <p:ext uri="{BB962C8B-B14F-4D97-AF65-F5344CB8AC3E}">
        <p14:creationId xmlns:p14="http://schemas.microsoft.com/office/powerpoint/2010/main" val="260381724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t>Příprava žádosti o podporu</a:t>
            </a:r>
          </a:p>
        </p:txBody>
      </p:sp>
      <p:sp>
        <p:nvSpPr>
          <p:cNvPr id="3" name="Zástupný symbol pro obsah 2"/>
          <p:cNvSpPr>
            <a:spLocks noGrp="1"/>
          </p:cNvSpPr>
          <p:nvPr>
            <p:ph idx="1"/>
          </p:nvPr>
        </p:nvSpPr>
        <p:spPr>
          <a:xfrm>
            <a:off x="251520" y="1772816"/>
            <a:ext cx="8352480" cy="4752528"/>
          </a:xfrm>
        </p:spPr>
        <p:txBody>
          <a:bodyPr/>
          <a:lstStyle/>
          <a:p>
            <a:pPr marL="414000" lvl="1" indent="0">
              <a:lnSpc>
                <a:spcPct val="100000"/>
              </a:lnSpc>
              <a:spcBef>
                <a:spcPts val="0"/>
              </a:spcBef>
              <a:buNone/>
            </a:pPr>
            <a:r>
              <a:rPr lang="cs-CZ" sz="2800" b="1" u="sng" cap="all" dirty="0"/>
              <a:t>Cílové skupiny:</a:t>
            </a:r>
          </a:p>
          <a:p>
            <a:pPr marL="414000" lvl="1" indent="0">
              <a:lnSpc>
                <a:spcPct val="100000"/>
              </a:lnSpc>
              <a:spcBef>
                <a:spcPts val="0"/>
              </a:spcBef>
              <a:buNone/>
            </a:pPr>
            <a:endParaRPr lang="cs-CZ" sz="1600" dirty="0"/>
          </a:p>
          <a:p>
            <a:pPr lvl="1">
              <a:lnSpc>
                <a:spcPct val="100000"/>
              </a:lnSpc>
              <a:spcBef>
                <a:spcPts val="0"/>
              </a:spcBef>
              <a:spcAft>
                <a:spcPts val="800"/>
              </a:spcAft>
              <a:buFont typeface="Wingdings" panose="05000000000000000000" pitchFamily="2" charset="2"/>
              <a:buChar char="§"/>
            </a:pPr>
            <a:r>
              <a:rPr lang="cs-CZ" sz="3200" dirty="0"/>
              <a:t>Osoby se zdravotním postižením</a:t>
            </a:r>
          </a:p>
          <a:p>
            <a:pPr lvl="1">
              <a:lnSpc>
                <a:spcPct val="100000"/>
              </a:lnSpc>
              <a:spcBef>
                <a:spcPts val="0"/>
              </a:spcBef>
              <a:spcAft>
                <a:spcPts val="800"/>
              </a:spcAft>
              <a:buFont typeface="Wingdings" panose="05000000000000000000" pitchFamily="2" charset="2"/>
              <a:buChar char="§"/>
            </a:pPr>
            <a:r>
              <a:rPr lang="cs-CZ" sz="3200" dirty="0"/>
              <a:t>Osoby sociálně vyloučené a osoby sociálním vyloučením ohrožené</a:t>
            </a:r>
          </a:p>
          <a:p>
            <a:pPr lvl="1">
              <a:lnSpc>
                <a:spcPct val="100000"/>
              </a:lnSpc>
              <a:spcBef>
                <a:spcPts val="0"/>
              </a:spcBef>
              <a:spcAft>
                <a:spcPts val="800"/>
              </a:spcAft>
              <a:buFont typeface="Wingdings" panose="05000000000000000000" pitchFamily="2" charset="2"/>
              <a:buChar char="§"/>
            </a:pPr>
            <a:r>
              <a:rPr lang="cs-CZ" sz="3200" dirty="0"/>
              <a:t>Osoby pečující o jiné závislé osoby</a:t>
            </a:r>
          </a:p>
          <a:p>
            <a:pPr lvl="1">
              <a:lnSpc>
                <a:spcPct val="100000"/>
              </a:lnSpc>
              <a:spcBef>
                <a:spcPts val="0"/>
              </a:spcBef>
              <a:spcAft>
                <a:spcPts val="800"/>
              </a:spcAft>
              <a:buFont typeface="Wingdings" panose="05000000000000000000" pitchFamily="2" charset="2"/>
              <a:buChar char="§"/>
            </a:pPr>
            <a:r>
              <a:rPr lang="cs-CZ" sz="3200" dirty="0"/>
              <a:t>Rodiče samoživitelé</a:t>
            </a:r>
            <a:endParaRPr lang="cs-CZ" dirty="0"/>
          </a:p>
        </p:txBody>
      </p:sp>
      <p:sp>
        <p:nvSpPr>
          <p:cNvPr id="4" name="Zástupný symbol pro číslo snímku 3"/>
          <p:cNvSpPr>
            <a:spLocks noGrp="1"/>
          </p:cNvSpPr>
          <p:nvPr>
            <p:ph type="sldNum" sz="quarter" idx="12"/>
          </p:nvPr>
        </p:nvSpPr>
        <p:spPr/>
        <p:txBody>
          <a:bodyPr/>
          <a:lstStyle/>
          <a:p>
            <a:fld id="{479BF083-4774-43B1-9AB0-5CC1AC5DD8EE}" type="slidenum">
              <a:rPr lang="cs-CZ" smtClean="0"/>
              <a:pPr/>
              <a:t>11</a:t>
            </a:fld>
            <a:endParaRPr lang="cs-CZ" dirty="0"/>
          </a:p>
        </p:txBody>
      </p:sp>
      <p:pic>
        <p:nvPicPr>
          <p:cNvPr id="5" name="Obrázek 4">
            <a:extLst>
              <a:ext uri="{FF2B5EF4-FFF2-40B4-BE49-F238E27FC236}">
                <a16:creationId xmlns:a16="http://schemas.microsoft.com/office/drawing/2014/main" id="{8CB23ACA-A1CF-41F8-8576-12EBC9B2EA93}"/>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627784" y="5998147"/>
            <a:ext cx="4188580" cy="690461"/>
          </a:xfrm>
          <a:prstGeom prst="rect">
            <a:avLst/>
          </a:prstGeom>
        </p:spPr>
      </p:pic>
    </p:spTree>
    <p:extLst>
      <p:ext uri="{BB962C8B-B14F-4D97-AF65-F5344CB8AC3E}">
        <p14:creationId xmlns:p14="http://schemas.microsoft.com/office/powerpoint/2010/main" val="381918962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t>Příprava žádosti o podporu</a:t>
            </a:r>
          </a:p>
        </p:txBody>
      </p:sp>
      <p:sp>
        <p:nvSpPr>
          <p:cNvPr id="3" name="Zástupný symbol pro obsah 2"/>
          <p:cNvSpPr>
            <a:spLocks noGrp="1"/>
          </p:cNvSpPr>
          <p:nvPr>
            <p:ph idx="1"/>
          </p:nvPr>
        </p:nvSpPr>
        <p:spPr>
          <a:xfrm>
            <a:off x="360000" y="1484784"/>
            <a:ext cx="8244000" cy="5040560"/>
          </a:xfrm>
        </p:spPr>
        <p:txBody>
          <a:bodyPr/>
          <a:lstStyle/>
          <a:p>
            <a:pPr lvl="1">
              <a:lnSpc>
                <a:spcPct val="100000"/>
              </a:lnSpc>
              <a:spcBef>
                <a:spcPts val="0"/>
              </a:spcBef>
            </a:pPr>
            <a:r>
              <a:rPr lang="cs-CZ" sz="1800" dirty="0"/>
              <a:t>Datum vyhlášení:			31.1.2017</a:t>
            </a:r>
          </a:p>
          <a:p>
            <a:pPr lvl="1">
              <a:lnSpc>
                <a:spcPct val="100000"/>
              </a:lnSpc>
              <a:spcBef>
                <a:spcPts val="0"/>
              </a:spcBef>
            </a:pPr>
            <a:r>
              <a:rPr lang="cs-CZ" sz="1800" dirty="0"/>
              <a:t>Datum ukončení příjmu žádostí:	</a:t>
            </a:r>
            <a:r>
              <a:rPr lang="cs-CZ" sz="1800" b="1" dirty="0"/>
              <a:t>31.3.2017, 12:00hod.</a:t>
            </a:r>
          </a:p>
          <a:p>
            <a:pPr lvl="1">
              <a:lnSpc>
                <a:spcPct val="100000"/>
              </a:lnSpc>
              <a:spcBef>
                <a:spcPts val="0"/>
              </a:spcBef>
            </a:pPr>
            <a:endParaRPr lang="cs-CZ" sz="1800" b="1" dirty="0"/>
          </a:p>
          <a:p>
            <a:pPr lvl="1">
              <a:lnSpc>
                <a:spcPct val="100000"/>
              </a:lnSpc>
              <a:spcBef>
                <a:spcPts val="0"/>
              </a:spcBef>
            </a:pPr>
            <a:r>
              <a:rPr lang="cs-CZ" sz="1800" dirty="0"/>
              <a:t>Maximální délka projektu:			36 měsíců</a:t>
            </a:r>
          </a:p>
          <a:p>
            <a:pPr lvl="1">
              <a:lnSpc>
                <a:spcPct val="100000"/>
              </a:lnSpc>
              <a:spcBef>
                <a:spcPts val="0"/>
              </a:spcBef>
            </a:pPr>
            <a:r>
              <a:rPr lang="cs-CZ" sz="1800" dirty="0"/>
              <a:t>Nejzazší datum pro ukončení realizace:	31.12.2020</a:t>
            </a:r>
          </a:p>
          <a:p>
            <a:pPr lvl="1">
              <a:lnSpc>
                <a:spcPct val="100000"/>
              </a:lnSpc>
              <a:spcBef>
                <a:spcPts val="0"/>
              </a:spcBef>
            </a:pPr>
            <a:endParaRPr lang="cs-CZ" sz="1800" dirty="0"/>
          </a:p>
          <a:p>
            <a:pPr lvl="1">
              <a:lnSpc>
                <a:spcPct val="100000"/>
              </a:lnSpc>
              <a:spcBef>
                <a:spcPts val="0"/>
              </a:spcBef>
            </a:pPr>
            <a:r>
              <a:rPr lang="cs-CZ" sz="1800" dirty="0"/>
              <a:t>Oprávnění žadatelé:		poskytovatelé sociálních služeb</a:t>
            </a:r>
          </a:p>
          <a:p>
            <a:pPr marL="3657600" lvl="8" indent="0">
              <a:spcBef>
                <a:spcPts val="0"/>
              </a:spcBef>
              <a:buNone/>
            </a:pPr>
            <a:r>
              <a:rPr lang="cs-CZ" sz="1800" dirty="0"/>
              <a:t>organizace zřizované obcemi</a:t>
            </a:r>
          </a:p>
          <a:p>
            <a:pPr lvl="7">
              <a:spcBef>
                <a:spcPts val="0"/>
              </a:spcBef>
            </a:pPr>
            <a:endParaRPr lang="cs-CZ" sz="1800" dirty="0"/>
          </a:p>
          <a:p>
            <a:pPr lvl="1">
              <a:lnSpc>
                <a:spcPct val="100000"/>
              </a:lnSpc>
              <a:spcBef>
                <a:spcPts val="0"/>
              </a:spcBef>
            </a:pPr>
            <a:r>
              <a:rPr lang="cs-CZ" sz="1800" dirty="0"/>
              <a:t>Výše celkových </a:t>
            </a:r>
            <a:r>
              <a:rPr lang="cs-CZ" sz="1800" dirty="0" err="1"/>
              <a:t>způs</a:t>
            </a:r>
            <a:r>
              <a:rPr lang="cs-CZ" sz="1800" dirty="0"/>
              <a:t>. </a:t>
            </a:r>
            <a:r>
              <a:rPr lang="cs-CZ" sz="1800" dirty="0" err="1"/>
              <a:t>výd</a:t>
            </a:r>
            <a:r>
              <a:rPr lang="cs-CZ" sz="1800" dirty="0"/>
              <a:t>.:	400.000 Kč – 2.000.000 Kč</a:t>
            </a:r>
          </a:p>
          <a:p>
            <a:pPr lvl="1">
              <a:lnSpc>
                <a:spcPct val="100000"/>
              </a:lnSpc>
              <a:spcBef>
                <a:spcPts val="0"/>
              </a:spcBef>
            </a:pPr>
            <a:r>
              <a:rPr lang="cs-CZ" sz="1800" dirty="0"/>
              <a:t>Míra podpory:		85 - 100</a:t>
            </a:r>
            <a:r>
              <a:rPr lang="en-GB" sz="1800" dirty="0"/>
              <a:t>% </a:t>
            </a:r>
            <a:r>
              <a:rPr lang="en-GB" sz="1800" dirty="0" err="1"/>
              <a:t>zp</a:t>
            </a:r>
            <a:r>
              <a:rPr lang="cs-CZ" sz="1800" dirty="0" err="1"/>
              <a:t>ůsobilých</a:t>
            </a:r>
            <a:r>
              <a:rPr lang="cs-CZ" sz="1800" dirty="0"/>
              <a:t> výdajů</a:t>
            </a:r>
          </a:p>
          <a:p>
            <a:pPr lvl="1">
              <a:lnSpc>
                <a:spcPct val="100000"/>
              </a:lnSpc>
              <a:spcBef>
                <a:spcPts val="0"/>
              </a:spcBef>
            </a:pPr>
            <a:r>
              <a:rPr lang="cs-CZ" sz="1800" dirty="0"/>
              <a:t>Financování:		ex ante / ex post</a:t>
            </a:r>
          </a:p>
          <a:p>
            <a:pPr lvl="1">
              <a:lnSpc>
                <a:spcPct val="100000"/>
              </a:lnSpc>
              <a:spcBef>
                <a:spcPts val="0"/>
              </a:spcBef>
            </a:pPr>
            <a:endParaRPr lang="cs-CZ" sz="1800" dirty="0"/>
          </a:p>
          <a:p>
            <a:pPr lvl="1">
              <a:lnSpc>
                <a:spcPct val="100000"/>
              </a:lnSpc>
              <a:spcBef>
                <a:spcPts val="0"/>
              </a:spcBef>
            </a:pPr>
            <a:r>
              <a:rPr lang="cs-CZ" sz="1800" dirty="0"/>
              <a:t>Sociální služby budou financovány formou vyrovnávací platby </a:t>
            </a:r>
            <a:br>
              <a:rPr lang="cs-CZ" sz="1800" dirty="0"/>
            </a:br>
            <a:r>
              <a:rPr lang="cs-CZ" sz="1400" dirty="0"/>
              <a:t>(v režimu veřejné podpory)</a:t>
            </a:r>
          </a:p>
          <a:p>
            <a:pPr lvl="1">
              <a:lnSpc>
                <a:spcPct val="100000"/>
              </a:lnSpc>
              <a:spcBef>
                <a:spcPts val="0"/>
              </a:spcBef>
            </a:pPr>
            <a:r>
              <a:rPr lang="cs-CZ" sz="1800" dirty="0"/>
              <a:t>Fakultativní činnosti </a:t>
            </a:r>
            <a:r>
              <a:rPr lang="cs-CZ" sz="1800" dirty="0" err="1"/>
              <a:t>soc.služby</a:t>
            </a:r>
            <a:r>
              <a:rPr lang="cs-CZ" sz="1800" dirty="0"/>
              <a:t> a další programy a činnosti, které nejsou sociálními službami, jsou službami mimo režim veřejné podpory.</a:t>
            </a:r>
          </a:p>
        </p:txBody>
      </p:sp>
      <p:sp>
        <p:nvSpPr>
          <p:cNvPr id="4" name="Zástupný symbol pro číslo snímku 3"/>
          <p:cNvSpPr>
            <a:spLocks noGrp="1"/>
          </p:cNvSpPr>
          <p:nvPr>
            <p:ph type="sldNum" sz="quarter" idx="12"/>
          </p:nvPr>
        </p:nvSpPr>
        <p:spPr/>
        <p:txBody>
          <a:bodyPr/>
          <a:lstStyle/>
          <a:p>
            <a:fld id="{479BF083-4774-43B1-9AB0-5CC1AC5DD8EE}" type="slidenum">
              <a:rPr lang="cs-CZ" smtClean="0"/>
              <a:pPr/>
              <a:t>12</a:t>
            </a:fld>
            <a:endParaRPr lang="cs-CZ" dirty="0"/>
          </a:p>
        </p:txBody>
      </p:sp>
      <p:pic>
        <p:nvPicPr>
          <p:cNvPr id="5" name="Obrázek 4">
            <a:extLst>
              <a:ext uri="{FF2B5EF4-FFF2-40B4-BE49-F238E27FC236}">
                <a16:creationId xmlns:a16="http://schemas.microsoft.com/office/drawing/2014/main" id="{8D4DA017-E71D-4675-82CF-339E81727ED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flipV="1">
            <a:off x="6876256" y="1259318"/>
            <a:ext cx="2231744" cy="367889"/>
          </a:xfrm>
          <a:prstGeom prst="rect">
            <a:avLst/>
          </a:prstGeom>
        </p:spPr>
      </p:pic>
    </p:spTree>
    <p:extLst>
      <p:ext uri="{BB962C8B-B14F-4D97-AF65-F5344CB8AC3E}">
        <p14:creationId xmlns:p14="http://schemas.microsoft.com/office/powerpoint/2010/main" val="280711851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Nadpis 4"/>
          <p:cNvSpPr>
            <a:spLocks noGrp="1"/>
          </p:cNvSpPr>
          <p:nvPr>
            <p:ph type="title"/>
          </p:nvPr>
        </p:nvSpPr>
        <p:spPr>
          <a:xfrm>
            <a:off x="1763688" y="3212976"/>
            <a:ext cx="7272000" cy="935968"/>
          </a:xfrm>
        </p:spPr>
        <p:txBody>
          <a:bodyPr/>
          <a:lstStyle/>
          <a:p>
            <a:r>
              <a:rPr lang="cs-CZ" dirty="0"/>
              <a:t>Projektová žádost</a:t>
            </a:r>
          </a:p>
        </p:txBody>
      </p:sp>
      <p:pic>
        <p:nvPicPr>
          <p:cNvPr id="14" name="Zástupný symbol pro obrázek 13"/>
          <p:cNvPicPr>
            <a:picLocks noGrp="1" noChangeAspect="1"/>
          </p:cNvPicPr>
          <p:nvPr>
            <p:ph type="pic" sz="quarter" idx="15"/>
          </p:nvPr>
        </p:nvPicPr>
        <p:blipFill>
          <a:blip r:embed="rId2" cstate="print">
            <a:extLst>
              <a:ext uri="{28A0092B-C50C-407E-A947-70E740481C1C}">
                <a14:useLocalDpi xmlns:a14="http://schemas.microsoft.com/office/drawing/2010/main" val="0"/>
              </a:ext>
            </a:extLst>
          </a:blip>
          <a:srcRect/>
          <a:stretch>
            <a:fillRect/>
          </a:stretch>
        </p:blipFill>
        <p:spPr>
          <a:xfrm>
            <a:off x="827584" y="3212976"/>
            <a:ext cx="540000" cy="540000"/>
          </a:xfrm>
        </p:spPr>
      </p:pic>
      <p:sp>
        <p:nvSpPr>
          <p:cNvPr id="4" name="Zástupný symbol pro obsah 2"/>
          <p:cNvSpPr txBox="1">
            <a:spLocks/>
          </p:cNvSpPr>
          <p:nvPr/>
        </p:nvSpPr>
        <p:spPr>
          <a:xfrm>
            <a:off x="683568" y="3861048"/>
            <a:ext cx="7920432" cy="2664296"/>
          </a:xfrm>
          <a:prstGeom prst="rect">
            <a:avLst/>
          </a:prstGeom>
          <a:ln>
            <a:noFill/>
          </a:ln>
        </p:spPr>
        <p:txBody>
          <a:bodyPr/>
          <a:lstStyle>
            <a:lvl1pPr marL="432000" indent="-432000" algn="l" defTabSz="914400" rtl="0" eaLnBrk="1" latinLnBrk="0" hangingPunct="1">
              <a:lnSpc>
                <a:spcPts val="2880"/>
              </a:lnSpc>
              <a:spcBef>
                <a:spcPts val="600"/>
              </a:spcBef>
              <a:spcAft>
                <a:spcPts val="600"/>
              </a:spcAft>
              <a:buClr>
                <a:schemeClr val="accent2"/>
              </a:buClr>
              <a:buSzPct val="100000"/>
              <a:buFont typeface="Wingdings" panose="05000000000000000000" pitchFamily="2" charset="2"/>
              <a:buChar char=""/>
              <a:defRPr sz="2400" b="0" kern="1200">
                <a:solidFill>
                  <a:schemeClr val="tx1"/>
                </a:solidFill>
                <a:latin typeface="+mn-lt"/>
                <a:ea typeface="+mn-ea"/>
                <a:cs typeface="+mn-cs"/>
              </a:defRPr>
            </a:lvl1pPr>
            <a:lvl2pPr marL="666000" indent="-252000" algn="l" defTabSz="914400" rtl="0" eaLnBrk="1" latinLnBrk="0" hangingPunct="1">
              <a:lnSpc>
                <a:spcPts val="2400"/>
              </a:lnSpc>
              <a:spcBef>
                <a:spcPts val="300"/>
              </a:spcBef>
              <a:spcAft>
                <a:spcPts val="300"/>
              </a:spcAft>
              <a:buClr>
                <a:schemeClr val="accent2"/>
              </a:buClr>
              <a:buSzPct val="80000"/>
              <a:buFont typeface="Wingdings" panose="05000000000000000000" pitchFamily="2" charset="2"/>
              <a:buChar char=""/>
              <a:defRPr sz="2000" kern="1200">
                <a:solidFill>
                  <a:schemeClr val="tx1"/>
                </a:solidFill>
                <a:latin typeface="+mn-lt"/>
                <a:ea typeface="+mn-ea"/>
                <a:cs typeface="+mn-cs"/>
              </a:defRPr>
            </a:lvl2pPr>
            <a:lvl3pPr marL="918000" indent="-252000" algn="l" defTabSz="914400" rtl="0" eaLnBrk="1" latinLnBrk="0" hangingPunct="1">
              <a:lnSpc>
                <a:spcPts val="2400"/>
              </a:lnSpc>
              <a:spcBef>
                <a:spcPts val="300"/>
              </a:spcBef>
              <a:spcAft>
                <a:spcPts val="300"/>
              </a:spcAft>
              <a:buClr>
                <a:schemeClr val="accent2"/>
              </a:buClr>
              <a:buSzPct val="80000"/>
              <a:buFont typeface="Wingdings" panose="05000000000000000000" pitchFamily="2" charset="2"/>
              <a:buChar char=""/>
              <a:defRPr sz="2000" kern="1200">
                <a:solidFill>
                  <a:schemeClr val="tx1"/>
                </a:solidFill>
                <a:latin typeface="+mn-lt"/>
                <a:ea typeface="+mn-ea"/>
                <a:cs typeface="+mn-cs"/>
              </a:defRPr>
            </a:lvl3pPr>
            <a:lvl4pPr marL="1170000" indent="-252000" algn="l" defTabSz="914400" rtl="0" eaLnBrk="1" latinLnBrk="0" hangingPunct="1">
              <a:lnSpc>
                <a:spcPts val="2400"/>
              </a:lnSpc>
              <a:spcBef>
                <a:spcPts val="300"/>
              </a:spcBef>
              <a:spcAft>
                <a:spcPts val="300"/>
              </a:spcAft>
              <a:buClr>
                <a:schemeClr val="accent2"/>
              </a:buClr>
              <a:buSzPct val="80000"/>
              <a:buFont typeface="Wingdings" panose="05000000000000000000" pitchFamily="2" charset="2"/>
              <a:buChar char=""/>
              <a:defRPr lang="cs-CZ" sz="2000" kern="1200" dirty="0" smtClean="0">
                <a:solidFill>
                  <a:schemeClr val="tx1"/>
                </a:solidFill>
                <a:latin typeface="+mn-lt"/>
                <a:ea typeface="+mn-ea"/>
                <a:cs typeface="+mn-cs"/>
              </a:defRPr>
            </a:lvl4pPr>
            <a:lvl5pPr marL="1422000" indent="-252000" algn="l" defTabSz="914400" rtl="0" eaLnBrk="1" latinLnBrk="0" hangingPunct="1">
              <a:lnSpc>
                <a:spcPts val="2400"/>
              </a:lnSpc>
              <a:spcBef>
                <a:spcPts val="300"/>
              </a:spcBef>
              <a:spcAft>
                <a:spcPts val="300"/>
              </a:spcAft>
              <a:buClr>
                <a:schemeClr val="accent2"/>
              </a:buClr>
              <a:buSzPct val="80000"/>
              <a:buFont typeface="Wingdings" panose="05000000000000000000" pitchFamily="2" charset="2"/>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endParaRPr lang="cs-CZ" dirty="0"/>
          </a:p>
        </p:txBody>
      </p:sp>
      <p:pic>
        <p:nvPicPr>
          <p:cNvPr id="6" name="Obrázek 5">
            <a:extLst>
              <a:ext uri="{FF2B5EF4-FFF2-40B4-BE49-F238E27FC236}">
                <a16:creationId xmlns:a16="http://schemas.microsoft.com/office/drawing/2014/main" id="{6F94B0E9-FFBE-4DCA-8807-E1BF29BE9215}"/>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549494" y="5834883"/>
            <a:ext cx="4188580" cy="690461"/>
          </a:xfrm>
          <a:prstGeom prst="rect">
            <a:avLst/>
          </a:prstGeom>
        </p:spPr>
      </p:pic>
    </p:spTree>
    <p:extLst>
      <p:ext uri="{BB962C8B-B14F-4D97-AF65-F5344CB8AC3E}">
        <p14:creationId xmlns:p14="http://schemas.microsoft.com/office/powerpoint/2010/main" val="80319626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t>Příprava žádosti o podporu</a:t>
            </a:r>
          </a:p>
        </p:txBody>
      </p:sp>
      <p:sp>
        <p:nvSpPr>
          <p:cNvPr id="3" name="Zástupný symbol pro obsah 2"/>
          <p:cNvSpPr>
            <a:spLocks noGrp="1"/>
          </p:cNvSpPr>
          <p:nvPr>
            <p:ph idx="1"/>
          </p:nvPr>
        </p:nvSpPr>
        <p:spPr>
          <a:xfrm>
            <a:off x="540000" y="1340768"/>
            <a:ext cx="8064000" cy="5184576"/>
          </a:xfrm>
        </p:spPr>
        <p:txBody>
          <a:bodyPr/>
          <a:lstStyle/>
          <a:p>
            <a:pPr marL="0" indent="0">
              <a:buNone/>
            </a:pPr>
            <a:r>
              <a:rPr lang="cs-CZ" sz="1800" b="1" u="sng" cap="all" dirty="0"/>
              <a:t>PROJEKTOVÝ ZÁMĚR</a:t>
            </a:r>
          </a:p>
          <a:p>
            <a:pPr marL="900000" indent="-342900" hangingPunct="0">
              <a:lnSpc>
                <a:spcPct val="100000"/>
              </a:lnSpc>
              <a:buFont typeface="+mj-lt"/>
              <a:buAutoNum type="arabicPeriod"/>
            </a:pPr>
            <a:r>
              <a:rPr lang="cs-CZ" sz="1600" b="1" cap="all" dirty="0"/>
              <a:t>Co chceme a můžeme změnit? </a:t>
            </a:r>
          </a:p>
          <a:p>
            <a:pPr marL="900000" indent="-342900" hangingPunct="0">
              <a:lnSpc>
                <a:spcPct val="100000"/>
              </a:lnSpc>
              <a:buFont typeface="+mj-lt"/>
              <a:buAutoNum type="arabicPeriod"/>
            </a:pPr>
            <a:r>
              <a:rPr lang="cs-CZ" sz="1600" b="1" cap="all" dirty="0"/>
              <a:t>Jak toho chceme dosáhnout?</a:t>
            </a:r>
          </a:p>
          <a:p>
            <a:pPr marL="900000" indent="-342900" hangingPunct="0">
              <a:lnSpc>
                <a:spcPct val="100000"/>
              </a:lnSpc>
              <a:spcAft>
                <a:spcPts val="1200"/>
              </a:spcAft>
              <a:buFont typeface="+mj-lt"/>
              <a:buAutoNum type="arabicPeriod"/>
            </a:pPr>
            <a:r>
              <a:rPr lang="cs-CZ" sz="1600" b="1" cap="all" dirty="0"/>
              <a:t>Jak ověříme, že jsme byli úspěšní?</a:t>
            </a:r>
          </a:p>
          <a:p>
            <a:pPr marL="0" indent="0">
              <a:buNone/>
            </a:pPr>
            <a:r>
              <a:rPr lang="cs-CZ" sz="1800" b="1" u="sng" cap="all" dirty="0"/>
              <a:t>1. Co chceme a můžeme změnit? </a:t>
            </a:r>
          </a:p>
          <a:p>
            <a:pPr lvl="1">
              <a:lnSpc>
                <a:spcPct val="100000"/>
              </a:lnSpc>
              <a:spcBef>
                <a:spcPts val="0"/>
              </a:spcBef>
            </a:pPr>
            <a:r>
              <a:rPr lang="cs-CZ" sz="1600" dirty="0"/>
              <a:t>Definování konkrétních problémů (</a:t>
            </a:r>
            <a:r>
              <a:rPr lang="cs-CZ" sz="1600" b="1" dirty="0"/>
              <a:t>identifikování potřeb</a:t>
            </a:r>
            <a:r>
              <a:rPr lang="cs-CZ" sz="1600" dirty="0"/>
              <a:t> </a:t>
            </a:r>
            <a:r>
              <a:rPr lang="cs-CZ" sz="1600" b="1" dirty="0"/>
              <a:t>cílové skupiny</a:t>
            </a:r>
            <a:r>
              <a:rPr lang="cs-CZ" sz="1600" dirty="0"/>
              <a:t>), </a:t>
            </a:r>
            <a:br>
              <a:rPr lang="cs-CZ" sz="1600" dirty="0"/>
            </a:br>
            <a:r>
              <a:rPr lang="cs-CZ" sz="1600" dirty="0"/>
              <a:t>které chceme a jsme schopni projektem změnit.</a:t>
            </a:r>
          </a:p>
          <a:p>
            <a:pPr marL="0" indent="0" hangingPunct="0">
              <a:lnSpc>
                <a:spcPct val="100000"/>
              </a:lnSpc>
              <a:buNone/>
            </a:pPr>
            <a:r>
              <a:rPr lang="cs-CZ" sz="1600" b="1" dirty="0"/>
              <a:t>Doporučení:</a:t>
            </a:r>
          </a:p>
          <a:p>
            <a:pPr lvl="0" algn="just" hangingPunct="0">
              <a:lnSpc>
                <a:spcPct val="100000"/>
              </a:lnSpc>
              <a:spcBef>
                <a:spcPts val="0"/>
              </a:spcBef>
              <a:spcAft>
                <a:spcPts val="0"/>
              </a:spcAft>
            </a:pPr>
            <a:r>
              <a:rPr lang="cs-CZ" sz="1600" dirty="0"/>
              <a:t>jedna z nejdůležitějších částí žádosti, neodbývejte ji,</a:t>
            </a:r>
          </a:p>
          <a:p>
            <a:pPr lvl="0" algn="just" hangingPunct="0">
              <a:lnSpc>
                <a:spcPct val="100000"/>
              </a:lnSpc>
              <a:spcBef>
                <a:spcPts val="0"/>
              </a:spcBef>
              <a:spcAft>
                <a:spcPts val="0"/>
              </a:spcAft>
            </a:pPr>
            <a:r>
              <a:rPr lang="cs-CZ" sz="1600" dirty="0"/>
              <a:t>nemudrujte, nefilosofujte, nebásněte, buďte konkrétní a exaktní: čísla, data,</a:t>
            </a:r>
          </a:p>
          <a:p>
            <a:pPr lvl="0" algn="just" hangingPunct="0">
              <a:lnSpc>
                <a:spcPct val="100000"/>
              </a:lnSpc>
              <a:spcBef>
                <a:spcPts val="0"/>
              </a:spcBef>
              <a:spcAft>
                <a:spcPts val="0"/>
              </a:spcAft>
            </a:pPr>
            <a:r>
              <a:rPr lang="cs-CZ" sz="1600" dirty="0"/>
              <a:t>soustřeďte se na ty potřeby, které korespondují s cíli a aktivitami projektu, </a:t>
            </a:r>
            <a:br>
              <a:rPr lang="cs-CZ" sz="1600" dirty="0"/>
            </a:br>
            <a:r>
              <a:rPr lang="cs-CZ" sz="1600" dirty="0"/>
              <a:t>a tuto vazbu prokažte,</a:t>
            </a:r>
          </a:p>
          <a:p>
            <a:pPr lvl="0" algn="just" hangingPunct="0">
              <a:lnSpc>
                <a:spcPct val="100000"/>
              </a:lnSpc>
              <a:spcBef>
                <a:spcPts val="0"/>
              </a:spcBef>
              <a:spcAft>
                <a:spcPts val="0"/>
              </a:spcAft>
            </a:pPr>
            <a:r>
              <a:rPr lang="cs-CZ" sz="1600" dirty="0"/>
              <a:t>držte se cílové skupiny/cílových skupin,</a:t>
            </a:r>
          </a:p>
          <a:p>
            <a:pPr lvl="0" algn="just" hangingPunct="0">
              <a:lnSpc>
                <a:spcPct val="100000"/>
              </a:lnSpc>
              <a:spcBef>
                <a:spcPts val="0"/>
              </a:spcBef>
              <a:spcAft>
                <a:spcPts val="0"/>
              </a:spcAft>
            </a:pPr>
            <a:r>
              <a:rPr lang="cs-CZ" sz="1600" dirty="0"/>
              <a:t>odvolejte se na analytické materiály, dejte je do přílohy,</a:t>
            </a:r>
          </a:p>
          <a:p>
            <a:pPr lvl="0" algn="just" hangingPunct="0">
              <a:lnSpc>
                <a:spcPct val="100000"/>
              </a:lnSpc>
              <a:spcBef>
                <a:spcPts val="0"/>
              </a:spcBef>
              <a:spcAft>
                <a:spcPts val="0"/>
              </a:spcAft>
            </a:pPr>
            <a:r>
              <a:rPr lang="cs-CZ" sz="1600" dirty="0"/>
              <a:t>odvolejte se na strategické dokumenty, dejte je do přílohy.</a:t>
            </a:r>
          </a:p>
          <a:p>
            <a:pPr lvl="1">
              <a:lnSpc>
                <a:spcPct val="100000"/>
              </a:lnSpc>
              <a:spcBef>
                <a:spcPts val="0"/>
              </a:spcBef>
            </a:pPr>
            <a:endParaRPr lang="cs-CZ" sz="1600" dirty="0"/>
          </a:p>
          <a:p>
            <a:pPr marL="342900" indent="-342900">
              <a:spcAft>
                <a:spcPts val="1200"/>
              </a:spcAft>
              <a:buAutoNum type="arabicParenR"/>
            </a:pPr>
            <a:endParaRPr lang="cs-CZ" sz="1800" b="1" u="sng" cap="all" dirty="0"/>
          </a:p>
          <a:p>
            <a:endParaRPr lang="cs-CZ" sz="1800" b="1" u="sng" cap="all" dirty="0"/>
          </a:p>
        </p:txBody>
      </p:sp>
      <p:sp>
        <p:nvSpPr>
          <p:cNvPr id="4" name="Zástupný symbol pro číslo snímku 3"/>
          <p:cNvSpPr>
            <a:spLocks noGrp="1"/>
          </p:cNvSpPr>
          <p:nvPr>
            <p:ph type="sldNum" sz="quarter" idx="12"/>
          </p:nvPr>
        </p:nvSpPr>
        <p:spPr/>
        <p:txBody>
          <a:bodyPr/>
          <a:lstStyle/>
          <a:p>
            <a:fld id="{479BF083-4774-43B1-9AB0-5CC1AC5DD8EE}" type="slidenum">
              <a:rPr lang="cs-CZ" smtClean="0"/>
              <a:pPr/>
              <a:t>14</a:t>
            </a:fld>
            <a:endParaRPr lang="cs-CZ" dirty="0"/>
          </a:p>
        </p:txBody>
      </p:sp>
      <p:pic>
        <p:nvPicPr>
          <p:cNvPr id="5" name="Obrázek 4">
            <a:extLst>
              <a:ext uri="{FF2B5EF4-FFF2-40B4-BE49-F238E27FC236}">
                <a16:creationId xmlns:a16="http://schemas.microsoft.com/office/drawing/2014/main" id="{AA78FE6F-AB0A-4F88-8448-3020B8F4FB27}"/>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013631" y="1340768"/>
            <a:ext cx="2860369" cy="471514"/>
          </a:xfrm>
          <a:prstGeom prst="rect">
            <a:avLst/>
          </a:prstGeom>
        </p:spPr>
      </p:pic>
    </p:spTree>
    <p:extLst>
      <p:ext uri="{BB962C8B-B14F-4D97-AF65-F5344CB8AC3E}">
        <p14:creationId xmlns:p14="http://schemas.microsoft.com/office/powerpoint/2010/main" val="329503318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t>Příprava žádosti o podporu</a:t>
            </a:r>
          </a:p>
        </p:txBody>
      </p:sp>
      <p:sp>
        <p:nvSpPr>
          <p:cNvPr id="3" name="Zástupný symbol pro obsah 2"/>
          <p:cNvSpPr>
            <a:spLocks noGrp="1"/>
          </p:cNvSpPr>
          <p:nvPr>
            <p:ph idx="1"/>
          </p:nvPr>
        </p:nvSpPr>
        <p:spPr>
          <a:xfrm>
            <a:off x="539552" y="1340768"/>
            <a:ext cx="8064000" cy="5184576"/>
          </a:xfrm>
        </p:spPr>
        <p:txBody>
          <a:bodyPr/>
          <a:lstStyle/>
          <a:p>
            <a:pPr marL="0" indent="0">
              <a:buNone/>
            </a:pPr>
            <a:r>
              <a:rPr lang="cs-CZ" sz="1800" b="1" u="sng" cap="all" dirty="0"/>
              <a:t>1. Co chceme a můžeme změnit? </a:t>
            </a:r>
          </a:p>
          <a:p>
            <a:pPr lvl="1">
              <a:lnSpc>
                <a:spcPct val="100000"/>
              </a:lnSpc>
              <a:spcBef>
                <a:spcPts val="0"/>
              </a:spcBef>
            </a:pPr>
            <a:r>
              <a:rPr lang="cs-CZ" sz="1600" dirty="0"/>
              <a:t>Součástí definice problému je vždy také </a:t>
            </a:r>
            <a:r>
              <a:rPr lang="cs-CZ" sz="1600" b="1" dirty="0"/>
              <a:t>specifikace cílové skupiny projektu</a:t>
            </a:r>
            <a:r>
              <a:rPr lang="cs-CZ" sz="1600" dirty="0"/>
              <a:t>, </a:t>
            </a:r>
            <a:br>
              <a:rPr lang="cs-CZ" sz="1600" dirty="0"/>
            </a:br>
            <a:r>
              <a:rPr lang="cs-CZ" sz="1600" dirty="0"/>
              <a:t>tj. osob, kterých se problém týká.</a:t>
            </a:r>
          </a:p>
          <a:p>
            <a:pPr marL="0" lvl="1" indent="0">
              <a:lnSpc>
                <a:spcPts val="2880"/>
              </a:lnSpc>
              <a:spcBef>
                <a:spcPts val="600"/>
              </a:spcBef>
              <a:spcAft>
                <a:spcPts val="600"/>
              </a:spcAft>
              <a:buSzPct val="100000"/>
              <a:buNone/>
            </a:pPr>
            <a:r>
              <a:rPr lang="cs-CZ" sz="1600" b="1" dirty="0"/>
              <a:t>Doporučení:</a:t>
            </a:r>
            <a:endParaRPr lang="cs-CZ" sz="1600" dirty="0"/>
          </a:p>
          <a:p>
            <a:pPr algn="just" hangingPunct="0">
              <a:lnSpc>
                <a:spcPct val="100000"/>
              </a:lnSpc>
              <a:spcBef>
                <a:spcPts val="0"/>
              </a:spcBef>
              <a:spcAft>
                <a:spcPts val="0"/>
              </a:spcAft>
            </a:pPr>
            <a:r>
              <a:rPr lang="cs-CZ" sz="1600" dirty="0"/>
              <a:t>vymezení a charakteristika CS: vymezená věkem, pohlavím, etnicitou, územím, kulturou, socioekonomickým postavením, jinak definovanou skupinovou příslušností, jako je např. dlouhodobá nezaměstnanost,</a:t>
            </a:r>
          </a:p>
          <a:p>
            <a:pPr algn="just" hangingPunct="0">
              <a:lnSpc>
                <a:spcPct val="100000"/>
              </a:lnSpc>
              <a:spcBef>
                <a:spcPts val="0"/>
              </a:spcBef>
              <a:spcAft>
                <a:spcPts val="0"/>
              </a:spcAft>
            </a:pPr>
            <a:r>
              <a:rPr lang="cs-CZ" sz="1600" dirty="0"/>
              <a:t>čím ostřeji vymezená, tím lépe (bezbřehost napovídá, že nevíte pořádně, co chcete, a tak chcete dělat všechno pro všechny),</a:t>
            </a:r>
          </a:p>
          <a:p>
            <a:pPr algn="just" hangingPunct="0">
              <a:lnSpc>
                <a:spcPct val="100000"/>
              </a:lnSpc>
              <a:spcBef>
                <a:spcPts val="0"/>
              </a:spcBef>
              <a:spcAft>
                <a:spcPts val="0"/>
              </a:spcAft>
            </a:pPr>
            <a:r>
              <a:rPr lang="cs-CZ" sz="1600" dirty="0"/>
              <a:t>projekt může mít více CS, pak ale u každé je třeba zvlášť popsat potřeby,</a:t>
            </a:r>
          </a:p>
          <a:p>
            <a:pPr algn="just" hangingPunct="0">
              <a:lnSpc>
                <a:spcPct val="100000"/>
              </a:lnSpc>
              <a:spcBef>
                <a:spcPts val="0"/>
              </a:spcBef>
              <a:spcAft>
                <a:spcPts val="0"/>
              </a:spcAft>
            </a:pPr>
            <a:r>
              <a:rPr lang="cs-CZ" sz="1600" dirty="0"/>
              <a:t>charakteristika selektivní: znaky, trendy, problémy, jež chcete řešit v projektu vazba na potřeby CS,</a:t>
            </a:r>
          </a:p>
          <a:p>
            <a:pPr algn="just" hangingPunct="0">
              <a:lnSpc>
                <a:spcPct val="100000"/>
              </a:lnSpc>
              <a:spcBef>
                <a:spcPts val="0"/>
              </a:spcBef>
              <a:spcAft>
                <a:spcPts val="0"/>
              </a:spcAft>
            </a:pPr>
            <a:r>
              <a:rPr lang="cs-CZ" sz="1600" dirty="0"/>
              <a:t>projekt musí prokazatelně korespondovat s potřebami CS, na kterou je zaměřen = ideálně vyjmenujte potřeby CS a ke každé přiřaďte aktivitu projektu, kterou chcete danou potřebu naplnit,</a:t>
            </a:r>
          </a:p>
          <a:p>
            <a:pPr algn="just" hangingPunct="0">
              <a:lnSpc>
                <a:spcPct val="100000"/>
              </a:lnSpc>
              <a:spcBef>
                <a:spcPts val="0"/>
              </a:spcBef>
              <a:spcAft>
                <a:spcPts val="0"/>
              </a:spcAft>
            </a:pPr>
            <a:r>
              <a:rPr lang="cs-CZ" sz="1600" dirty="0"/>
              <a:t>jmenujte jen ty potřeby CS, které projektem hodláte naplňovat (ostatní potřeby můžete také zmínit, ale s vysvětlením, proč je projekt neřeší, případně že je řešíte </a:t>
            </a:r>
            <a:br>
              <a:rPr lang="cs-CZ" sz="1600" dirty="0"/>
            </a:br>
            <a:r>
              <a:rPr lang="cs-CZ" sz="1600" dirty="0"/>
              <a:t>v projektu jiném).</a:t>
            </a:r>
          </a:p>
          <a:p>
            <a:pPr marL="0" lvl="1" indent="0">
              <a:lnSpc>
                <a:spcPts val="2880"/>
              </a:lnSpc>
              <a:spcBef>
                <a:spcPts val="600"/>
              </a:spcBef>
              <a:spcAft>
                <a:spcPts val="600"/>
              </a:spcAft>
              <a:buSzPct val="100000"/>
              <a:buNone/>
            </a:pPr>
            <a:r>
              <a:rPr lang="cs-CZ" sz="1600" dirty="0"/>
              <a:t>.</a:t>
            </a:r>
          </a:p>
          <a:p>
            <a:endParaRPr lang="cs-CZ" dirty="0"/>
          </a:p>
        </p:txBody>
      </p:sp>
      <p:sp>
        <p:nvSpPr>
          <p:cNvPr id="4" name="Zástupný symbol pro číslo snímku 3"/>
          <p:cNvSpPr>
            <a:spLocks noGrp="1"/>
          </p:cNvSpPr>
          <p:nvPr>
            <p:ph type="sldNum" sz="quarter" idx="12"/>
          </p:nvPr>
        </p:nvSpPr>
        <p:spPr/>
        <p:txBody>
          <a:bodyPr/>
          <a:lstStyle/>
          <a:p>
            <a:fld id="{479BF083-4774-43B1-9AB0-5CC1AC5DD8EE}" type="slidenum">
              <a:rPr lang="cs-CZ" smtClean="0"/>
              <a:pPr/>
              <a:t>15</a:t>
            </a:fld>
            <a:endParaRPr lang="cs-CZ" dirty="0"/>
          </a:p>
        </p:txBody>
      </p:sp>
      <p:pic>
        <p:nvPicPr>
          <p:cNvPr id="5" name="Obrázek 4">
            <a:extLst>
              <a:ext uri="{FF2B5EF4-FFF2-40B4-BE49-F238E27FC236}">
                <a16:creationId xmlns:a16="http://schemas.microsoft.com/office/drawing/2014/main" id="{97B2D8E7-9A68-43A2-B81B-1C5857CC676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732240" y="1328917"/>
            <a:ext cx="2231440" cy="367839"/>
          </a:xfrm>
          <a:prstGeom prst="rect">
            <a:avLst/>
          </a:prstGeom>
        </p:spPr>
      </p:pic>
    </p:spTree>
    <p:extLst>
      <p:ext uri="{BB962C8B-B14F-4D97-AF65-F5344CB8AC3E}">
        <p14:creationId xmlns:p14="http://schemas.microsoft.com/office/powerpoint/2010/main" val="424039987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t>Příprava žádosti o podporu</a:t>
            </a:r>
          </a:p>
        </p:txBody>
      </p:sp>
      <p:sp>
        <p:nvSpPr>
          <p:cNvPr id="3" name="Zástupný symbol pro obsah 2"/>
          <p:cNvSpPr>
            <a:spLocks noGrp="1"/>
          </p:cNvSpPr>
          <p:nvPr>
            <p:ph idx="1"/>
          </p:nvPr>
        </p:nvSpPr>
        <p:spPr>
          <a:xfrm>
            <a:off x="539552" y="1340768"/>
            <a:ext cx="8208912" cy="5184576"/>
          </a:xfrm>
        </p:spPr>
        <p:txBody>
          <a:bodyPr/>
          <a:lstStyle/>
          <a:p>
            <a:pPr marL="0" indent="0">
              <a:spcAft>
                <a:spcPts val="1200"/>
              </a:spcAft>
              <a:buNone/>
            </a:pPr>
            <a:r>
              <a:rPr lang="cs-CZ" sz="1800" b="1" u="sng" cap="all" dirty="0"/>
              <a:t>1. Co chceme a můžeme změnit? </a:t>
            </a:r>
          </a:p>
          <a:p>
            <a:pPr lvl="1">
              <a:lnSpc>
                <a:spcPct val="100000"/>
              </a:lnSpc>
              <a:spcBef>
                <a:spcPts val="0"/>
              </a:spcBef>
              <a:spcAft>
                <a:spcPts val="0"/>
              </a:spcAft>
            </a:pPr>
            <a:r>
              <a:rPr lang="cs-CZ" sz="1600" b="1" dirty="0"/>
              <a:t>Cíl projektu musí být:</a:t>
            </a:r>
          </a:p>
          <a:p>
            <a:pPr marL="414000" lvl="1" indent="0">
              <a:lnSpc>
                <a:spcPct val="100000"/>
              </a:lnSpc>
              <a:spcBef>
                <a:spcPts val="0"/>
              </a:spcBef>
              <a:buNone/>
            </a:pPr>
            <a:r>
              <a:rPr lang="cs-CZ" sz="1600" dirty="0"/>
              <a:t>	</a:t>
            </a:r>
            <a:r>
              <a:rPr lang="cs-CZ" sz="1600" b="1" dirty="0"/>
              <a:t>1)</a:t>
            </a:r>
            <a:r>
              <a:rPr lang="cs-CZ" sz="1600" dirty="0"/>
              <a:t> </a:t>
            </a:r>
            <a:r>
              <a:rPr lang="cs-CZ" sz="1600" b="1" dirty="0"/>
              <a:t>reálně dosažitelný </a:t>
            </a:r>
            <a:r>
              <a:rPr lang="cs-CZ" sz="1600" dirty="0"/>
              <a:t>v daném čase a za daných podmínek,</a:t>
            </a:r>
          </a:p>
          <a:p>
            <a:pPr marL="414000" lvl="1" indent="0">
              <a:lnSpc>
                <a:spcPct val="100000"/>
              </a:lnSpc>
              <a:spcBef>
                <a:spcPts val="0"/>
              </a:spcBef>
              <a:buNone/>
            </a:pPr>
            <a:r>
              <a:rPr lang="cs-CZ" sz="1600" dirty="0"/>
              <a:t>	</a:t>
            </a:r>
            <a:r>
              <a:rPr lang="cs-CZ" sz="1600" b="1" dirty="0"/>
              <a:t>2) měřitelný</a:t>
            </a:r>
            <a:r>
              <a:rPr lang="cs-CZ" sz="1600" dirty="0"/>
              <a:t>, aby bylo možné po ukončení projektu prokázat jeho naplnění 	    pomocí kvantifikovaných údajů.</a:t>
            </a:r>
          </a:p>
          <a:p>
            <a:pPr lvl="1">
              <a:lnSpc>
                <a:spcPct val="100000"/>
              </a:lnSpc>
              <a:spcBef>
                <a:spcPts val="0"/>
              </a:spcBef>
            </a:pPr>
            <a:r>
              <a:rPr lang="cs-CZ" sz="1600" b="1" dirty="0"/>
              <a:t>Cíle projektu dělíme na:</a:t>
            </a:r>
          </a:p>
          <a:p>
            <a:pPr marL="0" indent="0" hangingPunct="0">
              <a:lnSpc>
                <a:spcPct val="100000"/>
              </a:lnSpc>
              <a:spcBef>
                <a:spcPts val="0"/>
              </a:spcBef>
              <a:spcAft>
                <a:spcPts val="0"/>
              </a:spcAft>
              <a:buNone/>
            </a:pPr>
            <a:r>
              <a:rPr lang="cs-CZ" sz="1600" b="1" dirty="0"/>
              <a:t>	1) Hlavní </a:t>
            </a:r>
            <a:r>
              <a:rPr lang="cs-CZ" sz="1600" dirty="0"/>
              <a:t>= “globální změna“, ke které projekt přispívá - formulován obecněji, </a:t>
            </a:r>
          </a:p>
          <a:p>
            <a:pPr marL="0" lvl="0" indent="0" hangingPunct="0">
              <a:lnSpc>
                <a:spcPct val="100000"/>
              </a:lnSpc>
              <a:spcBef>
                <a:spcPts val="0"/>
              </a:spcBef>
              <a:spcAft>
                <a:spcPts val="0"/>
              </a:spcAft>
              <a:buNone/>
            </a:pPr>
            <a:r>
              <a:rPr lang="cs-CZ" sz="1600" dirty="0"/>
              <a:t>	</a:t>
            </a:r>
            <a:r>
              <a:rPr lang="cs-CZ" sz="1600" b="1" dirty="0"/>
              <a:t>2) Specifické </a:t>
            </a:r>
            <a:r>
              <a:rPr lang="cs-CZ" sz="1600" dirty="0"/>
              <a:t>= konkrétní změny, které projekt přinese (SMART).</a:t>
            </a:r>
          </a:p>
          <a:p>
            <a:pPr marL="0" lvl="0" indent="0" hangingPunct="0">
              <a:lnSpc>
                <a:spcPct val="100000"/>
              </a:lnSpc>
              <a:spcBef>
                <a:spcPts val="0"/>
              </a:spcBef>
              <a:spcAft>
                <a:spcPts val="0"/>
              </a:spcAft>
              <a:buNone/>
            </a:pPr>
            <a:endParaRPr lang="cs-CZ" sz="1600" dirty="0"/>
          </a:p>
          <a:p>
            <a:pPr marL="0" lvl="1" indent="0">
              <a:lnSpc>
                <a:spcPts val="2880"/>
              </a:lnSpc>
              <a:spcBef>
                <a:spcPts val="600"/>
              </a:spcBef>
              <a:spcAft>
                <a:spcPts val="600"/>
              </a:spcAft>
              <a:buSzPct val="100000"/>
              <a:buNone/>
            </a:pPr>
            <a:r>
              <a:rPr lang="cs-CZ" sz="1600" b="1" dirty="0"/>
              <a:t>Doporučení:</a:t>
            </a:r>
            <a:endParaRPr lang="cs-CZ" sz="1600" dirty="0"/>
          </a:p>
          <a:p>
            <a:pPr lvl="0" algn="just" hangingPunct="0">
              <a:lnSpc>
                <a:spcPct val="100000"/>
              </a:lnSpc>
              <a:spcBef>
                <a:spcPts val="0"/>
              </a:spcBef>
              <a:spcAft>
                <a:spcPts val="0"/>
              </a:spcAft>
            </a:pPr>
            <a:r>
              <a:rPr lang="cs-CZ" sz="1600" dirty="0"/>
              <a:t>při vytyčování cílů vycházejte z potřeb (inverzně: problémů), které jste si předem definovali: splnění vytyčeného cíle = naplnění definované potřeby (= odstranění popsaného problému),</a:t>
            </a:r>
          </a:p>
          <a:p>
            <a:pPr lvl="0" algn="just" hangingPunct="0">
              <a:lnSpc>
                <a:spcPct val="100000"/>
              </a:lnSpc>
              <a:spcBef>
                <a:spcPts val="0"/>
              </a:spcBef>
              <a:spcAft>
                <a:spcPts val="0"/>
              </a:spcAft>
            </a:pPr>
            <a:r>
              <a:rPr lang="cs-CZ" sz="1600" dirty="0"/>
              <a:t>dbejte na dosažitelnost cílů (již při vytyčování cílů musíte mít představu o aktivitách),</a:t>
            </a:r>
          </a:p>
          <a:p>
            <a:pPr lvl="0" algn="just" hangingPunct="0">
              <a:lnSpc>
                <a:spcPct val="100000"/>
              </a:lnSpc>
              <a:spcBef>
                <a:spcPts val="0"/>
              </a:spcBef>
              <a:spcAft>
                <a:spcPts val="0"/>
              </a:spcAft>
            </a:pPr>
            <a:r>
              <a:rPr lang="cs-CZ" sz="1600" dirty="0"/>
              <a:t>dbejte na měřitelnost cílů (při formulaci cílů se ptejte, zda splnění takto formulovaného cíle lze nějak prokázat/změřit).</a:t>
            </a:r>
          </a:p>
          <a:p>
            <a:endParaRPr lang="cs-CZ" dirty="0"/>
          </a:p>
        </p:txBody>
      </p:sp>
      <p:sp>
        <p:nvSpPr>
          <p:cNvPr id="4" name="Zástupný symbol pro číslo snímku 3"/>
          <p:cNvSpPr>
            <a:spLocks noGrp="1"/>
          </p:cNvSpPr>
          <p:nvPr>
            <p:ph type="sldNum" sz="quarter" idx="12"/>
          </p:nvPr>
        </p:nvSpPr>
        <p:spPr/>
        <p:txBody>
          <a:bodyPr/>
          <a:lstStyle/>
          <a:p>
            <a:fld id="{479BF083-4774-43B1-9AB0-5CC1AC5DD8EE}" type="slidenum">
              <a:rPr lang="cs-CZ" smtClean="0"/>
              <a:pPr/>
              <a:t>16</a:t>
            </a:fld>
            <a:endParaRPr lang="cs-CZ" dirty="0"/>
          </a:p>
        </p:txBody>
      </p:sp>
      <p:pic>
        <p:nvPicPr>
          <p:cNvPr id="5" name="Obrázek 4">
            <a:extLst>
              <a:ext uri="{FF2B5EF4-FFF2-40B4-BE49-F238E27FC236}">
                <a16:creationId xmlns:a16="http://schemas.microsoft.com/office/drawing/2014/main" id="{944E90FA-538C-4FDB-B5FE-4911CC909A6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flipV="1">
            <a:off x="6496172" y="1340768"/>
            <a:ext cx="2447464" cy="403449"/>
          </a:xfrm>
          <a:prstGeom prst="rect">
            <a:avLst/>
          </a:prstGeom>
        </p:spPr>
      </p:pic>
    </p:spTree>
    <p:extLst>
      <p:ext uri="{BB962C8B-B14F-4D97-AF65-F5344CB8AC3E}">
        <p14:creationId xmlns:p14="http://schemas.microsoft.com/office/powerpoint/2010/main" val="114530270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t>Příprava žádosti o podporu</a:t>
            </a:r>
          </a:p>
        </p:txBody>
      </p:sp>
      <p:sp>
        <p:nvSpPr>
          <p:cNvPr id="3" name="Zástupný symbol pro obsah 2"/>
          <p:cNvSpPr>
            <a:spLocks noGrp="1"/>
          </p:cNvSpPr>
          <p:nvPr>
            <p:ph idx="1"/>
          </p:nvPr>
        </p:nvSpPr>
        <p:spPr>
          <a:xfrm>
            <a:off x="539552" y="1340768"/>
            <a:ext cx="8208912" cy="5184576"/>
          </a:xfrm>
        </p:spPr>
        <p:txBody>
          <a:bodyPr/>
          <a:lstStyle/>
          <a:p>
            <a:pPr marL="0" lvl="0" indent="0">
              <a:buNone/>
            </a:pPr>
            <a:r>
              <a:rPr lang="cs-CZ" sz="1800" b="1" u="sng" cap="all" dirty="0"/>
              <a:t>2. Jak toho chceme dosáhnout?</a:t>
            </a:r>
          </a:p>
          <a:p>
            <a:pPr lvl="1">
              <a:lnSpc>
                <a:spcPct val="100000"/>
              </a:lnSpc>
              <a:spcBef>
                <a:spcPts val="0"/>
              </a:spcBef>
              <a:spcAft>
                <a:spcPts val="600"/>
              </a:spcAft>
            </a:pPr>
            <a:r>
              <a:rPr lang="cs-CZ" sz="1600" dirty="0"/>
              <a:t>V rámci přípravy projektu je nutné </a:t>
            </a:r>
            <a:r>
              <a:rPr lang="cs-CZ" sz="1600" b="1" dirty="0"/>
              <a:t>definovat aktivity </a:t>
            </a:r>
            <a:r>
              <a:rPr lang="cs-CZ" sz="1600" dirty="0"/>
              <a:t>(strategii), kterými bude projekt realizován.</a:t>
            </a:r>
          </a:p>
          <a:p>
            <a:pPr lvl="1">
              <a:lnSpc>
                <a:spcPct val="100000"/>
              </a:lnSpc>
              <a:spcBef>
                <a:spcPts val="0"/>
              </a:spcBef>
              <a:spcAft>
                <a:spcPts val="600"/>
              </a:spcAft>
            </a:pPr>
            <a:r>
              <a:rPr lang="cs-CZ" sz="1600" b="1" dirty="0"/>
              <a:t>Aktivity </a:t>
            </a:r>
            <a:r>
              <a:rPr lang="cs-CZ" sz="1600" dirty="0"/>
              <a:t>mají být prostředkem k dosažení cíle projektu, mezi cíli a klíčovými aktivitami musí být propojení. </a:t>
            </a:r>
          </a:p>
          <a:p>
            <a:pPr marL="0" lvl="1" indent="0">
              <a:lnSpc>
                <a:spcPts val="2880"/>
              </a:lnSpc>
              <a:spcBef>
                <a:spcPts val="600"/>
              </a:spcBef>
              <a:spcAft>
                <a:spcPts val="600"/>
              </a:spcAft>
              <a:buSzPct val="100000"/>
              <a:buNone/>
            </a:pPr>
            <a:r>
              <a:rPr lang="cs-CZ" sz="1600" b="1" dirty="0"/>
              <a:t>Doporučení:</a:t>
            </a:r>
            <a:endParaRPr lang="cs-CZ" sz="1600" dirty="0"/>
          </a:p>
          <a:p>
            <a:pPr algn="just" hangingPunct="0">
              <a:lnSpc>
                <a:spcPct val="100000"/>
              </a:lnSpc>
              <a:spcBef>
                <a:spcPts val="0"/>
              </a:spcBef>
              <a:spcAft>
                <a:spcPts val="0"/>
              </a:spcAft>
            </a:pPr>
            <a:r>
              <a:rPr lang="cs-CZ" sz="1600" dirty="0"/>
              <a:t>vedou k plnění cílů, jsou prostředkem, nástrojem, ne cílem samotným,</a:t>
            </a:r>
          </a:p>
          <a:p>
            <a:pPr algn="just" hangingPunct="0">
              <a:lnSpc>
                <a:spcPct val="100000"/>
              </a:lnSpc>
              <a:spcBef>
                <a:spcPts val="0"/>
              </a:spcBef>
              <a:spcAft>
                <a:spcPts val="0"/>
              </a:spcAft>
            </a:pPr>
            <a:r>
              <a:rPr lang="cs-CZ" sz="1600" dirty="0"/>
              <a:t>udržujte vazbu </a:t>
            </a:r>
            <a:r>
              <a:rPr lang="cs-CZ" sz="1600" b="1" dirty="0"/>
              <a:t>potřeby – cíle – aktivity</a:t>
            </a:r>
            <a:r>
              <a:rPr lang="cs-CZ" sz="1600" dirty="0"/>
              <a:t>,</a:t>
            </a:r>
          </a:p>
          <a:p>
            <a:pPr algn="just" hangingPunct="0">
              <a:lnSpc>
                <a:spcPct val="100000"/>
              </a:lnSpc>
              <a:spcBef>
                <a:spcPts val="0"/>
              </a:spcBef>
              <a:spcAft>
                <a:spcPts val="0"/>
              </a:spcAft>
            </a:pPr>
            <a:r>
              <a:rPr lang="cs-CZ" sz="1600" dirty="0"/>
              <a:t>v projektu nemají co dělat aktivity, u kterých neprokážete, že slouží k naplnění cílů, </a:t>
            </a:r>
            <a:br>
              <a:rPr lang="cs-CZ" sz="1600" dirty="0"/>
            </a:br>
            <a:r>
              <a:rPr lang="cs-CZ" sz="1600" dirty="0"/>
              <a:t>ať už přímo nebo podpůrně,</a:t>
            </a:r>
          </a:p>
          <a:p>
            <a:pPr algn="just" hangingPunct="0">
              <a:lnSpc>
                <a:spcPct val="100000"/>
              </a:lnSpc>
              <a:spcBef>
                <a:spcPts val="0"/>
              </a:spcBef>
              <a:spcAft>
                <a:spcPts val="0"/>
              </a:spcAft>
            </a:pPr>
            <a:r>
              <a:rPr lang="cs-CZ" sz="1600" dirty="0"/>
              <a:t>tvoří tělo projektu,</a:t>
            </a:r>
          </a:p>
          <a:p>
            <a:pPr algn="just" hangingPunct="0">
              <a:lnSpc>
                <a:spcPct val="100000"/>
              </a:lnSpc>
              <a:spcBef>
                <a:spcPts val="0"/>
              </a:spcBef>
              <a:spcAft>
                <a:spcPts val="0"/>
              </a:spcAft>
            </a:pPr>
            <a:r>
              <a:rPr lang="cs-CZ" sz="1600" dirty="0"/>
              <a:t>to, co se bude vlastně s cílovou skupinou a pro cílovou skupinu dělat, </a:t>
            </a:r>
          </a:p>
          <a:p>
            <a:pPr algn="just" hangingPunct="0">
              <a:lnSpc>
                <a:spcPct val="100000"/>
              </a:lnSpc>
              <a:spcBef>
                <a:spcPts val="0"/>
              </a:spcBef>
              <a:spcAft>
                <a:spcPts val="0"/>
              </a:spcAft>
            </a:pPr>
            <a:r>
              <a:rPr lang="cs-CZ" sz="1600" dirty="0"/>
              <a:t>konkrétní rozpis prací: kdo, kdy, co, jak, s kým, kde, jak často bude dělat, </a:t>
            </a:r>
          </a:p>
          <a:p>
            <a:pPr algn="just" hangingPunct="0">
              <a:lnSpc>
                <a:spcPct val="100000"/>
              </a:lnSpc>
              <a:spcBef>
                <a:spcPts val="0"/>
              </a:spcBef>
              <a:spcAft>
                <a:spcPts val="0"/>
              </a:spcAft>
            </a:pPr>
            <a:r>
              <a:rPr lang="cs-CZ" sz="1600" dirty="0"/>
              <a:t>shluky podobných dílčích aktivit = </a:t>
            </a:r>
            <a:r>
              <a:rPr lang="cs-CZ" sz="1600" b="1" dirty="0"/>
              <a:t>klíčové aktivity</a:t>
            </a:r>
            <a:r>
              <a:rPr lang="cs-CZ" sz="1600" dirty="0"/>
              <a:t> (seřaďte v žádosti chronologicky nebo v nějaké jasné logice), </a:t>
            </a:r>
          </a:p>
          <a:p>
            <a:pPr algn="just" hangingPunct="0">
              <a:lnSpc>
                <a:spcPct val="100000"/>
              </a:lnSpc>
              <a:spcBef>
                <a:spcPts val="0"/>
              </a:spcBef>
              <a:spcAft>
                <a:spcPts val="0"/>
              </a:spcAft>
            </a:pPr>
            <a:r>
              <a:rPr lang="cs-CZ" sz="1600" dirty="0"/>
              <a:t>např. pracovní a bilanční diagnostika, pořádání příměstských táborů pro děti pracujících rodičů.</a:t>
            </a:r>
          </a:p>
          <a:p>
            <a:endParaRPr lang="cs-CZ" dirty="0"/>
          </a:p>
        </p:txBody>
      </p:sp>
      <p:sp>
        <p:nvSpPr>
          <p:cNvPr id="4" name="Zástupný symbol pro číslo snímku 3"/>
          <p:cNvSpPr>
            <a:spLocks noGrp="1"/>
          </p:cNvSpPr>
          <p:nvPr>
            <p:ph type="sldNum" sz="quarter" idx="12"/>
          </p:nvPr>
        </p:nvSpPr>
        <p:spPr/>
        <p:txBody>
          <a:bodyPr/>
          <a:lstStyle/>
          <a:p>
            <a:fld id="{479BF083-4774-43B1-9AB0-5CC1AC5DD8EE}" type="slidenum">
              <a:rPr lang="cs-CZ" smtClean="0"/>
              <a:pPr/>
              <a:t>17</a:t>
            </a:fld>
            <a:endParaRPr lang="cs-CZ" dirty="0"/>
          </a:p>
        </p:txBody>
      </p:sp>
      <p:pic>
        <p:nvPicPr>
          <p:cNvPr id="5" name="Obrázek 4">
            <a:extLst>
              <a:ext uri="{FF2B5EF4-FFF2-40B4-BE49-F238E27FC236}">
                <a16:creationId xmlns:a16="http://schemas.microsoft.com/office/drawing/2014/main" id="{6E72D3BF-1FD5-424C-B96F-B9E26E280BB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638211" y="1286055"/>
            <a:ext cx="2447464" cy="403449"/>
          </a:xfrm>
          <a:prstGeom prst="rect">
            <a:avLst/>
          </a:prstGeom>
        </p:spPr>
      </p:pic>
    </p:spTree>
    <p:extLst>
      <p:ext uri="{BB962C8B-B14F-4D97-AF65-F5344CB8AC3E}">
        <p14:creationId xmlns:p14="http://schemas.microsoft.com/office/powerpoint/2010/main" val="272401997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t>Příprava žádosti o podporu</a:t>
            </a:r>
          </a:p>
        </p:txBody>
      </p:sp>
      <p:sp>
        <p:nvSpPr>
          <p:cNvPr id="3" name="Zástupný symbol pro obsah 2"/>
          <p:cNvSpPr>
            <a:spLocks noGrp="1"/>
          </p:cNvSpPr>
          <p:nvPr>
            <p:ph idx="1"/>
          </p:nvPr>
        </p:nvSpPr>
        <p:spPr>
          <a:xfrm>
            <a:off x="467544" y="1268760"/>
            <a:ext cx="8424936" cy="5184576"/>
          </a:xfrm>
        </p:spPr>
        <p:txBody>
          <a:bodyPr/>
          <a:lstStyle/>
          <a:p>
            <a:pPr marL="0" lvl="0" indent="0">
              <a:buNone/>
            </a:pPr>
            <a:r>
              <a:rPr lang="cs-CZ" sz="1800" b="1" u="sng" cap="all" dirty="0"/>
              <a:t>3. Jak ověříme, že jsme byli úspěšní?</a:t>
            </a:r>
            <a:r>
              <a:rPr lang="cs-CZ" sz="1600" dirty="0"/>
              <a:t>.</a:t>
            </a:r>
          </a:p>
          <a:p>
            <a:pPr lvl="1">
              <a:lnSpc>
                <a:spcPct val="100000"/>
              </a:lnSpc>
              <a:spcBef>
                <a:spcPts val="0"/>
              </a:spcBef>
            </a:pPr>
            <a:r>
              <a:rPr lang="cs-CZ" sz="1600" dirty="0"/>
              <a:t>Základním nástrojem jsou </a:t>
            </a:r>
            <a:r>
              <a:rPr lang="cs-CZ" sz="1600" b="1" dirty="0"/>
              <a:t>indikátory</a:t>
            </a:r>
            <a:r>
              <a:rPr lang="cs-CZ" sz="1600" dirty="0"/>
              <a:t> OPZ.</a:t>
            </a:r>
          </a:p>
          <a:p>
            <a:pPr lvl="1">
              <a:lnSpc>
                <a:spcPct val="100000"/>
              </a:lnSpc>
              <a:spcBef>
                <a:spcPts val="0"/>
              </a:spcBef>
            </a:pPr>
            <a:r>
              <a:rPr lang="cs-CZ" sz="1600" b="1" dirty="0"/>
              <a:t>U indikátorů se setkáváme s dělením na: </a:t>
            </a:r>
            <a:endParaRPr lang="cs-CZ" sz="1600" dirty="0"/>
          </a:p>
          <a:p>
            <a:pPr marL="414000" lvl="1" indent="0">
              <a:lnSpc>
                <a:spcPct val="100000"/>
              </a:lnSpc>
              <a:spcBef>
                <a:spcPts val="0"/>
              </a:spcBef>
              <a:buNone/>
            </a:pPr>
            <a:r>
              <a:rPr lang="cs-CZ" sz="1600" dirty="0"/>
              <a:t>	</a:t>
            </a:r>
            <a:r>
              <a:rPr lang="cs-CZ" sz="1600" b="1" dirty="0"/>
              <a:t>1) Výstupy </a:t>
            </a:r>
            <a:r>
              <a:rPr lang="cs-CZ" sz="1600" dirty="0"/>
              <a:t>= indikátory se závazkem,</a:t>
            </a:r>
          </a:p>
          <a:p>
            <a:pPr marL="414000" lvl="1" indent="0">
              <a:lnSpc>
                <a:spcPct val="100000"/>
              </a:lnSpc>
              <a:spcBef>
                <a:spcPts val="0"/>
              </a:spcBef>
              <a:spcAft>
                <a:spcPts val="0"/>
              </a:spcAft>
              <a:buNone/>
            </a:pPr>
            <a:r>
              <a:rPr lang="cs-CZ" sz="1600" b="1" dirty="0"/>
              <a:t>	2) Výsledky </a:t>
            </a:r>
            <a:r>
              <a:rPr lang="cs-CZ" sz="1600" dirty="0"/>
              <a:t>= indikátory bez závazku, ale je nutné je sledovat.</a:t>
            </a:r>
          </a:p>
          <a:p>
            <a:pPr marL="0" lvl="1" indent="0">
              <a:lnSpc>
                <a:spcPct val="100000"/>
              </a:lnSpc>
              <a:spcBef>
                <a:spcPts val="600"/>
              </a:spcBef>
              <a:spcAft>
                <a:spcPts val="600"/>
              </a:spcAft>
              <a:buSzPct val="100000"/>
              <a:buNone/>
            </a:pPr>
            <a:r>
              <a:rPr lang="cs-CZ" sz="1600" b="1" dirty="0"/>
              <a:t>Doporučení:</a:t>
            </a:r>
            <a:endParaRPr lang="cs-CZ" sz="1600" dirty="0"/>
          </a:p>
          <a:p>
            <a:pPr algn="just" hangingPunct="0">
              <a:lnSpc>
                <a:spcPct val="100000"/>
              </a:lnSpc>
              <a:spcBef>
                <a:spcPts val="0"/>
              </a:spcBef>
              <a:spcAft>
                <a:spcPts val="0"/>
              </a:spcAft>
            </a:pPr>
            <a:r>
              <a:rPr lang="cs-CZ" sz="1600" dirty="0"/>
              <a:t>každá aktivita musí mít nějaký konkrétní, měřitelný a dokladovatelný výstup,</a:t>
            </a:r>
          </a:p>
          <a:p>
            <a:pPr algn="just" hangingPunct="0">
              <a:lnSpc>
                <a:spcPct val="100000"/>
              </a:lnSpc>
              <a:spcBef>
                <a:spcPts val="0"/>
              </a:spcBef>
              <a:spcAft>
                <a:spcPts val="1200"/>
              </a:spcAft>
            </a:pPr>
            <a:r>
              <a:rPr lang="cs-CZ" sz="1600" dirty="0"/>
              <a:t>indikátory jsou ukazatele úspěchu, naplnění cíle, a to v předem stanovené míře, </a:t>
            </a:r>
            <a:br>
              <a:rPr lang="cs-CZ" sz="1600" dirty="0"/>
            </a:br>
            <a:r>
              <a:rPr lang="cs-CZ" sz="1600" dirty="0"/>
              <a:t>např. 5 rekvalifikovaných osob – doloženo smlouvami s účastníky a prezenčními listinami.</a:t>
            </a:r>
          </a:p>
          <a:p>
            <a:pPr lvl="1">
              <a:lnSpc>
                <a:spcPct val="100000"/>
              </a:lnSpc>
              <a:spcBef>
                <a:spcPts val="0"/>
              </a:spcBef>
              <a:spcAft>
                <a:spcPts val="1200"/>
              </a:spcAft>
            </a:pPr>
            <a:r>
              <a:rPr lang="cs-CZ" sz="1600" dirty="0"/>
              <a:t>V rámci přípravy projektu je dále nutné promýšlet veškerá možná </a:t>
            </a:r>
            <a:r>
              <a:rPr lang="cs-CZ" sz="1600" b="1" dirty="0"/>
              <a:t>rizika</a:t>
            </a:r>
            <a:r>
              <a:rPr lang="cs-CZ" sz="1600" dirty="0"/>
              <a:t>.</a:t>
            </a:r>
          </a:p>
          <a:p>
            <a:pPr marL="0" lvl="1" indent="0">
              <a:lnSpc>
                <a:spcPct val="100000"/>
              </a:lnSpc>
              <a:spcBef>
                <a:spcPts val="600"/>
              </a:spcBef>
              <a:spcAft>
                <a:spcPts val="600"/>
              </a:spcAft>
              <a:buSzPct val="100000"/>
              <a:buNone/>
            </a:pPr>
            <a:r>
              <a:rPr lang="cs-CZ" sz="1600" b="1" dirty="0"/>
              <a:t>Doporučení:</a:t>
            </a:r>
          </a:p>
          <a:p>
            <a:pPr lvl="0" algn="just" hangingPunct="0">
              <a:lnSpc>
                <a:spcPct val="100000"/>
              </a:lnSpc>
              <a:spcBef>
                <a:spcPts val="0"/>
              </a:spcBef>
              <a:spcAft>
                <a:spcPts val="0"/>
              </a:spcAft>
            </a:pPr>
            <a:r>
              <a:rPr lang="cs-CZ" sz="1600" dirty="0"/>
              <a:t>pojmenujte rizika úspěšné realizace projektu,</a:t>
            </a:r>
          </a:p>
          <a:p>
            <a:pPr lvl="0" algn="just" hangingPunct="0">
              <a:lnSpc>
                <a:spcPct val="100000"/>
              </a:lnSpc>
              <a:spcBef>
                <a:spcPts val="0"/>
              </a:spcBef>
              <a:spcAft>
                <a:spcPts val="0"/>
              </a:spcAft>
            </a:pPr>
            <a:r>
              <a:rPr lang="cs-CZ" sz="1600" dirty="0"/>
              <a:t>popište způsoby eliminace těchto rizik či záložní strategie v případě, že se rizika naplní,</a:t>
            </a:r>
          </a:p>
          <a:p>
            <a:pPr lvl="0" algn="just" hangingPunct="0">
              <a:lnSpc>
                <a:spcPct val="100000"/>
              </a:lnSpc>
              <a:spcBef>
                <a:spcPts val="0"/>
              </a:spcBef>
              <a:spcAft>
                <a:spcPts val="0"/>
              </a:spcAft>
            </a:pPr>
            <a:r>
              <a:rPr lang="cs-CZ" sz="1600" b="1" dirty="0"/>
              <a:t>rozlište: rizika na straně cílové skupiny </a:t>
            </a:r>
            <a:r>
              <a:rPr lang="cs-CZ" sz="1600" dirty="0"/>
              <a:t>(např. demotivace, fluktuace, nepřipravenost),</a:t>
            </a:r>
          </a:p>
          <a:p>
            <a:pPr marL="414000" lvl="1" indent="0" algn="just" hangingPunct="0">
              <a:lnSpc>
                <a:spcPct val="100000"/>
              </a:lnSpc>
              <a:spcBef>
                <a:spcPts val="0"/>
              </a:spcBef>
              <a:spcAft>
                <a:spcPts val="0"/>
              </a:spcAft>
              <a:buNone/>
            </a:pPr>
            <a:r>
              <a:rPr lang="cs-CZ" sz="1600" dirty="0"/>
              <a:t>	      </a:t>
            </a:r>
            <a:r>
              <a:rPr lang="cs-CZ" sz="1600" b="1" dirty="0"/>
              <a:t>rizika na straně realizátora </a:t>
            </a:r>
            <a:r>
              <a:rPr lang="cs-CZ" sz="1600" dirty="0"/>
              <a:t>(např. málo kreativní tým, nízká kvalifikace, 	    	      neznalost terénu, fluktuace),</a:t>
            </a:r>
          </a:p>
          <a:p>
            <a:pPr marL="414000" lvl="1" indent="0" algn="just" hangingPunct="0">
              <a:lnSpc>
                <a:spcPct val="100000"/>
              </a:lnSpc>
              <a:spcBef>
                <a:spcPts val="0"/>
              </a:spcBef>
              <a:spcAft>
                <a:spcPts val="0"/>
              </a:spcAft>
              <a:buNone/>
            </a:pPr>
            <a:r>
              <a:rPr lang="cs-CZ" sz="1600" dirty="0"/>
              <a:t>	      </a:t>
            </a:r>
            <a:r>
              <a:rPr lang="cs-CZ" sz="1600" b="1" dirty="0"/>
              <a:t>vnější rizika </a:t>
            </a:r>
            <a:r>
              <a:rPr lang="cs-CZ" sz="1600" dirty="0"/>
              <a:t>(např. ekonomická krize, komunální volby).</a:t>
            </a:r>
          </a:p>
          <a:p>
            <a:pPr lvl="1">
              <a:lnSpc>
                <a:spcPct val="100000"/>
              </a:lnSpc>
              <a:spcBef>
                <a:spcPts val="0"/>
              </a:spcBef>
            </a:pPr>
            <a:endParaRPr lang="cs-CZ" sz="1600" dirty="0"/>
          </a:p>
        </p:txBody>
      </p:sp>
      <p:sp>
        <p:nvSpPr>
          <p:cNvPr id="4" name="Zástupný symbol pro číslo snímku 3"/>
          <p:cNvSpPr>
            <a:spLocks noGrp="1"/>
          </p:cNvSpPr>
          <p:nvPr>
            <p:ph type="sldNum" sz="quarter" idx="12"/>
          </p:nvPr>
        </p:nvSpPr>
        <p:spPr/>
        <p:txBody>
          <a:bodyPr/>
          <a:lstStyle/>
          <a:p>
            <a:fld id="{479BF083-4774-43B1-9AB0-5CC1AC5DD8EE}" type="slidenum">
              <a:rPr lang="cs-CZ" smtClean="0"/>
              <a:pPr/>
              <a:t>18</a:t>
            </a:fld>
            <a:endParaRPr lang="cs-CZ" dirty="0"/>
          </a:p>
        </p:txBody>
      </p:sp>
      <p:pic>
        <p:nvPicPr>
          <p:cNvPr id="5" name="Obrázek 4">
            <a:extLst>
              <a:ext uri="{FF2B5EF4-FFF2-40B4-BE49-F238E27FC236}">
                <a16:creationId xmlns:a16="http://schemas.microsoft.com/office/drawing/2014/main" id="{38578FD9-0219-49A7-9B76-90ADD14DB9B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342914" y="1283072"/>
            <a:ext cx="2555816" cy="421311"/>
          </a:xfrm>
          <a:prstGeom prst="rect">
            <a:avLst/>
          </a:prstGeom>
        </p:spPr>
      </p:pic>
    </p:spTree>
    <p:extLst>
      <p:ext uri="{BB962C8B-B14F-4D97-AF65-F5344CB8AC3E}">
        <p14:creationId xmlns:p14="http://schemas.microsoft.com/office/powerpoint/2010/main" val="330988942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t>Logický rámec projektové žádosti</a:t>
            </a:r>
          </a:p>
        </p:txBody>
      </p:sp>
      <p:sp>
        <p:nvSpPr>
          <p:cNvPr id="3" name="Zástupný symbol pro obsah 2"/>
          <p:cNvSpPr>
            <a:spLocks noGrp="1"/>
          </p:cNvSpPr>
          <p:nvPr>
            <p:ph idx="1"/>
          </p:nvPr>
        </p:nvSpPr>
        <p:spPr>
          <a:xfrm>
            <a:off x="539552" y="1556792"/>
            <a:ext cx="8208912" cy="4320000"/>
          </a:xfrm>
        </p:spPr>
        <p:txBody>
          <a:bodyPr/>
          <a:lstStyle/>
          <a:p>
            <a:pPr marL="0" indent="0">
              <a:lnSpc>
                <a:spcPct val="100000"/>
              </a:lnSpc>
              <a:spcBef>
                <a:spcPts val="0"/>
              </a:spcBef>
              <a:buNone/>
            </a:pPr>
            <a:r>
              <a:rPr lang="cs-CZ" sz="1600" dirty="0"/>
              <a:t>Nástroj, který ve velmi koncentrované podobě </a:t>
            </a:r>
            <a:r>
              <a:rPr lang="cs-CZ" sz="1600" b="1" dirty="0"/>
              <a:t>obsahuje</a:t>
            </a:r>
            <a:r>
              <a:rPr lang="cs-CZ" sz="1600" dirty="0"/>
              <a:t> </a:t>
            </a:r>
            <a:r>
              <a:rPr lang="cs-CZ" sz="1600" b="1" dirty="0"/>
              <a:t>základní informace o projektu</a:t>
            </a:r>
            <a:r>
              <a:rPr lang="cs-CZ" sz="1600" dirty="0"/>
              <a:t> </a:t>
            </a:r>
            <a:br>
              <a:rPr lang="cs-CZ" sz="1600" dirty="0"/>
            </a:br>
            <a:r>
              <a:rPr lang="cs-CZ" sz="1600" dirty="0"/>
              <a:t>a zároveň </a:t>
            </a:r>
            <a:r>
              <a:rPr lang="cs-CZ" sz="1600" b="1" dirty="0"/>
              <a:t>ověřuje logiku projektu</a:t>
            </a:r>
            <a:r>
              <a:rPr lang="cs-CZ" sz="1600" dirty="0"/>
              <a:t> (vazbu mezi činnostmi, výstupy a cíli projektu).</a:t>
            </a:r>
          </a:p>
          <a:p>
            <a:pPr marL="0" indent="0" hangingPunct="0">
              <a:buNone/>
            </a:pPr>
            <a:r>
              <a:rPr lang="cs-CZ" sz="1800" b="1" u="sng" cap="all" dirty="0"/>
              <a:t>Logický rámec umožňuje: </a:t>
            </a:r>
            <a:endParaRPr lang="cs-CZ" sz="1800" u="sng" cap="all" dirty="0"/>
          </a:p>
          <a:p>
            <a:pPr lvl="0" hangingPunct="0">
              <a:lnSpc>
                <a:spcPct val="100000"/>
              </a:lnSpc>
              <a:spcBef>
                <a:spcPts val="0"/>
              </a:spcBef>
              <a:spcAft>
                <a:spcPts val="300"/>
              </a:spcAft>
            </a:pPr>
            <a:r>
              <a:rPr lang="cs-CZ" sz="1600" dirty="0"/>
              <a:t>organizaci a systemizaci celkového myšlení o projektu, </a:t>
            </a:r>
          </a:p>
          <a:p>
            <a:pPr lvl="0" hangingPunct="0">
              <a:lnSpc>
                <a:spcPct val="100000"/>
              </a:lnSpc>
              <a:spcBef>
                <a:spcPts val="0"/>
              </a:spcBef>
              <a:spcAft>
                <a:spcPts val="300"/>
              </a:spcAft>
            </a:pPr>
            <a:r>
              <a:rPr lang="cs-CZ" sz="1600" dirty="0"/>
              <a:t>upřesnění vztahů mezi cílem, účelem, výstupem a aktivitami projektu, </a:t>
            </a:r>
          </a:p>
          <a:p>
            <a:pPr lvl="0" hangingPunct="0">
              <a:lnSpc>
                <a:spcPct val="100000"/>
              </a:lnSpc>
              <a:spcBef>
                <a:spcPts val="0"/>
              </a:spcBef>
              <a:spcAft>
                <a:spcPts val="300"/>
              </a:spcAft>
            </a:pPr>
            <a:r>
              <a:rPr lang="cs-CZ" sz="1600" dirty="0"/>
              <a:t>jasné stanovení výkonnostních ukazatelů a kritérií, </a:t>
            </a:r>
          </a:p>
          <a:p>
            <a:pPr lvl="0" hangingPunct="0">
              <a:lnSpc>
                <a:spcPct val="100000"/>
              </a:lnSpc>
              <a:spcBef>
                <a:spcPts val="0"/>
              </a:spcBef>
              <a:spcAft>
                <a:spcPts val="300"/>
              </a:spcAft>
            </a:pPr>
            <a:r>
              <a:rPr lang="cs-CZ" sz="1600" dirty="0"/>
              <a:t>provádění kontroly dosažení cílů, účelu, realizaci výstupů a aktivit projektu, </a:t>
            </a:r>
          </a:p>
          <a:p>
            <a:pPr lvl="0" hangingPunct="0">
              <a:lnSpc>
                <a:spcPct val="100000"/>
              </a:lnSpc>
              <a:spcBef>
                <a:spcPts val="0"/>
              </a:spcBef>
              <a:spcAft>
                <a:spcPts val="300"/>
              </a:spcAft>
            </a:pPr>
            <a:r>
              <a:rPr lang="cs-CZ" sz="1600" dirty="0"/>
              <a:t>udržovat rychlý a srozumitelný přehled o obsahu, rozsahu a zaměření projektu.</a:t>
            </a:r>
          </a:p>
          <a:p>
            <a:pPr marL="0" indent="0" hangingPunct="0">
              <a:buNone/>
            </a:pPr>
            <a:r>
              <a:rPr lang="cs-CZ" sz="1600" b="1" dirty="0"/>
              <a:t>Doporučení:</a:t>
            </a:r>
          </a:p>
          <a:p>
            <a:pPr lvl="0" hangingPunct="0">
              <a:lnSpc>
                <a:spcPct val="100000"/>
              </a:lnSpc>
              <a:spcBef>
                <a:spcPts val="0"/>
              </a:spcBef>
              <a:spcAft>
                <a:spcPts val="0"/>
              </a:spcAft>
            </a:pPr>
            <a:r>
              <a:rPr lang="cs-CZ" sz="1600" dirty="0"/>
              <a:t>sestavuje se před samotným psaním projektu,</a:t>
            </a:r>
          </a:p>
          <a:p>
            <a:pPr lvl="0" hangingPunct="0">
              <a:lnSpc>
                <a:spcPct val="100000"/>
              </a:lnSpc>
              <a:spcBef>
                <a:spcPts val="0"/>
              </a:spcBef>
              <a:spcAft>
                <a:spcPts val="0"/>
              </a:spcAft>
            </a:pPr>
            <a:r>
              <a:rPr lang="cs-CZ" sz="1600" dirty="0"/>
              <a:t>sepsání žádosti je pak mnohem jednodušší a hlavně je žádost správně strukturovaná a přehledná.</a:t>
            </a:r>
          </a:p>
          <a:p>
            <a:pPr marL="0" indent="0">
              <a:buNone/>
            </a:pPr>
            <a:endParaRPr lang="cs-CZ" dirty="0"/>
          </a:p>
        </p:txBody>
      </p:sp>
      <p:sp>
        <p:nvSpPr>
          <p:cNvPr id="4" name="Zástupný symbol pro číslo snímku 3"/>
          <p:cNvSpPr>
            <a:spLocks noGrp="1"/>
          </p:cNvSpPr>
          <p:nvPr>
            <p:ph type="sldNum" sz="quarter" idx="12"/>
          </p:nvPr>
        </p:nvSpPr>
        <p:spPr/>
        <p:txBody>
          <a:bodyPr/>
          <a:lstStyle/>
          <a:p>
            <a:fld id="{479BF083-4774-43B1-9AB0-5CC1AC5DD8EE}" type="slidenum">
              <a:rPr lang="cs-CZ" smtClean="0"/>
              <a:pPr/>
              <a:t>19</a:t>
            </a:fld>
            <a:endParaRPr lang="cs-CZ" dirty="0"/>
          </a:p>
        </p:txBody>
      </p:sp>
      <p:pic>
        <p:nvPicPr>
          <p:cNvPr id="5" name="Obrázek 4">
            <a:extLst>
              <a:ext uri="{FF2B5EF4-FFF2-40B4-BE49-F238E27FC236}">
                <a16:creationId xmlns:a16="http://schemas.microsoft.com/office/drawing/2014/main" id="{1F5D28B0-F302-4F64-8E14-B80B681590FB}"/>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699792" y="5829487"/>
            <a:ext cx="4188580" cy="690461"/>
          </a:xfrm>
          <a:prstGeom prst="rect">
            <a:avLst/>
          </a:prstGeom>
        </p:spPr>
      </p:pic>
    </p:spTree>
    <p:extLst>
      <p:ext uri="{BB962C8B-B14F-4D97-AF65-F5344CB8AC3E}">
        <p14:creationId xmlns:p14="http://schemas.microsoft.com/office/powerpoint/2010/main" val="146870670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t>Harmonogram semináře</a:t>
            </a:r>
          </a:p>
        </p:txBody>
      </p:sp>
      <p:sp>
        <p:nvSpPr>
          <p:cNvPr id="3" name="Zástupný symbol pro obsah 2"/>
          <p:cNvSpPr>
            <a:spLocks noGrp="1"/>
          </p:cNvSpPr>
          <p:nvPr>
            <p:ph idx="1"/>
          </p:nvPr>
        </p:nvSpPr>
        <p:spPr>
          <a:xfrm>
            <a:off x="395536" y="1628800"/>
            <a:ext cx="8496944" cy="5229200"/>
          </a:xfrm>
        </p:spPr>
        <p:txBody>
          <a:bodyPr/>
          <a:lstStyle/>
          <a:p>
            <a:pPr marL="0" indent="0">
              <a:lnSpc>
                <a:spcPct val="100000"/>
              </a:lnSpc>
              <a:spcBef>
                <a:spcPts val="0"/>
              </a:spcBef>
              <a:buNone/>
            </a:pPr>
            <a:r>
              <a:rPr lang="cs-CZ" b="1" dirty="0"/>
              <a:t>Seminář pro oprávněné žadatele 10:00 – 13:00 hod. </a:t>
            </a:r>
            <a:br>
              <a:rPr lang="cs-CZ" b="1" dirty="0"/>
            </a:br>
            <a:endParaRPr lang="cs-CZ" sz="800" b="1" dirty="0"/>
          </a:p>
          <a:p>
            <a:pPr>
              <a:lnSpc>
                <a:spcPct val="100000"/>
              </a:lnSpc>
              <a:spcBef>
                <a:spcPts val="0"/>
              </a:spcBef>
              <a:spcAft>
                <a:spcPts val="0"/>
              </a:spcAft>
              <a:buFont typeface="Courier New" panose="02070309020205020404" pitchFamily="49" charset="0"/>
              <a:buChar char="o"/>
            </a:pPr>
            <a:r>
              <a:rPr lang="cs-CZ" dirty="0"/>
              <a:t>Zahájení semináře, úvodní informace</a:t>
            </a:r>
          </a:p>
          <a:p>
            <a:pPr>
              <a:lnSpc>
                <a:spcPct val="100000"/>
              </a:lnSpc>
              <a:spcBef>
                <a:spcPts val="0"/>
              </a:spcBef>
              <a:spcAft>
                <a:spcPts val="0"/>
              </a:spcAft>
              <a:buFont typeface="Courier New" panose="02070309020205020404" pitchFamily="49" charset="0"/>
              <a:buChar char="o"/>
            </a:pPr>
            <a:r>
              <a:rPr lang="cs-CZ" dirty="0"/>
              <a:t>Představení výzev</a:t>
            </a:r>
          </a:p>
          <a:p>
            <a:pPr>
              <a:lnSpc>
                <a:spcPct val="100000"/>
              </a:lnSpc>
              <a:spcBef>
                <a:spcPts val="0"/>
              </a:spcBef>
              <a:spcAft>
                <a:spcPts val="0"/>
              </a:spcAft>
              <a:buFont typeface="Courier New" panose="02070309020205020404" pitchFamily="49" charset="0"/>
              <a:buChar char="o"/>
            </a:pPr>
            <a:r>
              <a:rPr lang="cs-CZ" dirty="0"/>
              <a:t>Projektová žádost CLLD v OPZ </a:t>
            </a:r>
          </a:p>
          <a:p>
            <a:pPr>
              <a:lnSpc>
                <a:spcPct val="100000"/>
              </a:lnSpc>
              <a:spcBef>
                <a:spcPts val="0"/>
              </a:spcBef>
              <a:spcAft>
                <a:spcPts val="0"/>
              </a:spcAft>
              <a:buFont typeface="Courier New" panose="02070309020205020404" pitchFamily="49" charset="0"/>
              <a:buChar char="o"/>
            </a:pPr>
            <a:r>
              <a:rPr lang="cs-CZ" dirty="0"/>
              <a:t>Způsobilost výdajů</a:t>
            </a:r>
          </a:p>
          <a:p>
            <a:pPr>
              <a:lnSpc>
                <a:spcPct val="100000"/>
              </a:lnSpc>
              <a:spcBef>
                <a:spcPts val="0"/>
              </a:spcBef>
              <a:spcAft>
                <a:spcPts val="0"/>
              </a:spcAft>
              <a:buFont typeface="Courier New" panose="02070309020205020404" pitchFamily="49" charset="0"/>
              <a:buChar char="o"/>
            </a:pPr>
            <a:r>
              <a:rPr lang="cs-CZ" dirty="0"/>
              <a:t>Projektová žádost CLLD v IS KP14+ (základní seznámení)</a:t>
            </a:r>
          </a:p>
          <a:p>
            <a:pPr>
              <a:lnSpc>
                <a:spcPct val="100000"/>
              </a:lnSpc>
              <a:spcBef>
                <a:spcPts val="0"/>
              </a:spcBef>
              <a:spcAft>
                <a:spcPts val="0"/>
              </a:spcAft>
              <a:buFont typeface="Courier New" panose="02070309020205020404" pitchFamily="49" charset="0"/>
              <a:buChar char="o"/>
            </a:pPr>
            <a:r>
              <a:rPr lang="cs-CZ" dirty="0"/>
              <a:t>Způsob hodnocení a výběru projektů</a:t>
            </a:r>
          </a:p>
          <a:p>
            <a:pPr>
              <a:lnSpc>
                <a:spcPct val="100000"/>
              </a:lnSpc>
              <a:spcBef>
                <a:spcPts val="0"/>
              </a:spcBef>
              <a:spcAft>
                <a:spcPts val="0"/>
              </a:spcAft>
              <a:buFont typeface="Courier New" panose="02070309020205020404" pitchFamily="49" charset="0"/>
              <a:buChar char="o"/>
            </a:pPr>
            <a:r>
              <a:rPr lang="cs-CZ" dirty="0"/>
              <a:t>Dotazy, diskuse</a:t>
            </a:r>
          </a:p>
          <a:p>
            <a:pPr marL="0" indent="0">
              <a:lnSpc>
                <a:spcPct val="100000"/>
              </a:lnSpc>
              <a:buNone/>
            </a:pPr>
            <a:endParaRPr lang="cs-CZ" sz="1200" b="1" dirty="0"/>
          </a:p>
          <a:p>
            <a:pPr marL="0" indent="0">
              <a:buNone/>
            </a:pPr>
            <a:endParaRPr lang="cs-CZ" sz="1600" dirty="0"/>
          </a:p>
          <a:p>
            <a:endParaRPr lang="cs-CZ" sz="1600" dirty="0"/>
          </a:p>
        </p:txBody>
      </p:sp>
      <p:sp>
        <p:nvSpPr>
          <p:cNvPr id="4" name="Zástupný symbol pro číslo snímku 3"/>
          <p:cNvSpPr>
            <a:spLocks noGrp="1"/>
          </p:cNvSpPr>
          <p:nvPr>
            <p:ph type="sldNum" sz="quarter" idx="12"/>
          </p:nvPr>
        </p:nvSpPr>
        <p:spPr/>
        <p:txBody>
          <a:bodyPr/>
          <a:lstStyle/>
          <a:p>
            <a:fld id="{479BF083-4774-43B1-9AB0-5CC1AC5DD8EE}" type="slidenum">
              <a:rPr lang="cs-CZ" smtClean="0"/>
              <a:pPr/>
              <a:t>2</a:t>
            </a:fld>
            <a:endParaRPr lang="cs-CZ" dirty="0"/>
          </a:p>
        </p:txBody>
      </p:sp>
      <p:pic>
        <p:nvPicPr>
          <p:cNvPr id="5" name="Obrázek 4">
            <a:extLst>
              <a:ext uri="{FF2B5EF4-FFF2-40B4-BE49-F238E27FC236}">
                <a16:creationId xmlns:a16="http://schemas.microsoft.com/office/drawing/2014/main" id="{A86449CE-6FF1-4A27-91CE-4324ABCFA00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932890" y="5970143"/>
            <a:ext cx="4188580" cy="690461"/>
          </a:xfrm>
          <a:prstGeom prst="rect">
            <a:avLst/>
          </a:prstGeom>
        </p:spPr>
      </p:pic>
    </p:spTree>
    <p:extLst>
      <p:ext uri="{BB962C8B-B14F-4D97-AF65-F5344CB8AC3E}">
        <p14:creationId xmlns:p14="http://schemas.microsoft.com/office/powerpoint/2010/main" val="43574326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Nadpis 4"/>
          <p:cNvSpPr>
            <a:spLocks noGrp="1"/>
          </p:cNvSpPr>
          <p:nvPr>
            <p:ph type="title"/>
          </p:nvPr>
        </p:nvSpPr>
        <p:spPr>
          <a:xfrm>
            <a:off x="1763688" y="2924944"/>
            <a:ext cx="7272000" cy="1224000"/>
          </a:xfrm>
        </p:spPr>
        <p:txBody>
          <a:bodyPr/>
          <a:lstStyle/>
          <a:p>
            <a:r>
              <a:rPr lang="cs-CZ" dirty="0"/>
              <a:t>Projektová žádost </a:t>
            </a:r>
            <a:br>
              <a:rPr lang="cs-CZ" dirty="0"/>
            </a:br>
            <a:r>
              <a:rPr lang="cs-CZ" dirty="0"/>
              <a:t>clld v IS KP14+</a:t>
            </a:r>
          </a:p>
        </p:txBody>
      </p:sp>
      <p:pic>
        <p:nvPicPr>
          <p:cNvPr id="14" name="Zástupný symbol pro obrázek 13"/>
          <p:cNvPicPr>
            <a:picLocks noGrp="1" noChangeAspect="1"/>
          </p:cNvPicPr>
          <p:nvPr>
            <p:ph type="pic" sz="quarter" idx="15"/>
          </p:nvPr>
        </p:nvPicPr>
        <p:blipFill>
          <a:blip r:embed="rId2" cstate="print">
            <a:extLst>
              <a:ext uri="{28A0092B-C50C-407E-A947-70E740481C1C}">
                <a14:useLocalDpi xmlns:a14="http://schemas.microsoft.com/office/drawing/2010/main" val="0"/>
              </a:ext>
            </a:extLst>
          </a:blip>
          <a:srcRect/>
          <a:stretch>
            <a:fillRect/>
          </a:stretch>
        </p:blipFill>
        <p:spPr>
          <a:xfrm>
            <a:off x="827584" y="3212976"/>
            <a:ext cx="540000" cy="540000"/>
          </a:xfrm>
        </p:spPr>
      </p:pic>
      <p:sp>
        <p:nvSpPr>
          <p:cNvPr id="4" name="Zástupný symbol pro obsah 2"/>
          <p:cNvSpPr txBox="1">
            <a:spLocks/>
          </p:cNvSpPr>
          <p:nvPr/>
        </p:nvSpPr>
        <p:spPr>
          <a:xfrm>
            <a:off x="683568" y="3861048"/>
            <a:ext cx="7920432" cy="2664296"/>
          </a:xfrm>
          <a:prstGeom prst="rect">
            <a:avLst/>
          </a:prstGeom>
          <a:ln>
            <a:noFill/>
          </a:ln>
        </p:spPr>
        <p:txBody>
          <a:bodyPr/>
          <a:lstStyle>
            <a:lvl1pPr marL="432000" indent="-432000" algn="l" defTabSz="914400" rtl="0" eaLnBrk="1" latinLnBrk="0" hangingPunct="1">
              <a:lnSpc>
                <a:spcPts val="2880"/>
              </a:lnSpc>
              <a:spcBef>
                <a:spcPts val="600"/>
              </a:spcBef>
              <a:spcAft>
                <a:spcPts val="600"/>
              </a:spcAft>
              <a:buClr>
                <a:schemeClr val="accent2"/>
              </a:buClr>
              <a:buSzPct val="100000"/>
              <a:buFont typeface="Wingdings" panose="05000000000000000000" pitchFamily="2" charset="2"/>
              <a:buChar char=""/>
              <a:defRPr sz="2400" b="0" kern="1200">
                <a:solidFill>
                  <a:schemeClr val="tx1"/>
                </a:solidFill>
                <a:latin typeface="+mn-lt"/>
                <a:ea typeface="+mn-ea"/>
                <a:cs typeface="+mn-cs"/>
              </a:defRPr>
            </a:lvl1pPr>
            <a:lvl2pPr marL="666000" indent="-252000" algn="l" defTabSz="914400" rtl="0" eaLnBrk="1" latinLnBrk="0" hangingPunct="1">
              <a:lnSpc>
                <a:spcPts val="2400"/>
              </a:lnSpc>
              <a:spcBef>
                <a:spcPts val="300"/>
              </a:spcBef>
              <a:spcAft>
                <a:spcPts val="300"/>
              </a:spcAft>
              <a:buClr>
                <a:schemeClr val="accent2"/>
              </a:buClr>
              <a:buSzPct val="80000"/>
              <a:buFont typeface="Wingdings" panose="05000000000000000000" pitchFamily="2" charset="2"/>
              <a:buChar char=""/>
              <a:defRPr sz="2000" kern="1200">
                <a:solidFill>
                  <a:schemeClr val="tx1"/>
                </a:solidFill>
                <a:latin typeface="+mn-lt"/>
                <a:ea typeface="+mn-ea"/>
                <a:cs typeface="+mn-cs"/>
              </a:defRPr>
            </a:lvl2pPr>
            <a:lvl3pPr marL="918000" indent="-252000" algn="l" defTabSz="914400" rtl="0" eaLnBrk="1" latinLnBrk="0" hangingPunct="1">
              <a:lnSpc>
                <a:spcPts val="2400"/>
              </a:lnSpc>
              <a:spcBef>
                <a:spcPts val="300"/>
              </a:spcBef>
              <a:spcAft>
                <a:spcPts val="300"/>
              </a:spcAft>
              <a:buClr>
                <a:schemeClr val="accent2"/>
              </a:buClr>
              <a:buSzPct val="80000"/>
              <a:buFont typeface="Wingdings" panose="05000000000000000000" pitchFamily="2" charset="2"/>
              <a:buChar char=""/>
              <a:defRPr sz="2000" kern="1200">
                <a:solidFill>
                  <a:schemeClr val="tx1"/>
                </a:solidFill>
                <a:latin typeface="+mn-lt"/>
                <a:ea typeface="+mn-ea"/>
                <a:cs typeface="+mn-cs"/>
              </a:defRPr>
            </a:lvl3pPr>
            <a:lvl4pPr marL="1170000" indent="-252000" algn="l" defTabSz="914400" rtl="0" eaLnBrk="1" latinLnBrk="0" hangingPunct="1">
              <a:lnSpc>
                <a:spcPts val="2400"/>
              </a:lnSpc>
              <a:spcBef>
                <a:spcPts val="300"/>
              </a:spcBef>
              <a:spcAft>
                <a:spcPts val="300"/>
              </a:spcAft>
              <a:buClr>
                <a:schemeClr val="accent2"/>
              </a:buClr>
              <a:buSzPct val="80000"/>
              <a:buFont typeface="Wingdings" panose="05000000000000000000" pitchFamily="2" charset="2"/>
              <a:buChar char=""/>
              <a:defRPr lang="cs-CZ" sz="2000" kern="1200" dirty="0" smtClean="0">
                <a:solidFill>
                  <a:schemeClr val="tx1"/>
                </a:solidFill>
                <a:latin typeface="+mn-lt"/>
                <a:ea typeface="+mn-ea"/>
                <a:cs typeface="+mn-cs"/>
              </a:defRPr>
            </a:lvl4pPr>
            <a:lvl5pPr marL="1422000" indent="-252000" algn="l" defTabSz="914400" rtl="0" eaLnBrk="1" latinLnBrk="0" hangingPunct="1">
              <a:lnSpc>
                <a:spcPts val="2400"/>
              </a:lnSpc>
              <a:spcBef>
                <a:spcPts val="300"/>
              </a:spcBef>
              <a:spcAft>
                <a:spcPts val="300"/>
              </a:spcAft>
              <a:buClr>
                <a:schemeClr val="accent2"/>
              </a:buClr>
              <a:buSzPct val="80000"/>
              <a:buFont typeface="Wingdings" panose="05000000000000000000" pitchFamily="2" charset="2"/>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endParaRPr lang="cs-CZ" dirty="0"/>
          </a:p>
        </p:txBody>
      </p:sp>
      <p:pic>
        <p:nvPicPr>
          <p:cNvPr id="6" name="Obrázek 5">
            <a:extLst>
              <a:ext uri="{FF2B5EF4-FFF2-40B4-BE49-F238E27FC236}">
                <a16:creationId xmlns:a16="http://schemas.microsoft.com/office/drawing/2014/main" id="{B9A473A7-59DB-4952-93DE-2135630D2BDB}"/>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771800" y="5834883"/>
            <a:ext cx="4188580" cy="690461"/>
          </a:xfrm>
          <a:prstGeom prst="rect">
            <a:avLst/>
          </a:prstGeom>
        </p:spPr>
      </p:pic>
    </p:spTree>
    <p:extLst>
      <p:ext uri="{BB962C8B-B14F-4D97-AF65-F5344CB8AC3E}">
        <p14:creationId xmlns:p14="http://schemas.microsoft.com/office/powerpoint/2010/main" val="456796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t>Podání projektové žádosti v opz</a:t>
            </a:r>
          </a:p>
        </p:txBody>
      </p:sp>
      <p:sp>
        <p:nvSpPr>
          <p:cNvPr id="3" name="Zástupný symbol pro obsah 2"/>
          <p:cNvSpPr>
            <a:spLocks noGrp="1"/>
          </p:cNvSpPr>
          <p:nvPr>
            <p:ph idx="1"/>
          </p:nvPr>
        </p:nvSpPr>
        <p:spPr>
          <a:xfrm>
            <a:off x="481964" y="1916832"/>
            <a:ext cx="7897525" cy="432048"/>
          </a:xfrm>
          <a:solidFill>
            <a:schemeClr val="accent2">
              <a:lumMod val="20000"/>
              <a:lumOff val="80000"/>
            </a:schemeClr>
          </a:solidFill>
        </p:spPr>
        <p:txBody>
          <a:bodyPr/>
          <a:lstStyle/>
          <a:p>
            <a:pPr marL="0" indent="0">
              <a:buNone/>
            </a:pPr>
            <a:r>
              <a:rPr lang="cs-CZ" b="1" dirty="0"/>
              <a:t>    Zřízení elektronického podpisu a datové schránky</a:t>
            </a:r>
          </a:p>
        </p:txBody>
      </p:sp>
      <p:sp>
        <p:nvSpPr>
          <p:cNvPr id="4" name="Zástupný symbol pro číslo snímku 3"/>
          <p:cNvSpPr>
            <a:spLocks noGrp="1"/>
          </p:cNvSpPr>
          <p:nvPr>
            <p:ph type="sldNum" sz="quarter" idx="12"/>
          </p:nvPr>
        </p:nvSpPr>
        <p:spPr/>
        <p:txBody>
          <a:bodyPr/>
          <a:lstStyle/>
          <a:p>
            <a:fld id="{479BF083-4774-43B1-9AB0-5CC1AC5DD8EE}" type="slidenum">
              <a:rPr lang="cs-CZ" smtClean="0"/>
              <a:pPr/>
              <a:t>21</a:t>
            </a:fld>
            <a:endParaRPr lang="cs-CZ" dirty="0"/>
          </a:p>
        </p:txBody>
      </p:sp>
      <p:sp>
        <p:nvSpPr>
          <p:cNvPr id="5" name="Obdélník 4"/>
          <p:cNvSpPr/>
          <p:nvPr/>
        </p:nvSpPr>
        <p:spPr>
          <a:xfrm>
            <a:off x="890657" y="2708920"/>
            <a:ext cx="7488832" cy="461665"/>
          </a:xfrm>
          <a:prstGeom prst="rect">
            <a:avLst/>
          </a:prstGeom>
          <a:solidFill>
            <a:schemeClr val="accent2">
              <a:lumMod val="40000"/>
              <a:lumOff val="60000"/>
            </a:schemeClr>
          </a:solidFill>
        </p:spPr>
        <p:txBody>
          <a:bodyPr wrap="square">
            <a:spAutoFit/>
          </a:bodyPr>
          <a:lstStyle/>
          <a:p>
            <a:r>
              <a:rPr lang="cs-CZ" sz="2400" b="1" dirty="0"/>
              <a:t> Registrace do systému IS KP14+</a:t>
            </a:r>
          </a:p>
        </p:txBody>
      </p:sp>
      <p:sp>
        <p:nvSpPr>
          <p:cNvPr id="6" name="Obdélník 5"/>
          <p:cNvSpPr/>
          <p:nvPr/>
        </p:nvSpPr>
        <p:spPr>
          <a:xfrm>
            <a:off x="1466380" y="3573016"/>
            <a:ext cx="6912768" cy="461665"/>
          </a:xfrm>
          <a:prstGeom prst="rect">
            <a:avLst/>
          </a:prstGeom>
          <a:solidFill>
            <a:schemeClr val="accent2">
              <a:lumMod val="60000"/>
              <a:lumOff val="40000"/>
            </a:schemeClr>
          </a:solidFill>
        </p:spPr>
        <p:txBody>
          <a:bodyPr wrap="square">
            <a:spAutoFit/>
          </a:bodyPr>
          <a:lstStyle/>
          <a:p>
            <a:r>
              <a:rPr lang="cs-CZ" sz="2400" b="1" dirty="0"/>
              <a:t>Vyplnění žádosti o podporu</a:t>
            </a:r>
          </a:p>
        </p:txBody>
      </p:sp>
      <p:sp>
        <p:nvSpPr>
          <p:cNvPr id="7" name="Obdélník 6"/>
          <p:cNvSpPr/>
          <p:nvPr/>
        </p:nvSpPr>
        <p:spPr>
          <a:xfrm>
            <a:off x="1898428" y="4432837"/>
            <a:ext cx="6480720" cy="461665"/>
          </a:xfrm>
          <a:prstGeom prst="rect">
            <a:avLst/>
          </a:prstGeom>
          <a:solidFill>
            <a:schemeClr val="accent2">
              <a:lumMod val="75000"/>
            </a:schemeClr>
          </a:solidFill>
        </p:spPr>
        <p:txBody>
          <a:bodyPr wrap="square">
            <a:spAutoFit/>
          </a:bodyPr>
          <a:lstStyle/>
          <a:p>
            <a:r>
              <a:rPr lang="cs-CZ" sz="2400" b="1" dirty="0"/>
              <a:t>Finalizace žádosti o podporu</a:t>
            </a:r>
          </a:p>
        </p:txBody>
      </p:sp>
      <p:sp>
        <p:nvSpPr>
          <p:cNvPr id="8" name="Obdélník 7"/>
          <p:cNvSpPr/>
          <p:nvPr/>
        </p:nvSpPr>
        <p:spPr>
          <a:xfrm>
            <a:off x="2355702" y="5302272"/>
            <a:ext cx="6023787" cy="461665"/>
          </a:xfrm>
          <a:prstGeom prst="rect">
            <a:avLst/>
          </a:prstGeom>
          <a:solidFill>
            <a:schemeClr val="accent2">
              <a:lumMod val="50000"/>
            </a:schemeClr>
          </a:solidFill>
          <a:ln>
            <a:solidFill>
              <a:schemeClr val="accent2">
                <a:lumMod val="50000"/>
              </a:schemeClr>
            </a:solidFill>
          </a:ln>
        </p:spPr>
        <p:txBody>
          <a:bodyPr wrap="square">
            <a:spAutoFit/>
          </a:bodyPr>
          <a:lstStyle/>
          <a:p>
            <a:r>
              <a:rPr lang="cs-CZ" sz="2400" b="1" dirty="0">
                <a:solidFill>
                  <a:schemeClr val="bg1"/>
                </a:solidFill>
              </a:rPr>
              <a:t>Podepsání a odeslání žádosti o podporu</a:t>
            </a:r>
          </a:p>
        </p:txBody>
      </p:sp>
      <p:cxnSp>
        <p:nvCxnSpPr>
          <p:cNvPr id="10" name="Přímá spojnice se šipkou 9"/>
          <p:cNvCxnSpPr/>
          <p:nvPr/>
        </p:nvCxnSpPr>
        <p:spPr>
          <a:xfrm>
            <a:off x="8676456" y="1988840"/>
            <a:ext cx="0" cy="3327176"/>
          </a:xfrm>
          <a:prstGeom prst="straightConnector1">
            <a:avLst/>
          </a:prstGeom>
          <a:ln w="38100" cap="rnd">
            <a:tailEnd type="arrow"/>
          </a:ln>
        </p:spPr>
        <p:style>
          <a:lnRef idx="1">
            <a:schemeClr val="accent1"/>
          </a:lnRef>
          <a:fillRef idx="0">
            <a:schemeClr val="accent1"/>
          </a:fillRef>
          <a:effectRef idx="0">
            <a:schemeClr val="accent1"/>
          </a:effectRef>
          <a:fontRef idx="minor">
            <a:schemeClr val="tx1"/>
          </a:fontRef>
        </p:style>
      </p:cxnSp>
      <p:pic>
        <p:nvPicPr>
          <p:cNvPr id="11" name="Obrázek 10">
            <a:extLst>
              <a:ext uri="{FF2B5EF4-FFF2-40B4-BE49-F238E27FC236}">
                <a16:creationId xmlns:a16="http://schemas.microsoft.com/office/drawing/2014/main" id="{44F623CE-2695-4B0A-B161-8E2ECEC8C95F}"/>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171692" y="6223914"/>
            <a:ext cx="2800616" cy="461664"/>
          </a:xfrm>
          <a:prstGeom prst="rect">
            <a:avLst/>
          </a:prstGeom>
        </p:spPr>
      </p:pic>
    </p:spTree>
    <p:extLst>
      <p:ext uri="{BB962C8B-B14F-4D97-AF65-F5344CB8AC3E}">
        <p14:creationId xmlns:p14="http://schemas.microsoft.com/office/powerpoint/2010/main" val="10628750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t>Podání projektové žádosti v opz</a:t>
            </a:r>
          </a:p>
        </p:txBody>
      </p:sp>
      <p:sp>
        <p:nvSpPr>
          <p:cNvPr id="3" name="Zástupný symbol pro obsah 2"/>
          <p:cNvSpPr>
            <a:spLocks noGrp="1"/>
          </p:cNvSpPr>
          <p:nvPr>
            <p:ph idx="1"/>
          </p:nvPr>
        </p:nvSpPr>
        <p:spPr>
          <a:xfrm>
            <a:off x="539552" y="1196752"/>
            <a:ext cx="8352928" cy="5184576"/>
          </a:xfrm>
          <a:ln>
            <a:noFill/>
          </a:ln>
        </p:spPr>
        <p:txBody>
          <a:bodyPr/>
          <a:lstStyle/>
          <a:p>
            <a:pPr marL="0" indent="0">
              <a:buNone/>
            </a:pPr>
            <a:r>
              <a:rPr lang="cs-CZ" sz="1600" b="1" u="sng" dirty="0"/>
              <a:t>PORTÁL IS KP14+</a:t>
            </a:r>
          </a:p>
          <a:p>
            <a:pPr>
              <a:lnSpc>
                <a:spcPct val="100000"/>
              </a:lnSpc>
              <a:spcBef>
                <a:spcPts val="0"/>
              </a:spcBef>
              <a:spcAft>
                <a:spcPts val="0"/>
              </a:spcAft>
            </a:pPr>
            <a:r>
              <a:rPr lang="cs-CZ" sz="1400" b="1" dirty="0"/>
              <a:t>Produkční </a:t>
            </a:r>
            <a:r>
              <a:rPr lang="cs-CZ" sz="1400" dirty="0"/>
              <a:t>(ostré) </a:t>
            </a:r>
            <a:r>
              <a:rPr lang="cs-CZ" sz="1400" b="1" dirty="0"/>
              <a:t>prostředí </a:t>
            </a:r>
            <a:r>
              <a:rPr lang="cs-CZ" sz="1400" dirty="0"/>
              <a:t>(slouží pro realizaci OP, zadávají se pouze ostrá data)</a:t>
            </a:r>
          </a:p>
          <a:p>
            <a:pPr lvl="1">
              <a:spcBef>
                <a:spcPts val="0"/>
              </a:spcBef>
              <a:spcAft>
                <a:spcPts val="0"/>
              </a:spcAft>
            </a:pPr>
            <a:r>
              <a:rPr lang="cs-CZ" sz="1400" b="1" u="sng" dirty="0">
                <a:solidFill>
                  <a:schemeClr val="tx1">
                    <a:lumMod val="60000"/>
                    <a:lumOff val="40000"/>
                  </a:schemeClr>
                </a:solidFill>
                <a:hlinkClick r:id="rId3"/>
              </a:rPr>
              <a:t>https://mseu.mssf.cz</a:t>
            </a:r>
            <a:r>
              <a:rPr lang="cs-CZ" sz="1400" b="1" u="sng" dirty="0">
                <a:solidFill>
                  <a:schemeClr val="tx1">
                    <a:lumMod val="60000"/>
                    <a:lumOff val="40000"/>
                  </a:schemeClr>
                </a:solidFill>
              </a:rPr>
              <a:t>  </a:t>
            </a:r>
            <a:endParaRPr lang="cs-CZ" sz="1400" b="1" u="sng" dirty="0"/>
          </a:p>
          <a:p>
            <a:pPr>
              <a:spcBef>
                <a:spcPts val="0"/>
              </a:spcBef>
              <a:spcAft>
                <a:spcPts val="0"/>
              </a:spcAft>
            </a:pPr>
            <a:r>
              <a:rPr lang="cs-CZ" sz="1400" b="1" dirty="0"/>
              <a:t>Technická podpora IS KP14+ </a:t>
            </a:r>
            <a:r>
              <a:rPr lang="cs-CZ" sz="1400" dirty="0"/>
              <a:t>v rámci OPZ </a:t>
            </a:r>
          </a:p>
          <a:p>
            <a:pPr lvl="1">
              <a:spcBef>
                <a:spcPts val="0"/>
              </a:spcBef>
              <a:spcAft>
                <a:spcPts val="600"/>
              </a:spcAft>
            </a:pPr>
            <a:r>
              <a:rPr lang="cs-CZ" sz="1400" b="1" u="sng" dirty="0">
                <a:hlinkClick r:id="rId4"/>
              </a:rPr>
              <a:t>iskp@mpsv.cz</a:t>
            </a:r>
            <a:endParaRPr lang="cs-CZ" sz="1400" b="1" u="sng" dirty="0"/>
          </a:p>
          <a:p>
            <a:pPr lvl="1">
              <a:lnSpc>
                <a:spcPct val="100000"/>
              </a:lnSpc>
              <a:spcBef>
                <a:spcPts val="0"/>
              </a:spcBef>
              <a:spcAft>
                <a:spcPts val="600"/>
              </a:spcAft>
            </a:pPr>
            <a:r>
              <a:rPr lang="cs-CZ" sz="1400" b="1" u="sng" dirty="0"/>
              <a:t>Provozní doba:</a:t>
            </a:r>
            <a:r>
              <a:rPr lang="cs-CZ" sz="1400" b="1" dirty="0"/>
              <a:t> </a:t>
            </a:r>
            <a:r>
              <a:rPr lang="cs-CZ" sz="1200" dirty="0"/>
              <a:t>v pracovních dnech od 8:00 do 16:00 hod.</a:t>
            </a:r>
            <a:r>
              <a:rPr lang="cs-CZ" sz="1200" b="1" dirty="0"/>
              <a:t> </a:t>
            </a:r>
            <a:r>
              <a:rPr lang="cs-CZ" sz="1200" dirty="0"/>
              <a:t>Reakci na váš požadavek garantujeme do 4 hodin v rámci provozní doby technické podpory od obdržení požadavku. Dotazy zaslané mimo provozní dobu budou řešeny nejpozději následující pracovní den.</a:t>
            </a:r>
            <a:endParaRPr lang="cs-CZ" sz="1200" b="1" u="sng" dirty="0"/>
          </a:p>
          <a:p>
            <a:pPr marL="0" indent="0">
              <a:lnSpc>
                <a:spcPct val="100000"/>
              </a:lnSpc>
              <a:spcBef>
                <a:spcPts val="0"/>
              </a:spcBef>
              <a:buNone/>
            </a:pPr>
            <a:r>
              <a:rPr lang="cs-CZ" sz="1600" b="1" u="sng" cap="all" dirty="0"/>
              <a:t>Edukační video</a:t>
            </a:r>
          </a:p>
          <a:p>
            <a:pPr lvl="1">
              <a:spcBef>
                <a:spcPts val="0"/>
              </a:spcBef>
              <a:spcAft>
                <a:spcPts val="600"/>
              </a:spcAft>
            </a:pPr>
            <a:r>
              <a:rPr lang="cs-CZ" sz="1400" b="1" u="sng" dirty="0">
                <a:solidFill>
                  <a:schemeClr val="tx1">
                    <a:lumMod val="60000"/>
                    <a:lumOff val="40000"/>
                  </a:schemeClr>
                </a:solidFill>
                <a:hlinkClick r:id="rId5"/>
              </a:rPr>
              <a:t>http://www.strukturalni-fondy.cz/cs/Jak-na-projekt/Elektronicka-zadost/Edukacni-videa</a:t>
            </a:r>
            <a:r>
              <a:rPr lang="cs-CZ" sz="1400" b="1" u="sng" dirty="0">
                <a:solidFill>
                  <a:schemeClr val="tx1">
                    <a:lumMod val="60000"/>
                    <a:lumOff val="40000"/>
                  </a:schemeClr>
                </a:solidFill>
              </a:rPr>
              <a:t> </a:t>
            </a:r>
            <a:endParaRPr lang="cs-CZ" sz="1600" b="1" u="sng" dirty="0"/>
          </a:p>
          <a:p>
            <a:pPr marL="0" lvl="1" indent="0">
              <a:lnSpc>
                <a:spcPct val="100000"/>
              </a:lnSpc>
              <a:spcBef>
                <a:spcPts val="0"/>
              </a:spcBef>
              <a:spcAft>
                <a:spcPts val="600"/>
              </a:spcAft>
              <a:buSzPct val="100000"/>
              <a:buNone/>
            </a:pPr>
            <a:r>
              <a:rPr lang="cs-CZ" sz="1600" b="1" u="sng" dirty="0"/>
              <a:t>PŘÍRUČKY OPZ</a:t>
            </a:r>
            <a:endParaRPr lang="cs-CZ" sz="1400" b="1" u="sng" dirty="0"/>
          </a:p>
          <a:p>
            <a:pPr lvl="1">
              <a:spcBef>
                <a:spcPts val="0"/>
              </a:spcBef>
              <a:spcAft>
                <a:spcPts val="600"/>
              </a:spcAft>
            </a:pPr>
            <a:r>
              <a:rPr lang="cs-CZ" sz="1400" b="1" u="sng" dirty="0">
                <a:solidFill>
                  <a:schemeClr val="tx1">
                    <a:lumMod val="60000"/>
                    <a:lumOff val="40000"/>
                  </a:schemeClr>
                </a:solidFill>
                <a:hlinkClick r:id="rId6"/>
              </a:rPr>
              <a:t>http://www.esfcr.cz/dokumenty-opz</a:t>
            </a:r>
            <a:r>
              <a:rPr lang="cs-CZ" sz="1400" b="1" dirty="0"/>
              <a:t> </a:t>
            </a:r>
          </a:p>
          <a:p>
            <a:pPr lvl="1">
              <a:spcBef>
                <a:spcPts val="0"/>
              </a:spcBef>
              <a:spcAft>
                <a:spcPts val="600"/>
              </a:spcAft>
            </a:pPr>
            <a:r>
              <a:rPr lang="cs-CZ" sz="1400" b="1" dirty="0"/>
              <a:t>Pokyny k vyplnění žádosti o podporu v IS KP14+ </a:t>
            </a:r>
            <a:r>
              <a:rPr lang="cs-CZ" sz="1400" dirty="0"/>
              <a:t>(v aktuálním vydání)</a:t>
            </a:r>
          </a:p>
          <a:p>
            <a:pPr marL="0" lvl="1" indent="0">
              <a:lnSpc>
                <a:spcPct val="100000"/>
              </a:lnSpc>
              <a:spcBef>
                <a:spcPts val="0"/>
              </a:spcBef>
              <a:spcAft>
                <a:spcPts val="600"/>
              </a:spcAft>
              <a:buSzPct val="100000"/>
              <a:buNone/>
            </a:pPr>
            <a:r>
              <a:rPr lang="cs-CZ" sz="1600" b="1" u="sng" dirty="0"/>
              <a:t>TEXTACE VÝZVY ŘO OPZ PRO MAS Č. 047</a:t>
            </a:r>
          </a:p>
          <a:p>
            <a:pPr lvl="1">
              <a:spcBef>
                <a:spcPts val="0"/>
              </a:spcBef>
              <a:spcAft>
                <a:spcPts val="600"/>
              </a:spcAft>
            </a:pPr>
            <a:r>
              <a:rPr lang="cs-CZ" sz="1400" b="1" u="sng" dirty="0">
                <a:hlinkClick r:id="rId7"/>
              </a:rPr>
              <a:t>https://www.esfcr.cz/2-3-opz-komunitne-vedeny-mistni-rozvoj</a:t>
            </a:r>
            <a:endParaRPr lang="cs-CZ" sz="1400" b="1" u="sng" dirty="0"/>
          </a:p>
          <a:p>
            <a:pPr marL="0" lvl="1" indent="0">
              <a:lnSpc>
                <a:spcPct val="100000"/>
              </a:lnSpc>
              <a:spcBef>
                <a:spcPts val="0"/>
              </a:spcBef>
              <a:spcAft>
                <a:spcPts val="600"/>
              </a:spcAft>
              <a:buSzPct val="100000"/>
              <a:buNone/>
            </a:pPr>
            <a:r>
              <a:rPr lang="cs-CZ" sz="1600" b="1" u="sng" dirty="0"/>
              <a:t>TEXTACE VÝZEV MAS</a:t>
            </a:r>
          </a:p>
          <a:p>
            <a:pPr lvl="1">
              <a:spcBef>
                <a:spcPts val="0"/>
              </a:spcBef>
              <a:spcAft>
                <a:spcPts val="600"/>
              </a:spcAft>
            </a:pPr>
            <a:r>
              <a:rPr lang="cs-CZ" sz="1400" b="1" u="sng" dirty="0"/>
              <a:t>https://www.esfcr.cz/vyzvy-mas-opz</a:t>
            </a:r>
          </a:p>
          <a:p>
            <a:pPr marL="414000" lvl="1" indent="0">
              <a:spcBef>
                <a:spcPts val="0"/>
              </a:spcBef>
              <a:spcAft>
                <a:spcPts val="600"/>
              </a:spcAft>
              <a:buNone/>
            </a:pPr>
            <a:endParaRPr lang="cs-CZ" sz="1400" dirty="0"/>
          </a:p>
          <a:p>
            <a:pPr marL="414000" lvl="1" indent="0">
              <a:lnSpc>
                <a:spcPct val="100000"/>
              </a:lnSpc>
              <a:spcBef>
                <a:spcPts val="0"/>
              </a:spcBef>
              <a:spcAft>
                <a:spcPts val="600"/>
              </a:spcAft>
              <a:buNone/>
            </a:pPr>
            <a:endParaRPr lang="cs-CZ" sz="1200" b="1" dirty="0"/>
          </a:p>
          <a:p>
            <a:pPr marL="0" indent="0">
              <a:buNone/>
            </a:pPr>
            <a:r>
              <a:rPr lang="cs-CZ" dirty="0"/>
              <a:t> </a:t>
            </a:r>
          </a:p>
        </p:txBody>
      </p:sp>
      <p:sp>
        <p:nvSpPr>
          <p:cNvPr id="4" name="Zástupný symbol pro číslo snímku 3"/>
          <p:cNvSpPr>
            <a:spLocks noGrp="1"/>
          </p:cNvSpPr>
          <p:nvPr>
            <p:ph type="sldNum" sz="quarter" idx="12"/>
          </p:nvPr>
        </p:nvSpPr>
        <p:spPr/>
        <p:txBody>
          <a:bodyPr/>
          <a:lstStyle/>
          <a:p>
            <a:fld id="{479BF083-4774-43B1-9AB0-5CC1AC5DD8EE}" type="slidenum">
              <a:rPr lang="cs-CZ" smtClean="0"/>
              <a:pPr/>
              <a:t>22</a:t>
            </a:fld>
            <a:endParaRPr lang="cs-CZ" dirty="0"/>
          </a:p>
        </p:txBody>
      </p:sp>
      <p:pic>
        <p:nvPicPr>
          <p:cNvPr id="5" name="Obrázek 4">
            <a:extLst>
              <a:ext uri="{FF2B5EF4-FFF2-40B4-BE49-F238E27FC236}">
                <a16:creationId xmlns:a16="http://schemas.microsoft.com/office/drawing/2014/main" id="{43CFDD86-CC34-46AE-BDA3-5502453D4515}"/>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5796136" y="6174422"/>
            <a:ext cx="2663488" cy="439059"/>
          </a:xfrm>
          <a:prstGeom prst="rect">
            <a:avLst/>
          </a:prstGeom>
        </p:spPr>
      </p:pic>
    </p:spTree>
    <p:extLst>
      <p:ext uri="{BB962C8B-B14F-4D97-AF65-F5344CB8AC3E}">
        <p14:creationId xmlns:p14="http://schemas.microsoft.com/office/powerpoint/2010/main" val="58934577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t>Titulní obrazovka </a:t>
            </a:r>
            <a:r>
              <a:rPr lang="cs-CZ" dirty="0" err="1"/>
              <a:t>Is</a:t>
            </a:r>
            <a:r>
              <a:rPr lang="cs-CZ" dirty="0"/>
              <a:t> kp14+</a:t>
            </a:r>
          </a:p>
        </p:txBody>
      </p:sp>
      <p:sp>
        <p:nvSpPr>
          <p:cNvPr id="4" name="Zástupný symbol pro číslo snímku 3"/>
          <p:cNvSpPr>
            <a:spLocks noGrp="1"/>
          </p:cNvSpPr>
          <p:nvPr>
            <p:ph type="sldNum" sz="quarter" idx="12"/>
          </p:nvPr>
        </p:nvSpPr>
        <p:spPr/>
        <p:txBody>
          <a:bodyPr/>
          <a:lstStyle/>
          <a:p>
            <a:fld id="{479BF083-4774-43B1-9AB0-5CC1AC5DD8EE}" type="slidenum">
              <a:rPr lang="cs-CZ" smtClean="0"/>
              <a:pPr/>
              <a:t>23</a:t>
            </a:fld>
            <a:endParaRPr lang="cs-CZ" dirty="0"/>
          </a:p>
        </p:txBody>
      </p:sp>
      <p:sp>
        <p:nvSpPr>
          <p:cNvPr id="3" name="Zástupný symbol pro obsah 2"/>
          <p:cNvSpPr>
            <a:spLocks noGrp="1"/>
          </p:cNvSpPr>
          <p:nvPr>
            <p:ph idx="1"/>
          </p:nvPr>
        </p:nvSpPr>
        <p:spPr/>
        <p:txBody>
          <a:bodyPr/>
          <a:lstStyle/>
          <a:p>
            <a:endParaRPr lang="cs-CZ" dirty="0"/>
          </a:p>
        </p:txBody>
      </p:sp>
      <p:pic>
        <p:nvPicPr>
          <p:cNvPr id="5"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4952" y="1269733"/>
            <a:ext cx="8553863" cy="51115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Obdélník 8"/>
          <p:cNvSpPr/>
          <p:nvPr/>
        </p:nvSpPr>
        <p:spPr>
          <a:xfrm>
            <a:off x="6710024" y="2732803"/>
            <a:ext cx="2001416" cy="43624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pic>
        <p:nvPicPr>
          <p:cNvPr id="7" name="Obrázek 6">
            <a:extLst>
              <a:ext uri="{FF2B5EF4-FFF2-40B4-BE49-F238E27FC236}">
                <a16:creationId xmlns:a16="http://schemas.microsoft.com/office/drawing/2014/main" id="{669F1E17-DFB8-4949-A809-B81D3BDDA2FF}"/>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930592" y="431144"/>
            <a:ext cx="1943408" cy="320359"/>
          </a:xfrm>
          <a:prstGeom prst="rect">
            <a:avLst/>
          </a:prstGeom>
        </p:spPr>
      </p:pic>
    </p:spTree>
    <p:extLst>
      <p:ext uri="{BB962C8B-B14F-4D97-AF65-F5344CB8AC3E}">
        <p14:creationId xmlns:p14="http://schemas.microsoft.com/office/powerpoint/2010/main" val="261200668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t>Základní menu</a:t>
            </a:r>
          </a:p>
        </p:txBody>
      </p:sp>
      <p:sp>
        <p:nvSpPr>
          <p:cNvPr id="3" name="Zástupný symbol pro obsah 2"/>
          <p:cNvSpPr>
            <a:spLocks noGrp="1"/>
          </p:cNvSpPr>
          <p:nvPr>
            <p:ph idx="1"/>
          </p:nvPr>
        </p:nvSpPr>
        <p:spPr>
          <a:xfrm>
            <a:off x="437966" y="2184140"/>
            <a:ext cx="8064000" cy="1316868"/>
          </a:xfrm>
        </p:spPr>
        <p:txBody>
          <a:bodyPr/>
          <a:lstStyle/>
          <a:p>
            <a:pPr marL="432000" lvl="1" indent="-432000">
              <a:lnSpc>
                <a:spcPts val="2100"/>
              </a:lnSpc>
              <a:spcBef>
                <a:spcPts val="0"/>
              </a:spcBef>
              <a:spcAft>
                <a:spcPts val="0"/>
              </a:spcAft>
              <a:buSzPct val="100000"/>
              <a:buFont typeface="Wingdings" panose="05000000000000000000" pitchFamily="2" charset="2"/>
              <a:buChar char=""/>
            </a:pPr>
            <a:r>
              <a:rPr lang="cs-CZ" sz="1800" b="1" dirty="0"/>
              <a:t>Žadatel</a:t>
            </a:r>
          </a:p>
          <a:p>
            <a:pPr marL="432000" lvl="1" indent="-432000">
              <a:lnSpc>
                <a:spcPts val="2100"/>
              </a:lnSpc>
              <a:spcBef>
                <a:spcPts val="0"/>
              </a:spcBef>
              <a:spcAft>
                <a:spcPts val="0"/>
              </a:spcAft>
              <a:buSzPct val="100000"/>
              <a:buFont typeface="Wingdings" panose="05000000000000000000" pitchFamily="2" charset="2"/>
              <a:buChar char=""/>
            </a:pPr>
            <a:r>
              <a:rPr lang="cs-CZ" sz="1800" dirty="0"/>
              <a:t>Hodnotitel</a:t>
            </a:r>
          </a:p>
          <a:p>
            <a:pPr marL="432000" lvl="1" indent="-432000">
              <a:lnSpc>
                <a:spcPts val="2100"/>
              </a:lnSpc>
              <a:spcBef>
                <a:spcPts val="0"/>
              </a:spcBef>
              <a:spcAft>
                <a:spcPts val="0"/>
              </a:spcAft>
              <a:buSzPct val="100000"/>
              <a:buFont typeface="Wingdings" panose="05000000000000000000" pitchFamily="2" charset="2"/>
              <a:buChar char=""/>
            </a:pPr>
            <a:r>
              <a:rPr lang="cs-CZ" sz="1800" dirty="0"/>
              <a:t>Nositel strategie</a:t>
            </a:r>
          </a:p>
          <a:p>
            <a:pPr marL="432000" lvl="1" indent="-432000">
              <a:lnSpc>
                <a:spcPts val="2100"/>
              </a:lnSpc>
              <a:spcBef>
                <a:spcPts val="0"/>
              </a:spcBef>
              <a:spcAft>
                <a:spcPts val="0"/>
              </a:spcAft>
              <a:buSzPct val="100000"/>
              <a:buFont typeface="Wingdings" panose="05000000000000000000" pitchFamily="2" charset="2"/>
              <a:buChar char=""/>
            </a:pPr>
            <a:r>
              <a:rPr lang="cs-CZ" sz="1800" dirty="0"/>
              <a:t>Evaluátor</a:t>
            </a:r>
          </a:p>
          <a:p>
            <a:pPr marL="432000" lvl="1" indent="-432000">
              <a:lnSpc>
                <a:spcPts val="2100"/>
              </a:lnSpc>
              <a:spcBef>
                <a:spcPts val="0"/>
              </a:spcBef>
              <a:spcAft>
                <a:spcPts val="0"/>
              </a:spcAft>
              <a:buSzPct val="100000"/>
              <a:buFont typeface="Wingdings" panose="05000000000000000000" pitchFamily="2" charset="2"/>
              <a:buChar char=""/>
            </a:pPr>
            <a:r>
              <a:rPr lang="cs-CZ" sz="1800" dirty="0"/>
              <a:t>DAZ</a:t>
            </a:r>
          </a:p>
          <a:p>
            <a:pPr marL="432000" lvl="1" indent="-432000">
              <a:lnSpc>
                <a:spcPts val="1400"/>
              </a:lnSpc>
              <a:spcBef>
                <a:spcPts val="0"/>
              </a:spcBef>
              <a:spcAft>
                <a:spcPts val="0"/>
              </a:spcAft>
              <a:buSzPct val="100000"/>
              <a:buFont typeface="Wingdings" panose="05000000000000000000" pitchFamily="2" charset="2"/>
              <a:buChar char=""/>
            </a:pPr>
            <a:endParaRPr lang="cs-CZ" sz="1900" dirty="0"/>
          </a:p>
        </p:txBody>
      </p:sp>
      <p:sp>
        <p:nvSpPr>
          <p:cNvPr id="5" name="Zástupný symbol pro číslo snímku 4"/>
          <p:cNvSpPr>
            <a:spLocks noGrp="1"/>
          </p:cNvSpPr>
          <p:nvPr>
            <p:ph type="sldNum" sz="quarter" idx="13"/>
          </p:nvPr>
        </p:nvSpPr>
        <p:spPr/>
        <p:txBody>
          <a:bodyPr/>
          <a:lstStyle/>
          <a:p>
            <a:fld id="{479BF083-4774-43B1-9AB0-5CC1AC5DD8EE}" type="slidenum">
              <a:rPr lang="cs-CZ" smtClean="0"/>
              <a:pPr/>
              <a:t>24</a:t>
            </a:fld>
            <a:endParaRPr lang="cs-CZ" dirty="0"/>
          </a:p>
        </p:txBody>
      </p:sp>
      <p:pic>
        <p:nvPicPr>
          <p:cNvPr id="921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395523" y="2557775"/>
            <a:ext cx="5579378" cy="77789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Obdélník 8"/>
          <p:cNvSpPr/>
          <p:nvPr/>
        </p:nvSpPr>
        <p:spPr>
          <a:xfrm>
            <a:off x="3983196" y="2617661"/>
            <a:ext cx="2499151" cy="424919"/>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pic>
        <p:nvPicPr>
          <p:cNvPr id="9220"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32444" y="3501008"/>
            <a:ext cx="8172003" cy="3065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10" name="Přímá spojnice se šipkou 9"/>
          <p:cNvCxnSpPr/>
          <p:nvPr/>
        </p:nvCxnSpPr>
        <p:spPr>
          <a:xfrm>
            <a:off x="1763688" y="2348880"/>
            <a:ext cx="2088232" cy="268781"/>
          </a:xfrm>
          <a:prstGeom prst="straightConnector1">
            <a:avLst/>
          </a:prstGeom>
          <a:ln>
            <a:solidFill>
              <a:srgbClr val="FF0000"/>
            </a:solidFill>
            <a:tailEnd type="arrow"/>
          </a:ln>
        </p:spPr>
        <p:style>
          <a:lnRef idx="2">
            <a:schemeClr val="accent3"/>
          </a:lnRef>
          <a:fillRef idx="0">
            <a:schemeClr val="accent3"/>
          </a:fillRef>
          <a:effectRef idx="1">
            <a:schemeClr val="accent3"/>
          </a:effectRef>
          <a:fontRef idx="minor">
            <a:schemeClr val="tx1"/>
          </a:fontRef>
        </p:style>
      </p:cxnSp>
      <p:cxnSp>
        <p:nvCxnSpPr>
          <p:cNvPr id="15" name="Přímá spojnice se šipkou 14"/>
          <p:cNvCxnSpPr/>
          <p:nvPr/>
        </p:nvCxnSpPr>
        <p:spPr>
          <a:xfrm flipH="1">
            <a:off x="2114368" y="3055031"/>
            <a:ext cx="1809560" cy="1166057"/>
          </a:xfrm>
          <a:prstGeom prst="straightConnector1">
            <a:avLst/>
          </a:prstGeom>
          <a:ln>
            <a:solidFill>
              <a:srgbClr val="FF0000"/>
            </a:solidFill>
            <a:tailEnd type="arrow"/>
          </a:ln>
        </p:spPr>
        <p:style>
          <a:lnRef idx="2">
            <a:schemeClr val="accent3"/>
          </a:lnRef>
          <a:fillRef idx="0">
            <a:schemeClr val="accent3"/>
          </a:fillRef>
          <a:effectRef idx="1">
            <a:schemeClr val="accent3"/>
          </a:effectRef>
          <a:fontRef idx="minor">
            <a:schemeClr val="tx1"/>
          </a:fontRef>
        </p:style>
      </p:cxnSp>
      <p:pic>
        <p:nvPicPr>
          <p:cNvPr id="2050"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18538" y="1243359"/>
            <a:ext cx="8892480" cy="9407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3" name="Obdélník 12"/>
          <p:cNvSpPr/>
          <p:nvPr/>
        </p:nvSpPr>
        <p:spPr>
          <a:xfrm>
            <a:off x="142120" y="1819423"/>
            <a:ext cx="747780" cy="339316"/>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pic>
        <p:nvPicPr>
          <p:cNvPr id="12" name="Obrázek 11">
            <a:extLst>
              <a:ext uri="{FF2B5EF4-FFF2-40B4-BE49-F238E27FC236}">
                <a16:creationId xmlns:a16="http://schemas.microsoft.com/office/drawing/2014/main" id="{9009BF0D-BB43-40C3-9947-9F15E5294486}"/>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173970" y="427945"/>
            <a:ext cx="2679987" cy="441779"/>
          </a:xfrm>
          <a:prstGeom prst="rect">
            <a:avLst/>
          </a:prstGeom>
        </p:spPr>
      </p:pic>
    </p:spTree>
    <p:extLst>
      <p:ext uri="{BB962C8B-B14F-4D97-AF65-F5344CB8AC3E}">
        <p14:creationId xmlns:p14="http://schemas.microsoft.com/office/powerpoint/2010/main" val="182292844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t>Vytvoření nové žádosti</a:t>
            </a:r>
          </a:p>
        </p:txBody>
      </p:sp>
      <p:sp>
        <p:nvSpPr>
          <p:cNvPr id="3" name="Zástupný symbol pro obsah 2"/>
          <p:cNvSpPr>
            <a:spLocks noGrp="1"/>
          </p:cNvSpPr>
          <p:nvPr>
            <p:ph idx="1"/>
          </p:nvPr>
        </p:nvSpPr>
        <p:spPr>
          <a:xfrm>
            <a:off x="274484" y="1722600"/>
            <a:ext cx="8869516" cy="1174679"/>
          </a:xfrm>
        </p:spPr>
        <p:txBody>
          <a:bodyPr/>
          <a:lstStyle/>
          <a:p>
            <a:pPr>
              <a:lnSpc>
                <a:spcPts val="2200"/>
              </a:lnSpc>
              <a:spcBef>
                <a:spcPts val="0"/>
              </a:spcBef>
              <a:spcAft>
                <a:spcPts val="0"/>
              </a:spcAft>
            </a:pPr>
            <a:r>
              <a:rPr lang="cs-CZ" sz="1400" dirty="0"/>
              <a:t>Nová žádost</a:t>
            </a:r>
          </a:p>
          <a:p>
            <a:pPr>
              <a:lnSpc>
                <a:spcPts val="2200"/>
              </a:lnSpc>
              <a:spcBef>
                <a:spcPts val="0"/>
              </a:spcBef>
              <a:spcAft>
                <a:spcPts val="0"/>
              </a:spcAft>
            </a:pPr>
            <a:r>
              <a:rPr lang="cs-CZ" sz="1400" dirty="0"/>
              <a:t>Seznam programů a výzev (uživatel vybere správný OP)</a:t>
            </a:r>
          </a:p>
          <a:p>
            <a:pPr>
              <a:lnSpc>
                <a:spcPts val="2200"/>
              </a:lnSpc>
              <a:spcBef>
                <a:spcPts val="0"/>
              </a:spcBef>
              <a:spcAft>
                <a:spcPts val="0"/>
              </a:spcAft>
            </a:pPr>
            <a:r>
              <a:rPr lang="cs-CZ" sz="1400" dirty="0"/>
              <a:t>Otevřené výzvy (uživatel vybere </a:t>
            </a:r>
            <a:r>
              <a:rPr lang="cs-CZ" sz="1400" b="1" dirty="0"/>
              <a:t>Výzvu pro MAS č. 03_16_047 </a:t>
            </a:r>
            <a:r>
              <a:rPr lang="cs-CZ" sz="1400" dirty="0"/>
              <a:t>a klikne na modrý odkaz </a:t>
            </a:r>
            <a:r>
              <a:rPr lang="cs-CZ" sz="1400" u="sng" dirty="0"/>
              <a:t>individuální projekt)</a:t>
            </a:r>
            <a:endParaRPr lang="cs-CZ" sz="1400" dirty="0"/>
          </a:p>
        </p:txBody>
      </p:sp>
      <p:sp>
        <p:nvSpPr>
          <p:cNvPr id="5" name="Zástupný symbol pro číslo snímku 4"/>
          <p:cNvSpPr>
            <a:spLocks noGrp="1"/>
          </p:cNvSpPr>
          <p:nvPr>
            <p:ph type="sldNum" sz="quarter" idx="13"/>
          </p:nvPr>
        </p:nvSpPr>
        <p:spPr/>
        <p:txBody>
          <a:bodyPr/>
          <a:lstStyle/>
          <a:p>
            <a:fld id="{479BF083-4774-43B1-9AB0-5CC1AC5DD8EE}" type="slidenum">
              <a:rPr lang="cs-CZ" smtClean="0"/>
              <a:pPr/>
              <a:t>25</a:t>
            </a:fld>
            <a:endParaRPr lang="cs-CZ" dirty="0"/>
          </a:p>
        </p:txBody>
      </p:sp>
      <p:pic>
        <p:nvPicPr>
          <p:cNvPr id="10243"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4485" y="1196416"/>
            <a:ext cx="5161611" cy="5261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Obdélník 8"/>
          <p:cNvSpPr/>
          <p:nvPr/>
        </p:nvSpPr>
        <p:spPr>
          <a:xfrm>
            <a:off x="2059195" y="1361121"/>
            <a:ext cx="1115777" cy="277304"/>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pic>
        <p:nvPicPr>
          <p:cNvPr id="1027"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292080" y="1870348"/>
            <a:ext cx="3152775" cy="381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4" name="Picture 2" descr="C:\Users\michaela.sedlackova\Desktop\Výzva ŘO_2.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07504" y="2852937"/>
            <a:ext cx="8928992" cy="2304256"/>
          </a:xfrm>
          <a:prstGeom prst="rect">
            <a:avLst/>
          </a:prstGeom>
          <a:noFill/>
          <a:extLst>
            <a:ext uri="{909E8E84-426E-40DD-AFC4-6F175D3DCCD1}">
              <a14:hiddenFill xmlns:a14="http://schemas.microsoft.com/office/drawing/2010/main">
                <a:solidFill>
                  <a:srgbClr val="FFFFFF"/>
                </a:solidFill>
              </a14:hiddenFill>
            </a:ext>
          </a:extLst>
        </p:spPr>
      </p:pic>
      <p:pic>
        <p:nvPicPr>
          <p:cNvPr id="3075" name="Picture 3" descr="C:\Users\michaela.sedlackova\Desktop\Výzva ŘO_1.PN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109756" y="5157193"/>
            <a:ext cx="5319269" cy="1512167"/>
          </a:xfrm>
          <a:prstGeom prst="rect">
            <a:avLst/>
          </a:prstGeom>
          <a:noFill/>
          <a:extLst>
            <a:ext uri="{909E8E84-426E-40DD-AFC4-6F175D3DCCD1}">
              <a14:hiddenFill xmlns:a14="http://schemas.microsoft.com/office/drawing/2010/main">
                <a:solidFill>
                  <a:srgbClr val="FFFFFF"/>
                </a:solidFill>
              </a14:hiddenFill>
            </a:ext>
          </a:extLst>
        </p:spPr>
      </p:pic>
      <p:pic>
        <p:nvPicPr>
          <p:cNvPr id="10" name="Obrázek 9">
            <a:extLst>
              <a:ext uri="{FF2B5EF4-FFF2-40B4-BE49-F238E27FC236}">
                <a16:creationId xmlns:a16="http://schemas.microsoft.com/office/drawing/2014/main" id="{EA0A0B81-D1CD-4F70-84F8-033ACDD08DA1}"/>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274483" y="6162894"/>
            <a:ext cx="2142069" cy="353106"/>
          </a:xfrm>
          <a:prstGeom prst="rect">
            <a:avLst/>
          </a:prstGeom>
        </p:spPr>
      </p:pic>
    </p:spTree>
    <p:extLst>
      <p:ext uri="{BB962C8B-B14F-4D97-AF65-F5344CB8AC3E}">
        <p14:creationId xmlns:p14="http://schemas.microsoft.com/office/powerpoint/2010/main" val="243288194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t>Vytvoření nové žádosti</a:t>
            </a:r>
          </a:p>
        </p:txBody>
      </p:sp>
      <p:sp>
        <p:nvSpPr>
          <p:cNvPr id="3" name="Zástupný symbol pro obsah 2"/>
          <p:cNvSpPr>
            <a:spLocks noGrp="1"/>
          </p:cNvSpPr>
          <p:nvPr>
            <p:ph idx="1"/>
          </p:nvPr>
        </p:nvSpPr>
        <p:spPr>
          <a:xfrm>
            <a:off x="7380312" y="1412776"/>
            <a:ext cx="1763688" cy="1800200"/>
          </a:xfrm>
        </p:spPr>
        <p:txBody>
          <a:bodyPr/>
          <a:lstStyle/>
          <a:p>
            <a:pPr>
              <a:lnSpc>
                <a:spcPts val="2200"/>
              </a:lnSpc>
              <a:spcBef>
                <a:spcPts val="0"/>
              </a:spcBef>
              <a:spcAft>
                <a:spcPts val="0"/>
              </a:spcAft>
            </a:pPr>
            <a:r>
              <a:rPr lang="cs-CZ" sz="1800" dirty="0"/>
              <a:t>Výběr podvýzvy</a:t>
            </a:r>
          </a:p>
          <a:p>
            <a:pPr>
              <a:lnSpc>
                <a:spcPts val="2200"/>
              </a:lnSpc>
              <a:spcBef>
                <a:spcPts val="0"/>
              </a:spcBef>
              <a:spcAft>
                <a:spcPts val="0"/>
              </a:spcAft>
            </a:pPr>
            <a:endParaRPr lang="cs-CZ" sz="1800" dirty="0"/>
          </a:p>
          <a:p>
            <a:pPr marL="0" indent="0">
              <a:lnSpc>
                <a:spcPts val="2200"/>
              </a:lnSpc>
              <a:spcBef>
                <a:spcPts val="0"/>
              </a:spcBef>
              <a:spcAft>
                <a:spcPts val="0"/>
              </a:spcAft>
              <a:buNone/>
            </a:pPr>
            <a:endParaRPr lang="cs-CZ" sz="1800" dirty="0"/>
          </a:p>
          <a:p>
            <a:pPr>
              <a:lnSpc>
                <a:spcPts val="2200"/>
              </a:lnSpc>
              <a:spcBef>
                <a:spcPts val="0"/>
              </a:spcBef>
              <a:spcAft>
                <a:spcPts val="0"/>
              </a:spcAft>
            </a:pPr>
            <a:r>
              <a:rPr lang="cs-CZ" sz="1800" dirty="0"/>
              <a:t>Výběr výzvy MAS</a:t>
            </a:r>
          </a:p>
        </p:txBody>
      </p:sp>
      <p:sp>
        <p:nvSpPr>
          <p:cNvPr id="5" name="Zástupný symbol pro číslo snímku 4"/>
          <p:cNvSpPr>
            <a:spLocks noGrp="1"/>
          </p:cNvSpPr>
          <p:nvPr>
            <p:ph type="sldNum" sz="quarter" idx="13"/>
          </p:nvPr>
        </p:nvSpPr>
        <p:spPr/>
        <p:txBody>
          <a:bodyPr/>
          <a:lstStyle/>
          <a:p>
            <a:fld id="{479BF083-4774-43B1-9AB0-5CC1AC5DD8EE}" type="slidenum">
              <a:rPr lang="cs-CZ" smtClean="0"/>
              <a:pPr/>
              <a:t>26</a:t>
            </a:fld>
            <a:endParaRPr lang="cs-CZ" dirty="0"/>
          </a:p>
        </p:txBody>
      </p:sp>
      <p:pic>
        <p:nvPicPr>
          <p:cNvPr id="1026" name="Picture 2" descr="C:\Users\michaela.sedlackova\Desktop\Výběr podvýzvy_1.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23528" y="1268760"/>
            <a:ext cx="6847903" cy="3888432"/>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C:\Users\michaela.sedlackova\Desktop\Výběr podvýzvy_2.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835696" y="3342083"/>
            <a:ext cx="6877133" cy="3265853"/>
          </a:xfrm>
          <a:prstGeom prst="rect">
            <a:avLst/>
          </a:prstGeom>
          <a:noFill/>
          <a:extLst>
            <a:ext uri="{909E8E84-426E-40DD-AFC4-6F175D3DCCD1}">
              <a14:hiddenFill xmlns:a14="http://schemas.microsoft.com/office/drawing/2010/main">
                <a:solidFill>
                  <a:srgbClr val="FFFFFF"/>
                </a:solidFill>
              </a14:hiddenFill>
            </a:ext>
          </a:extLst>
        </p:spPr>
      </p:pic>
      <p:pic>
        <p:nvPicPr>
          <p:cNvPr id="7" name="Obrázek 6">
            <a:extLst>
              <a:ext uri="{FF2B5EF4-FFF2-40B4-BE49-F238E27FC236}">
                <a16:creationId xmlns:a16="http://schemas.microsoft.com/office/drawing/2014/main" id="{40292BF1-E3E3-4B46-B332-85B677EC26C1}"/>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218674" y="6165304"/>
            <a:ext cx="2541905" cy="419017"/>
          </a:xfrm>
          <a:prstGeom prst="rect">
            <a:avLst/>
          </a:prstGeom>
        </p:spPr>
      </p:pic>
    </p:spTree>
    <p:extLst>
      <p:ext uri="{BB962C8B-B14F-4D97-AF65-F5344CB8AC3E}">
        <p14:creationId xmlns:p14="http://schemas.microsoft.com/office/powerpoint/2010/main" val="253184127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t>Pravidla pro vyplňování žádosti</a:t>
            </a:r>
          </a:p>
        </p:txBody>
      </p:sp>
      <p:sp>
        <p:nvSpPr>
          <p:cNvPr id="3" name="Zástupný symbol pro obsah 2"/>
          <p:cNvSpPr>
            <a:spLocks noGrp="1"/>
          </p:cNvSpPr>
          <p:nvPr>
            <p:ph idx="1"/>
          </p:nvPr>
        </p:nvSpPr>
        <p:spPr>
          <a:xfrm>
            <a:off x="323528" y="1268760"/>
            <a:ext cx="6984776" cy="1512168"/>
          </a:xfrm>
        </p:spPr>
        <p:txBody>
          <a:bodyPr/>
          <a:lstStyle/>
          <a:p>
            <a:pPr algn="just">
              <a:lnSpc>
                <a:spcPct val="100000"/>
              </a:lnSpc>
            </a:pPr>
            <a:r>
              <a:rPr lang="cs-CZ" sz="1400" dirty="0"/>
              <a:t>Uživatel </a:t>
            </a:r>
            <a:r>
              <a:rPr lang="cs-CZ" sz="1400" b="1" u="sng" dirty="0"/>
              <a:t>vyplňuje záložky postupně</a:t>
            </a:r>
            <a:r>
              <a:rPr lang="cs-CZ" sz="1400" dirty="0"/>
              <a:t> (!!!) podle navigačního menu v levé části obrazovky.</a:t>
            </a:r>
          </a:p>
          <a:p>
            <a:pPr algn="just">
              <a:lnSpc>
                <a:spcPct val="100000"/>
              </a:lnSpc>
            </a:pPr>
            <a:r>
              <a:rPr lang="cs-CZ" sz="1400" dirty="0"/>
              <a:t>Jednou vepsaná data se propisují do dalších záložek, či umožní zaktivnění některých neaktivních záložek.</a:t>
            </a:r>
          </a:p>
          <a:p>
            <a:pPr algn="just">
              <a:lnSpc>
                <a:spcPct val="100000"/>
              </a:lnSpc>
            </a:pPr>
            <a:r>
              <a:rPr lang="cs-CZ" sz="1400" dirty="0"/>
              <a:t>UKLÁDAT!!!! každou vyplněnou záložku, či delší textové pole před jeho opuštěním uložte.</a:t>
            </a:r>
          </a:p>
        </p:txBody>
      </p:sp>
      <p:sp>
        <p:nvSpPr>
          <p:cNvPr id="4" name="Zástupný symbol pro obsah 3"/>
          <p:cNvSpPr>
            <a:spLocks noGrp="1"/>
          </p:cNvSpPr>
          <p:nvPr>
            <p:ph idx="10"/>
          </p:nvPr>
        </p:nvSpPr>
        <p:spPr>
          <a:xfrm>
            <a:off x="323528" y="3068960"/>
            <a:ext cx="4104456" cy="576064"/>
          </a:xfrm>
        </p:spPr>
        <p:txBody>
          <a:bodyPr/>
          <a:lstStyle/>
          <a:p>
            <a:pPr>
              <a:lnSpc>
                <a:spcPct val="100000"/>
              </a:lnSpc>
              <a:spcBef>
                <a:spcPts val="0"/>
              </a:spcBef>
            </a:pPr>
            <a:r>
              <a:rPr lang="cs-CZ" sz="1400" b="1" u="sng" cap="all" dirty="0"/>
              <a:t>Pravidlo:</a:t>
            </a:r>
          </a:p>
          <a:p>
            <a:pPr lvl="1">
              <a:lnSpc>
                <a:spcPct val="100000"/>
              </a:lnSpc>
              <a:spcBef>
                <a:spcPts val="0"/>
              </a:spcBef>
              <a:spcAft>
                <a:spcPts val="0"/>
              </a:spcAft>
            </a:pPr>
            <a:r>
              <a:rPr lang="cs-CZ" sz="1400" b="1" dirty="0"/>
              <a:t>Žlutě</a:t>
            </a:r>
            <a:r>
              <a:rPr lang="cs-CZ" sz="1400" dirty="0"/>
              <a:t> podbarvená pole = </a:t>
            </a:r>
            <a:r>
              <a:rPr lang="cs-CZ" sz="1400" b="1" dirty="0"/>
              <a:t>povinná</a:t>
            </a:r>
          </a:p>
          <a:p>
            <a:pPr lvl="1">
              <a:lnSpc>
                <a:spcPct val="100000"/>
              </a:lnSpc>
              <a:spcBef>
                <a:spcPts val="0"/>
              </a:spcBef>
              <a:spcAft>
                <a:spcPts val="0"/>
              </a:spcAft>
            </a:pPr>
            <a:r>
              <a:rPr lang="cs-CZ" sz="1400" b="1" dirty="0"/>
              <a:t>Šedivě</a:t>
            </a:r>
            <a:r>
              <a:rPr lang="cs-CZ" sz="1400" dirty="0"/>
              <a:t> podbarvená pole = </a:t>
            </a:r>
            <a:r>
              <a:rPr lang="cs-CZ" sz="1400" b="1" dirty="0"/>
              <a:t>volitelná</a:t>
            </a:r>
          </a:p>
          <a:p>
            <a:pPr lvl="1">
              <a:lnSpc>
                <a:spcPct val="100000"/>
              </a:lnSpc>
              <a:spcBef>
                <a:spcPts val="0"/>
              </a:spcBef>
              <a:spcAft>
                <a:spcPts val="0"/>
              </a:spcAft>
            </a:pPr>
            <a:r>
              <a:rPr lang="cs-CZ" sz="1400" b="1" dirty="0"/>
              <a:t>Bíle</a:t>
            </a:r>
            <a:r>
              <a:rPr lang="cs-CZ" sz="1400" dirty="0"/>
              <a:t> podbarvená pole = </a:t>
            </a:r>
            <a:r>
              <a:rPr lang="cs-CZ" sz="1400" b="1" dirty="0"/>
              <a:t>vyplňuje systém</a:t>
            </a:r>
          </a:p>
        </p:txBody>
      </p:sp>
      <p:sp>
        <p:nvSpPr>
          <p:cNvPr id="5" name="Zástupný symbol pro číslo snímku 4"/>
          <p:cNvSpPr>
            <a:spLocks noGrp="1"/>
          </p:cNvSpPr>
          <p:nvPr>
            <p:ph type="sldNum" sz="quarter" idx="13"/>
          </p:nvPr>
        </p:nvSpPr>
        <p:spPr/>
        <p:txBody>
          <a:bodyPr/>
          <a:lstStyle/>
          <a:p>
            <a:fld id="{479BF083-4774-43B1-9AB0-5CC1AC5DD8EE}" type="slidenum">
              <a:rPr lang="cs-CZ" smtClean="0"/>
              <a:pPr/>
              <a:t>27</a:t>
            </a:fld>
            <a:endParaRPr lang="cs-CZ" dirty="0"/>
          </a:p>
        </p:txBody>
      </p:sp>
      <p:sp>
        <p:nvSpPr>
          <p:cNvPr id="6" name="Zástupný symbol pro obsah 6"/>
          <p:cNvSpPr txBox="1">
            <a:spLocks/>
          </p:cNvSpPr>
          <p:nvPr/>
        </p:nvSpPr>
        <p:spPr>
          <a:xfrm>
            <a:off x="323528" y="3789040"/>
            <a:ext cx="4176464" cy="2952328"/>
          </a:xfrm>
          <a:prstGeom prst="rect">
            <a:avLst/>
          </a:prstGeom>
        </p:spPr>
        <p:txBody>
          <a:bodyPr vert="horz" lIns="0" tIns="0" rIns="0" bIns="0" rtlCol="0" anchor="ctr"/>
          <a:lstStyle>
            <a:defPPr>
              <a:defRPr lang="cs-CZ"/>
            </a:defPPr>
            <a:lvl1pPr marL="0" algn="ctr" defTabSz="914400" rtl="0" eaLnBrk="1" latinLnBrk="0" hangingPunct="1">
              <a:defRPr sz="1050" b="1"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432000" indent="-432000" algn="just">
              <a:spcBef>
                <a:spcPts val="600"/>
              </a:spcBef>
              <a:spcAft>
                <a:spcPts val="600"/>
              </a:spcAft>
              <a:buClr>
                <a:schemeClr val="accent2"/>
              </a:buClr>
              <a:buSzPct val="100000"/>
              <a:buFont typeface="Wingdings" panose="05000000000000000000" pitchFamily="2" charset="2"/>
              <a:buChar char=""/>
            </a:pPr>
            <a:r>
              <a:rPr lang="cs-CZ" sz="1400" b="0" dirty="0"/>
              <a:t>Seznam jednotlivých záložek žádosti</a:t>
            </a:r>
          </a:p>
          <a:p>
            <a:pPr marL="432000" indent="-432000" algn="l">
              <a:spcBef>
                <a:spcPts val="600"/>
              </a:spcBef>
              <a:spcAft>
                <a:spcPts val="600"/>
              </a:spcAft>
              <a:buClr>
                <a:schemeClr val="accent2"/>
              </a:buClr>
              <a:buSzPct val="100000"/>
              <a:buFont typeface="Wingdings" panose="05000000000000000000" pitchFamily="2" charset="2"/>
              <a:buChar char=""/>
            </a:pPr>
            <a:r>
              <a:rPr lang="cs-CZ" sz="1400" b="0" dirty="0"/>
              <a:t>Pomocí šipek možno seznam </a:t>
            </a:r>
            <a:br>
              <a:rPr lang="cs-CZ" sz="1400" b="0" dirty="0"/>
            </a:br>
            <a:r>
              <a:rPr lang="cs-CZ" sz="1400" b="0" dirty="0"/>
              <a:t>rozbalovat či zabalovat</a:t>
            </a:r>
          </a:p>
          <a:p>
            <a:pPr marL="432000" indent="-432000" algn="just">
              <a:spcBef>
                <a:spcPts val="600"/>
              </a:spcBef>
              <a:spcAft>
                <a:spcPts val="600"/>
              </a:spcAft>
              <a:buClr>
                <a:schemeClr val="accent2"/>
              </a:buClr>
              <a:buSzPct val="100000"/>
              <a:buFont typeface="Wingdings" panose="05000000000000000000" pitchFamily="2" charset="2"/>
              <a:buChar char=""/>
            </a:pPr>
            <a:r>
              <a:rPr lang="cs-CZ" sz="1400" b="0" dirty="0"/>
              <a:t>Šedivé záložky nejsou přístupné</a:t>
            </a:r>
          </a:p>
          <a:p>
            <a:pPr marL="666000" lvl="1" indent="-252000">
              <a:spcAft>
                <a:spcPts val="300"/>
              </a:spcAft>
              <a:buClr>
                <a:schemeClr val="accent2"/>
              </a:buClr>
              <a:buSzPct val="80000"/>
              <a:buFont typeface="Wingdings" panose="05000000000000000000" pitchFamily="2" charset="2"/>
              <a:buChar char=""/>
            </a:pPr>
            <a:r>
              <a:rPr lang="cs-CZ" sz="1400" dirty="0"/>
              <a:t>Zpřístupní se podle dat vyplňovaných během žádosti</a:t>
            </a:r>
          </a:p>
          <a:p>
            <a:pPr marL="666000" lvl="1" indent="-252000">
              <a:spcAft>
                <a:spcPts val="300"/>
              </a:spcAft>
              <a:buClr>
                <a:schemeClr val="accent2"/>
              </a:buClr>
              <a:buSzPct val="80000"/>
              <a:buFont typeface="Wingdings" panose="05000000000000000000" pitchFamily="2" charset="2"/>
              <a:buChar char=""/>
            </a:pPr>
            <a:r>
              <a:rPr lang="cs-CZ" sz="1400" dirty="0"/>
              <a:t>Nebo nejsou podle zadaných dat povinná </a:t>
            </a:r>
          </a:p>
        </p:txBody>
      </p:sp>
      <p:pic>
        <p:nvPicPr>
          <p:cNvPr id="2051" name="Picture 3" descr="C:\Users\michaela.sedlackova\Desktop\datová oblast žádosti.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596335" y="1248366"/>
            <a:ext cx="1121619" cy="5400600"/>
          </a:xfrm>
          <a:prstGeom prst="rect">
            <a:avLst/>
          </a:prstGeom>
          <a:noFill/>
          <a:extLst>
            <a:ext uri="{909E8E84-426E-40DD-AFC4-6F175D3DCCD1}">
              <a14:hiddenFill xmlns:a14="http://schemas.microsoft.com/office/drawing/2010/main">
                <a:solidFill>
                  <a:srgbClr val="FFFFFF"/>
                </a:solidFill>
              </a14:hiddenFill>
            </a:ext>
          </a:extLst>
        </p:spPr>
      </p:pic>
      <p:sp>
        <p:nvSpPr>
          <p:cNvPr id="9" name="Zástupný symbol pro obsah 3"/>
          <p:cNvSpPr txBox="1">
            <a:spLocks/>
          </p:cNvSpPr>
          <p:nvPr/>
        </p:nvSpPr>
        <p:spPr>
          <a:xfrm>
            <a:off x="4499992" y="4305137"/>
            <a:ext cx="2952328" cy="2216638"/>
          </a:xfrm>
          <a:prstGeom prst="rect">
            <a:avLst/>
          </a:prstGeom>
        </p:spPr>
        <p:txBody>
          <a:bodyPr vert="horz" lIns="0" tIns="0" rIns="0" bIns="0" rtlCol="0">
            <a:noAutofit/>
          </a:bodyPr>
          <a:lstStyle>
            <a:lvl1pPr marL="432000" indent="-432000" algn="l" defTabSz="914400" rtl="0" eaLnBrk="1" latinLnBrk="0" hangingPunct="1">
              <a:lnSpc>
                <a:spcPts val="2880"/>
              </a:lnSpc>
              <a:spcBef>
                <a:spcPts val="600"/>
              </a:spcBef>
              <a:spcAft>
                <a:spcPts val="600"/>
              </a:spcAft>
              <a:buClr>
                <a:schemeClr val="accent2"/>
              </a:buClr>
              <a:buSzPct val="100000"/>
              <a:buFont typeface="Wingdings" panose="05000000000000000000" pitchFamily="2" charset="2"/>
              <a:buChar char=""/>
              <a:defRPr sz="2400" b="0" kern="1200">
                <a:solidFill>
                  <a:schemeClr val="tx1"/>
                </a:solidFill>
                <a:latin typeface="+mn-lt"/>
                <a:ea typeface="+mn-ea"/>
                <a:cs typeface="+mn-cs"/>
              </a:defRPr>
            </a:lvl1pPr>
            <a:lvl2pPr marL="666000" indent="-252000" algn="l" defTabSz="914400" rtl="0" eaLnBrk="1" latinLnBrk="0" hangingPunct="1">
              <a:lnSpc>
                <a:spcPts val="2400"/>
              </a:lnSpc>
              <a:spcBef>
                <a:spcPts val="300"/>
              </a:spcBef>
              <a:spcAft>
                <a:spcPts val="300"/>
              </a:spcAft>
              <a:buClr>
                <a:schemeClr val="accent2"/>
              </a:buClr>
              <a:buSzPct val="80000"/>
              <a:buFont typeface="Wingdings" panose="05000000000000000000" pitchFamily="2" charset="2"/>
              <a:buChar char=""/>
              <a:defRPr sz="2000" kern="1200">
                <a:solidFill>
                  <a:schemeClr val="tx1"/>
                </a:solidFill>
                <a:latin typeface="+mn-lt"/>
                <a:ea typeface="+mn-ea"/>
                <a:cs typeface="+mn-cs"/>
              </a:defRPr>
            </a:lvl2pPr>
            <a:lvl3pPr marL="918000" indent="-252000" algn="l" defTabSz="914400" rtl="0" eaLnBrk="1" latinLnBrk="0" hangingPunct="1">
              <a:lnSpc>
                <a:spcPts val="2400"/>
              </a:lnSpc>
              <a:spcBef>
                <a:spcPts val="300"/>
              </a:spcBef>
              <a:spcAft>
                <a:spcPts val="300"/>
              </a:spcAft>
              <a:buClr>
                <a:schemeClr val="accent2"/>
              </a:buClr>
              <a:buSzPct val="80000"/>
              <a:buFont typeface="Wingdings" panose="05000000000000000000" pitchFamily="2" charset="2"/>
              <a:buChar char=""/>
              <a:defRPr sz="2000" kern="1200">
                <a:solidFill>
                  <a:schemeClr val="tx1"/>
                </a:solidFill>
                <a:latin typeface="+mn-lt"/>
                <a:ea typeface="+mn-ea"/>
                <a:cs typeface="+mn-cs"/>
              </a:defRPr>
            </a:lvl3pPr>
            <a:lvl4pPr marL="1170000" indent="-252000" algn="l" defTabSz="914400" rtl="0" eaLnBrk="1" latinLnBrk="0" hangingPunct="1">
              <a:lnSpc>
                <a:spcPts val="2400"/>
              </a:lnSpc>
              <a:spcBef>
                <a:spcPts val="300"/>
              </a:spcBef>
              <a:spcAft>
                <a:spcPts val="300"/>
              </a:spcAft>
              <a:buClr>
                <a:schemeClr val="accent2"/>
              </a:buClr>
              <a:buSzPct val="80000"/>
              <a:buFont typeface="Wingdings" panose="05000000000000000000" pitchFamily="2" charset="2"/>
              <a:buChar char=""/>
              <a:defRPr lang="cs-CZ" sz="2000" kern="1200" dirty="0" smtClean="0">
                <a:solidFill>
                  <a:schemeClr val="tx1"/>
                </a:solidFill>
                <a:latin typeface="+mn-lt"/>
                <a:ea typeface="+mn-ea"/>
                <a:cs typeface="+mn-cs"/>
              </a:defRPr>
            </a:lvl4pPr>
            <a:lvl5pPr marL="1422000" indent="-252000" algn="l" defTabSz="914400" rtl="0" eaLnBrk="1" latinLnBrk="0" hangingPunct="1">
              <a:lnSpc>
                <a:spcPts val="2400"/>
              </a:lnSpc>
              <a:spcBef>
                <a:spcPts val="300"/>
              </a:spcBef>
              <a:spcAft>
                <a:spcPts val="300"/>
              </a:spcAft>
              <a:buClr>
                <a:schemeClr val="accent2"/>
              </a:buClr>
              <a:buSzPct val="80000"/>
              <a:buFont typeface="Wingdings" panose="05000000000000000000" pitchFamily="2" charset="2"/>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lgn="just">
              <a:lnSpc>
                <a:spcPct val="100000"/>
              </a:lnSpc>
            </a:pPr>
            <a:r>
              <a:rPr lang="cs-CZ" sz="1400" dirty="0"/>
              <a:t>Možnosti vyplnění jednotlivých polí na záložkách</a:t>
            </a:r>
          </a:p>
          <a:p>
            <a:pPr lvl="1">
              <a:lnSpc>
                <a:spcPct val="100000"/>
              </a:lnSpc>
              <a:spcBef>
                <a:spcPts val="600"/>
              </a:spcBef>
            </a:pPr>
            <a:r>
              <a:rPr lang="cs-CZ" sz="1400" dirty="0"/>
              <a:t>Text, číslo, datum</a:t>
            </a:r>
          </a:p>
          <a:p>
            <a:pPr lvl="1">
              <a:lnSpc>
                <a:spcPct val="100000"/>
              </a:lnSpc>
              <a:spcBef>
                <a:spcPts val="0"/>
              </a:spcBef>
            </a:pPr>
            <a:r>
              <a:rPr lang="cs-CZ" sz="1400" dirty="0"/>
              <a:t>Výběr s rozbalovacího seznamu, kalendáře</a:t>
            </a:r>
          </a:p>
          <a:p>
            <a:pPr lvl="1">
              <a:lnSpc>
                <a:spcPct val="100000"/>
              </a:lnSpc>
              <a:spcBef>
                <a:spcPts val="0"/>
              </a:spcBef>
            </a:pPr>
            <a:r>
              <a:rPr lang="cs-CZ" sz="1400" dirty="0" err="1"/>
              <a:t>Checkboxy</a:t>
            </a:r>
            <a:endParaRPr lang="cs-CZ" sz="1400" dirty="0"/>
          </a:p>
          <a:p>
            <a:pPr lvl="1">
              <a:lnSpc>
                <a:spcPct val="100000"/>
              </a:lnSpc>
              <a:spcBef>
                <a:spcPts val="0"/>
              </a:spcBef>
            </a:pPr>
            <a:r>
              <a:rPr lang="cs-CZ" sz="1400" dirty="0"/>
              <a:t>Výběr ze seznamu </a:t>
            </a:r>
            <a:br>
              <a:rPr lang="cs-CZ" sz="1400" dirty="0"/>
            </a:br>
            <a:r>
              <a:rPr lang="cs-CZ" sz="1400" dirty="0"/>
              <a:t>a přesunutí </a:t>
            </a:r>
          </a:p>
          <a:p>
            <a:pPr lvl="1">
              <a:lnSpc>
                <a:spcPct val="100000"/>
              </a:lnSpc>
              <a:spcBef>
                <a:spcPts val="0"/>
              </a:spcBef>
            </a:pPr>
            <a:r>
              <a:rPr lang="cs-CZ" sz="1400" dirty="0"/>
              <a:t>Nový záznam</a:t>
            </a:r>
          </a:p>
        </p:txBody>
      </p:sp>
      <p:pic>
        <p:nvPicPr>
          <p:cNvPr id="10" name="Obrázek 9">
            <a:extLst>
              <a:ext uri="{FF2B5EF4-FFF2-40B4-BE49-F238E27FC236}">
                <a16:creationId xmlns:a16="http://schemas.microsoft.com/office/drawing/2014/main" id="{594AC3F4-EE67-49B1-96C8-DB596118241C}"/>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05756" y="6415391"/>
            <a:ext cx="1871400" cy="308488"/>
          </a:xfrm>
          <a:prstGeom prst="rect">
            <a:avLst/>
          </a:prstGeom>
        </p:spPr>
      </p:pic>
    </p:spTree>
    <p:extLst>
      <p:ext uri="{BB962C8B-B14F-4D97-AF65-F5344CB8AC3E}">
        <p14:creationId xmlns:p14="http://schemas.microsoft.com/office/powerpoint/2010/main" val="138435178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t>indikátory</a:t>
            </a:r>
          </a:p>
        </p:txBody>
      </p:sp>
      <p:sp>
        <p:nvSpPr>
          <p:cNvPr id="3" name="Zástupný symbol pro obsah 2"/>
          <p:cNvSpPr>
            <a:spLocks noGrp="1"/>
          </p:cNvSpPr>
          <p:nvPr>
            <p:ph idx="1"/>
          </p:nvPr>
        </p:nvSpPr>
        <p:spPr>
          <a:xfrm>
            <a:off x="179512" y="1457400"/>
            <a:ext cx="4032448" cy="5400600"/>
          </a:xfrm>
        </p:spPr>
        <p:txBody>
          <a:bodyPr/>
          <a:lstStyle/>
          <a:p>
            <a:r>
              <a:rPr lang="cs-CZ" sz="1600" b="1" u="sng" cap="all" dirty="0"/>
              <a:t>Indikátory povinné k naplnění</a:t>
            </a:r>
          </a:p>
          <a:p>
            <a:pPr lvl="1">
              <a:lnSpc>
                <a:spcPct val="100000"/>
              </a:lnSpc>
              <a:spcBef>
                <a:spcPts val="0"/>
              </a:spcBef>
            </a:pPr>
            <a:r>
              <a:rPr lang="cs-CZ" sz="1400" dirty="0"/>
              <a:t>Žadatel má povinnost </a:t>
            </a:r>
            <a:r>
              <a:rPr lang="cs-CZ" sz="1400" b="1" dirty="0"/>
              <a:t>stanovit nenulovou cílovou hodnotu</a:t>
            </a:r>
            <a:r>
              <a:rPr lang="cs-CZ" sz="1400" dirty="0"/>
              <a:t> pro všechny relevantní indikátory (jakožto závazek).</a:t>
            </a:r>
          </a:p>
          <a:p>
            <a:pPr lvl="1">
              <a:lnSpc>
                <a:spcPct val="100000"/>
              </a:lnSpc>
              <a:spcBef>
                <a:spcPts val="0"/>
              </a:spcBef>
            </a:pPr>
            <a:r>
              <a:rPr lang="cs-CZ" sz="1400" dirty="0"/>
              <a:t>Žadatel v žádosti uvede </a:t>
            </a:r>
            <a:r>
              <a:rPr lang="cs-CZ" sz="1400" b="1" dirty="0"/>
              <a:t>způsob stanovení cílové hodnoty</a:t>
            </a:r>
            <a:r>
              <a:rPr lang="cs-CZ" sz="1400" dirty="0"/>
              <a:t>, jak bude naplňování indikátoru sledovat a dokládat.  </a:t>
            </a:r>
          </a:p>
          <a:p>
            <a:pPr lvl="1">
              <a:lnSpc>
                <a:spcPct val="100000"/>
              </a:lnSpc>
              <a:spcBef>
                <a:spcPts val="0"/>
              </a:spcBef>
            </a:pPr>
            <a:r>
              <a:rPr lang="cs-CZ" sz="1400" dirty="0"/>
              <a:t>Při stanovení cílových hodnot </a:t>
            </a:r>
            <a:r>
              <a:rPr lang="cs-CZ" sz="1400" b="1" dirty="0"/>
              <a:t>žadatel vychází z plánovaných aktivit</a:t>
            </a:r>
            <a:r>
              <a:rPr lang="cs-CZ" sz="1400" dirty="0"/>
              <a:t>, </a:t>
            </a:r>
            <a:r>
              <a:rPr lang="cs-CZ" sz="1400" b="1" dirty="0"/>
              <a:t>zaměření projektu a jeho rozpočtu</a:t>
            </a:r>
            <a:r>
              <a:rPr lang="cs-CZ" sz="1400" dirty="0"/>
              <a:t>, nelze je libovolně měnit.</a:t>
            </a:r>
          </a:p>
          <a:p>
            <a:pPr lvl="1">
              <a:lnSpc>
                <a:spcPct val="100000"/>
              </a:lnSpc>
              <a:spcBef>
                <a:spcPts val="0"/>
              </a:spcBef>
            </a:pPr>
            <a:r>
              <a:rPr lang="cs-CZ" sz="1400" dirty="0"/>
              <a:t>Jsou součástí právního aktu, </a:t>
            </a:r>
            <a:r>
              <a:rPr lang="cs-CZ" sz="1400" b="1" dirty="0"/>
              <a:t>na jejich neplnění jsou navázány sankce</a:t>
            </a:r>
            <a:r>
              <a:rPr lang="cs-CZ" sz="1400" dirty="0"/>
              <a:t> (výše sankcí viz Obecná část pravidel pro žadatele a příjemce, kap. 18.1.1).</a:t>
            </a:r>
          </a:p>
          <a:p>
            <a:pPr lvl="1">
              <a:lnSpc>
                <a:spcPct val="100000"/>
              </a:lnSpc>
              <a:spcBef>
                <a:spcPts val="0"/>
              </a:spcBef>
            </a:pPr>
            <a:r>
              <a:rPr lang="cs-CZ" sz="1400" dirty="0"/>
              <a:t>Indikátor není relevantní </a:t>
            </a:r>
          </a:p>
          <a:p>
            <a:pPr marL="414000" lvl="1" indent="0">
              <a:lnSpc>
                <a:spcPct val="100000"/>
              </a:lnSpc>
              <a:spcBef>
                <a:spcPts val="0"/>
              </a:spcBef>
              <a:buNone/>
            </a:pPr>
            <a:r>
              <a:rPr lang="cs-CZ" sz="1400" dirty="0"/>
              <a:t>     – cílová hodnota 0.</a:t>
            </a:r>
          </a:p>
          <a:p>
            <a:pPr lvl="1">
              <a:lnSpc>
                <a:spcPct val="100000"/>
              </a:lnSpc>
              <a:spcBef>
                <a:spcPts val="0"/>
              </a:spcBef>
            </a:pPr>
            <a:r>
              <a:rPr lang="cs-CZ" sz="1400" dirty="0"/>
              <a:t>Výchozí hodnota indikátorů povinných k naplnění – vždy 0.</a:t>
            </a:r>
          </a:p>
          <a:p>
            <a:endParaRPr lang="cs-CZ" sz="1600" b="1" u="sng" cap="all" dirty="0"/>
          </a:p>
        </p:txBody>
      </p:sp>
      <p:sp>
        <p:nvSpPr>
          <p:cNvPr id="4" name="Zástupný symbol pro obsah 3"/>
          <p:cNvSpPr>
            <a:spLocks noGrp="1"/>
          </p:cNvSpPr>
          <p:nvPr>
            <p:ph idx="10"/>
          </p:nvPr>
        </p:nvSpPr>
        <p:spPr>
          <a:xfrm>
            <a:off x="4427984" y="1412776"/>
            <a:ext cx="4608512" cy="5112568"/>
          </a:xfrm>
        </p:spPr>
        <p:txBody>
          <a:bodyPr/>
          <a:lstStyle/>
          <a:p>
            <a:r>
              <a:rPr lang="cs-CZ" sz="1600" b="1" u="sng" cap="all" dirty="0"/>
              <a:t>Indikátory povinné k vykazování</a:t>
            </a:r>
          </a:p>
          <a:p>
            <a:pPr lvl="1">
              <a:lnSpc>
                <a:spcPct val="100000"/>
              </a:lnSpc>
              <a:spcBef>
                <a:spcPts val="0"/>
              </a:spcBef>
            </a:pPr>
            <a:r>
              <a:rPr lang="cs-CZ" sz="1400" dirty="0"/>
              <a:t>Žadatel má povinnost </a:t>
            </a:r>
            <a:r>
              <a:rPr lang="cs-CZ" sz="1400" b="1" dirty="0"/>
              <a:t>sledovat dosažené cílové hodnoty</a:t>
            </a:r>
            <a:r>
              <a:rPr lang="cs-CZ" sz="1400" dirty="0"/>
              <a:t> u všech relevantních indikátorů.</a:t>
            </a:r>
          </a:p>
          <a:p>
            <a:pPr lvl="1">
              <a:lnSpc>
                <a:spcPct val="100000"/>
              </a:lnSpc>
              <a:spcBef>
                <a:spcPts val="0"/>
              </a:spcBef>
            </a:pPr>
            <a:r>
              <a:rPr lang="cs-CZ" sz="1400" dirty="0"/>
              <a:t>Na neplnění indikátorů povinných k vykazování </a:t>
            </a:r>
            <a:r>
              <a:rPr lang="cs-CZ" sz="1400" b="1" dirty="0"/>
              <a:t>nebude navázána sankce</a:t>
            </a:r>
            <a:r>
              <a:rPr lang="cs-CZ" sz="1400" dirty="0"/>
              <a:t> v právním aktu.</a:t>
            </a:r>
          </a:p>
          <a:p>
            <a:pPr lvl="1">
              <a:lnSpc>
                <a:spcPct val="100000"/>
              </a:lnSpc>
              <a:spcBef>
                <a:spcPts val="0"/>
              </a:spcBef>
            </a:pPr>
            <a:r>
              <a:rPr lang="cs-CZ" sz="1400" dirty="0"/>
              <a:t>Pokud je indikátor nerelevantní </a:t>
            </a:r>
          </a:p>
          <a:p>
            <a:pPr marL="414000" lvl="1" indent="0">
              <a:lnSpc>
                <a:spcPct val="100000"/>
              </a:lnSpc>
              <a:spcBef>
                <a:spcPts val="0"/>
              </a:spcBef>
              <a:buNone/>
            </a:pPr>
            <a:r>
              <a:rPr lang="cs-CZ" sz="1400" dirty="0"/>
              <a:t>     – cílová hodnota 0.</a:t>
            </a:r>
          </a:p>
          <a:p>
            <a:pPr lvl="1">
              <a:lnSpc>
                <a:spcPct val="100000"/>
              </a:lnSpc>
              <a:spcBef>
                <a:spcPts val="0"/>
              </a:spcBef>
            </a:pPr>
            <a:r>
              <a:rPr lang="cs-CZ" sz="1400" dirty="0"/>
              <a:t>U výsledkových indikátorů, které se </a:t>
            </a:r>
            <a:r>
              <a:rPr lang="cs-CZ" sz="1400" b="1" dirty="0"/>
              <a:t>týkají účastníků</a:t>
            </a:r>
            <a:r>
              <a:rPr lang="cs-CZ" sz="1400" dirty="0"/>
              <a:t> žadatel uvede vždy cílovou hodnotu 0. </a:t>
            </a:r>
          </a:p>
          <a:p>
            <a:pPr lvl="1">
              <a:lnSpc>
                <a:spcPct val="100000"/>
              </a:lnSpc>
              <a:spcBef>
                <a:spcPts val="0"/>
              </a:spcBef>
            </a:pPr>
            <a:r>
              <a:rPr lang="cs-CZ" sz="1400" dirty="0"/>
              <a:t>Výchozí hodnota indikátorů povinných k vykazování – vždy 0.</a:t>
            </a:r>
          </a:p>
          <a:p>
            <a:pPr lvl="1">
              <a:lnSpc>
                <a:spcPct val="100000"/>
              </a:lnSpc>
              <a:spcBef>
                <a:spcPts val="0"/>
              </a:spcBef>
            </a:pPr>
            <a:endParaRPr lang="cs-CZ" sz="1400" dirty="0"/>
          </a:p>
        </p:txBody>
      </p:sp>
      <p:sp>
        <p:nvSpPr>
          <p:cNvPr id="5" name="Zástupný symbol pro číslo snímku 4"/>
          <p:cNvSpPr>
            <a:spLocks noGrp="1"/>
          </p:cNvSpPr>
          <p:nvPr>
            <p:ph type="sldNum" sz="quarter" idx="13"/>
          </p:nvPr>
        </p:nvSpPr>
        <p:spPr/>
        <p:txBody>
          <a:bodyPr/>
          <a:lstStyle/>
          <a:p>
            <a:fld id="{479BF083-4774-43B1-9AB0-5CC1AC5DD8EE}" type="slidenum">
              <a:rPr lang="cs-CZ" smtClean="0"/>
              <a:pPr/>
              <a:t>28</a:t>
            </a:fld>
            <a:endParaRPr lang="cs-CZ" dirty="0"/>
          </a:p>
        </p:txBody>
      </p:sp>
      <p:pic>
        <p:nvPicPr>
          <p:cNvPr id="6" name="Obrázek 5">
            <a:extLst>
              <a:ext uri="{FF2B5EF4-FFF2-40B4-BE49-F238E27FC236}">
                <a16:creationId xmlns:a16="http://schemas.microsoft.com/office/drawing/2014/main" id="{CA4B9477-3DF8-45C1-B0D2-A97D7F0A074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292436" y="6071980"/>
            <a:ext cx="3239552" cy="534020"/>
          </a:xfrm>
          <a:prstGeom prst="rect">
            <a:avLst/>
          </a:prstGeom>
        </p:spPr>
      </p:pic>
    </p:spTree>
    <p:extLst>
      <p:ext uri="{BB962C8B-B14F-4D97-AF65-F5344CB8AC3E}">
        <p14:creationId xmlns:p14="http://schemas.microsoft.com/office/powerpoint/2010/main" val="73460181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t>Indikátory POVINNÉ K NAPLNĚNÍ</a:t>
            </a:r>
          </a:p>
        </p:txBody>
      </p:sp>
      <p:sp>
        <p:nvSpPr>
          <p:cNvPr id="3" name="Zástupný symbol pro obsah 2"/>
          <p:cNvSpPr>
            <a:spLocks noGrp="1"/>
          </p:cNvSpPr>
          <p:nvPr>
            <p:ph idx="1"/>
          </p:nvPr>
        </p:nvSpPr>
        <p:spPr>
          <a:xfrm>
            <a:off x="540000" y="1196752"/>
            <a:ext cx="8064000" cy="4923248"/>
          </a:xfrm>
        </p:spPr>
        <p:txBody>
          <a:bodyPr/>
          <a:lstStyle/>
          <a:p>
            <a:pPr marL="432000" lvl="1" indent="-432000">
              <a:lnSpc>
                <a:spcPts val="2880"/>
              </a:lnSpc>
              <a:spcBef>
                <a:spcPts val="600"/>
              </a:spcBef>
              <a:spcAft>
                <a:spcPts val="600"/>
              </a:spcAft>
              <a:buSzPct val="100000"/>
              <a:buFont typeface="Wingdings" panose="05000000000000000000" pitchFamily="2" charset="2"/>
              <a:buChar char=""/>
            </a:pPr>
            <a:r>
              <a:rPr lang="cs-CZ" sz="1800" dirty="0"/>
              <a:t>Indikátory </a:t>
            </a:r>
            <a:r>
              <a:rPr lang="cs-CZ" sz="1800" b="1" u="sng" dirty="0"/>
              <a:t>povinné k naplnění </a:t>
            </a:r>
            <a:r>
              <a:rPr lang="cs-CZ" sz="1800" dirty="0"/>
              <a:t>(výstupové či výsledkové) </a:t>
            </a:r>
          </a:p>
          <a:p>
            <a:pPr marL="432000" lvl="1" indent="-432000">
              <a:lnSpc>
                <a:spcPts val="2880"/>
              </a:lnSpc>
              <a:spcBef>
                <a:spcPts val="600"/>
              </a:spcBef>
              <a:spcAft>
                <a:spcPts val="600"/>
              </a:spcAft>
              <a:buSzPct val="100000"/>
              <a:buFont typeface="Wingdings" panose="05000000000000000000" pitchFamily="2" charset="2"/>
              <a:buChar char=""/>
            </a:pPr>
            <a:endParaRPr lang="cs-CZ" dirty="0"/>
          </a:p>
          <a:p>
            <a:pPr marL="432000" lvl="1" indent="-432000">
              <a:lnSpc>
                <a:spcPts val="2880"/>
              </a:lnSpc>
              <a:spcBef>
                <a:spcPts val="600"/>
              </a:spcBef>
              <a:spcAft>
                <a:spcPts val="600"/>
              </a:spcAft>
              <a:buSzPct val="100000"/>
              <a:buFont typeface="Wingdings" panose="05000000000000000000" pitchFamily="2" charset="2"/>
              <a:buChar char=""/>
            </a:pPr>
            <a:endParaRPr lang="cs-CZ" dirty="0"/>
          </a:p>
          <a:p>
            <a:endParaRPr lang="cs-CZ" sz="2200" i="1" dirty="0"/>
          </a:p>
        </p:txBody>
      </p:sp>
      <p:sp>
        <p:nvSpPr>
          <p:cNvPr id="4" name="Zástupný symbol pro číslo snímku 3"/>
          <p:cNvSpPr>
            <a:spLocks noGrp="1"/>
          </p:cNvSpPr>
          <p:nvPr>
            <p:ph type="sldNum" sz="quarter" idx="12"/>
          </p:nvPr>
        </p:nvSpPr>
        <p:spPr/>
        <p:txBody>
          <a:bodyPr/>
          <a:lstStyle/>
          <a:p>
            <a:fld id="{479BF083-4774-43B1-9AB0-5CC1AC5DD8EE}" type="slidenum">
              <a:rPr lang="cs-CZ" smtClean="0"/>
              <a:pPr/>
              <a:t>29</a:t>
            </a:fld>
            <a:endParaRPr lang="cs-CZ" dirty="0"/>
          </a:p>
        </p:txBody>
      </p:sp>
      <p:graphicFrame>
        <p:nvGraphicFramePr>
          <p:cNvPr id="5" name="Tabulka 4"/>
          <p:cNvGraphicFramePr>
            <a:graphicFrameLocks noGrp="1"/>
          </p:cNvGraphicFramePr>
          <p:nvPr>
            <p:extLst>
              <p:ext uri="{D42A27DB-BD31-4B8C-83A1-F6EECF244321}">
                <p14:modId xmlns:p14="http://schemas.microsoft.com/office/powerpoint/2010/main" val="3088780623"/>
              </p:ext>
            </p:extLst>
          </p:nvPr>
        </p:nvGraphicFramePr>
        <p:xfrm>
          <a:off x="755576" y="1628800"/>
          <a:ext cx="7560840" cy="1718675"/>
        </p:xfrm>
        <a:graphic>
          <a:graphicData uri="http://schemas.openxmlformats.org/drawingml/2006/table">
            <a:tbl>
              <a:tblPr firstRow="1" firstCol="1" bandRow="1">
                <a:tableStyleId>{5C22544A-7EE6-4342-B048-85BDC9FD1C3A}</a:tableStyleId>
              </a:tblPr>
              <a:tblGrid>
                <a:gridCol w="1037861">
                  <a:extLst>
                    <a:ext uri="{9D8B030D-6E8A-4147-A177-3AD203B41FA5}">
                      <a16:colId xmlns:a16="http://schemas.microsoft.com/office/drawing/2014/main" val="20000"/>
                    </a:ext>
                  </a:extLst>
                </a:gridCol>
                <a:gridCol w="3435303">
                  <a:extLst>
                    <a:ext uri="{9D8B030D-6E8A-4147-A177-3AD203B41FA5}">
                      <a16:colId xmlns:a16="http://schemas.microsoft.com/office/drawing/2014/main" val="20001"/>
                    </a:ext>
                  </a:extLst>
                </a:gridCol>
                <a:gridCol w="1540078">
                  <a:extLst>
                    <a:ext uri="{9D8B030D-6E8A-4147-A177-3AD203B41FA5}">
                      <a16:colId xmlns:a16="http://schemas.microsoft.com/office/drawing/2014/main" val="20002"/>
                    </a:ext>
                  </a:extLst>
                </a:gridCol>
                <a:gridCol w="1547598">
                  <a:extLst>
                    <a:ext uri="{9D8B030D-6E8A-4147-A177-3AD203B41FA5}">
                      <a16:colId xmlns:a16="http://schemas.microsoft.com/office/drawing/2014/main" val="20003"/>
                    </a:ext>
                  </a:extLst>
                </a:gridCol>
              </a:tblGrid>
              <a:tr h="391980">
                <a:tc>
                  <a:txBody>
                    <a:bodyPr/>
                    <a:lstStyle/>
                    <a:p>
                      <a:pPr algn="just">
                        <a:lnSpc>
                          <a:spcPct val="115000"/>
                        </a:lnSpc>
                        <a:spcAft>
                          <a:spcPts val="600"/>
                        </a:spcAft>
                      </a:pPr>
                      <a:r>
                        <a:rPr lang="cs-CZ" sz="1600" dirty="0">
                          <a:effectLst/>
                        </a:rPr>
                        <a:t>Kód</a:t>
                      </a:r>
                      <a:endParaRPr lang="cs-CZ" sz="1600" dirty="0">
                        <a:effectLst/>
                        <a:latin typeface="Calibri"/>
                        <a:ea typeface="Calibri"/>
                        <a:cs typeface="Times New Roman"/>
                      </a:endParaRPr>
                    </a:p>
                  </a:txBody>
                  <a:tcPr marL="68580" marR="68580" marT="0" marB="0"/>
                </a:tc>
                <a:tc>
                  <a:txBody>
                    <a:bodyPr/>
                    <a:lstStyle/>
                    <a:p>
                      <a:pPr algn="just">
                        <a:lnSpc>
                          <a:spcPct val="115000"/>
                        </a:lnSpc>
                        <a:spcAft>
                          <a:spcPts val="600"/>
                        </a:spcAft>
                      </a:pPr>
                      <a:r>
                        <a:rPr lang="cs-CZ" sz="1600" dirty="0">
                          <a:effectLst/>
                        </a:rPr>
                        <a:t>Název indikátoru </a:t>
                      </a:r>
                      <a:endParaRPr lang="cs-CZ" sz="1600" dirty="0">
                        <a:effectLst/>
                        <a:latin typeface="Calibri"/>
                        <a:ea typeface="Calibri"/>
                        <a:cs typeface="Times New Roman"/>
                      </a:endParaRPr>
                    </a:p>
                  </a:txBody>
                  <a:tcPr marL="68580" marR="68580" marT="0" marB="0"/>
                </a:tc>
                <a:tc>
                  <a:txBody>
                    <a:bodyPr/>
                    <a:lstStyle/>
                    <a:p>
                      <a:pPr algn="just">
                        <a:lnSpc>
                          <a:spcPct val="115000"/>
                        </a:lnSpc>
                        <a:spcAft>
                          <a:spcPts val="600"/>
                        </a:spcAft>
                      </a:pPr>
                      <a:r>
                        <a:rPr lang="cs-CZ" sz="1600">
                          <a:effectLst/>
                        </a:rPr>
                        <a:t>Měrná jednotka </a:t>
                      </a:r>
                      <a:endParaRPr lang="cs-CZ" sz="1600">
                        <a:effectLst/>
                        <a:latin typeface="Calibri"/>
                        <a:ea typeface="Calibri"/>
                        <a:cs typeface="Times New Roman"/>
                      </a:endParaRPr>
                    </a:p>
                  </a:txBody>
                  <a:tcPr marL="68580" marR="68580" marT="0" marB="0"/>
                </a:tc>
                <a:tc>
                  <a:txBody>
                    <a:bodyPr/>
                    <a:lstStyle/>
                    <a:p>
                      <a:pPr algn="just">
                        <a:lnSpc>
                          <a:spcPct val="115000"/>
                        </a:lnSpc>
                        <a:spcAft>
                          <a:spcPts val="600"/>
                        </a:spcAft>
                      </a:pPr>
                      <a:r>
                        <a:rPr lang="cs-CZ" sz="1600" dirty="0">
                          <a:effectLst/>
                        </a:rPr>
                        <a:t>Typ indikátoru </a:t>
                      </a:r>
                      <a:endParaRPr lang="cs-CZ" sz="1600" dirty="0">
                        <a:effectLst/>
                        <a:latin typeface="Calibri"/>
                        <a:ea typeface="Calibri"/>
                        <a:cs typeface="Times New Roman"/>
                      </a:endParaRPr>
                    </a:p>
                  </a:txBody>
                  <a:tcPr marL="68580" marR="68580" marT="0" marB="0"/>
                </a:tc>
                <a:extLst>
                  <a:ext uri="{0D108BD9-81ED-4DB2-BD59-A6C34878D82A}">
                    <a16:rowId xmlns:a16="http://schemas.microsoft.com/office/drawing/2014/main" val="10000"/>
                  </a:ext>
                </a:extLst>
              </a:tr>
              <a:tr h="391980">
                <a:tc>
                  <a:txBody>
                    <a:bodyPr/>
                    <a:lstStyle/>
                    <a:p>
                      <a:pPr algn="l">
                        <a:lnSpc>
                          <a:spcPct val="115000"/>
                        </a:lnSpc>
                        <a:spcAft>
                          <a:spcPts val="600"/>
                        </a:spcAft>
                      </a:pPr>
                      <a:r>
                        <a:rPr lang="cs-CZ" sz="1800" dirty="0">
                          <a:effectLst/>
                        </a:rPr>
                        <a:t>60000 </a:t>
                      </a:r>
                      <a:endParaRPr lang="cs-CZ" sz="1800" dirty="0">
                        <a:effectLst/>
                        <a:latin typeface="Calibri"/>
                        <a:ea typeface="Calibri"/>
                        <a:cs typeface="Times New Roman"/>
                      </a:endParaRPr>
                    </a:p>
                  </a:txBody>
                  <a:tcPr marL="68580" marR="68580" marT="0" marB="0"/>
                </a:tc>
                <a:tc>
                  <a:txBody>
                    <a:bodyPr/>
                    <a:lstStyle/>
                    <a:p>
                      <a:pPr algn="l">
                        <a:lnSpc>
                          <a:spcPct val="115000"/>
                        </a:lnSpc>
                        <a:spcAft>
                          <a:spcPts val="600"/>
                        </a:spcAft>
                      </a:pPr>
                      <a:r>
                        <a:rPr lang="cs-CZ" sz="1800" dirty="0">
                          <a:effectLst/>
                        </a:rPr>
                        <a:t>Celkový počet účastníků </a:t>
                      </a:r>
                      <a:endParaRPr lang="cs-CZ" sz="1800" dirty="0">
                        <a:effectLst/>
                        <a:latin typeface="Calibri"/>
                        <a:ea typeface="Calibri"/>
                        <a:cs typeface="Times New Roman"/>
                      </a:endParaRPr>
                    </a:p>
                  </a:txBody>
                  <a:tcPr marL="68580" marR="68580" marT="0" marB="0"/>
                </a:tc>
                <a:tc>
                  <a:txBody>
                    <a:bodyPr/>
                    <a:lstStyle/>
                    <a:p>
                      <a:pPr algn="l">
                        <a:lnSpc>
                          <a:spcPct val="115000"/>
                        </a:lnSpc>
                        <a:spcAft>
                          <a:spcPts val="600"/>
                        </a:spcAft>
                      </a:pPr>
                      <a:r>
                        <a:rPr lang="cs-CZ" sz="1800" dirty="0">
                          <a:effectLst/>
                        </a:rPr>
                        <a:t>Účastníci </a:t>
                      </a:r>
                      <a:endParaRPr lang="cs-CZ" sz="1800" dirty="0">
                        <a:effectLst/>
                        <a:latin typeface="Calibri"/>
                        <a:ea typeface="Calibri"/>
                        <a:cs typeface="Times New Roman"/>
                      </a:endParaRPr>
                    </a:p>
                  </a:txBody>
                  <a:tcPr marL="68580" marR="68580" marT="0" marB="0"/>
                </a:tc>
                <a:tc>
                  <a:txBody>
                    <a:bodyPr/>
                    <a:lstStyle/>
                    <a:p>
                      <a:pPr algn="l">
                        <a:lnSpc>
                          <a:spcPct val="115000"/>
                        </a:lnSpc>
                        <a:spcAft>
                          <a:spcPts val="600"/>
                        </a:spcAft>
                      </a:pPr>
                      <a:r>
                        <a:rPr lang="cs-CZ" sz="1800" dirty="0">
                          <a:effectLst/>
                        </a:rPr>
                        <a:t>Výstup </a:t>
                      </a:r>
                      <a:endParaRPr lang="cs-CZ" sz="1800" dirty="0">
                        <a:effectLst/>
                        <a:latin typeface="Calibri"/>
                        <a:ea typeface="Calibri"/>
                        <a:cs typeface="Times New Roman"/>
                      </a:endParaRPr>
                    </a:p>
                  </a:txBody>
                  <a:tcPr marL="68580" marR="68580" marT="0" marB="0"/>
                </a:tc>
                <a:extLst>
                  <a:ext uri="{0D108BD9-81ED-4DB2-BD59-A6C34878D82A}">
                    <a16:rowId xmlns:a16="http://schemas.microsoft.com/office/drawing/2014/main" val="10001"/>
                  </a:ext>
                </a:extLst>
              </a:tr>
              <a:tr h="391980">
                <a:tc>
                  <a:txBody>
                    <a:bodyPr/>
                    <a:lstStyle/>
                    <a:p>
                      <a:pPr algn="l">
                        <a:lnSpc>
                          <a:spcPct val="115000"/>
                        </a:lnSpc>
                        <a:spcAft>
                          <a:spcPts val="600"/>
                        </a:spcAft>
                      </a:pPr>
                      <a:r>
                        <a:rPr lang="cs-CZ" sz="1800">
                          <a:effectLst/>
                        </a:rPr>
                        <a:t>67001 </a:t>
                      </a:r>
                      <a:endParaRPr lang="cs-CZ" sz="1800">
                        <a:effectLst/>
                        <a:latin typeface="Calibri"/>
                        <a:ea typeface="Calibri"/>
                        <a:cs typeface="Times New Roman"/>
                      </a:endParaRPr>
                    </a:p>
                  </a:txBody>
                  <a:tcPr marL="68580" marR="68580" marT="0" marB="0"/>
                </a:tc>
                <a:tc>
                  <a:txBody>
                    <a:bodyPr/>
                    <a:lstStyle/>
                    <a:p>
                      <a:pPr algn="l">
                        <a:lnSpc>
                          <a:spcPct val="115000"/>
                        </a:lnSpc>
                        <a:spcAft>
                          <a:spcPts val="600"/>
                        </a:spcAft>
                      </a:pPr>
                      <a:r>
                        <a:rPr lang="cs-CZ" sz="1800" dirty="0">
                          <a:effectLst/>
                        </a:rPr>
                        <a:t>Kapacita podpořených služeb </a:t>
                      </a:r>
                      <a:endParaRPr lang="cs-CZ" sz="1800" dirty="0">
                        <a:effectLst/>
                        <a:latin typeface="Calibri"/>
                        <a:ea typeface="Calibri"/>
                        <a:cs typeface="Times New Roman"/>
                      </a:endParaRPr>
                    </a:p>
                  </a:txBody>
                  <a:tcPr marL="68580" marR="68580" marT="0" marB="0"/>
                </a:tc>
                <a:tc>
                  <a:txBody>
                    <a:bodyPr/>
                    <a:lstStyle/>
                    <a:p>
                      <a:pPr algn="l">
                        <a:lnSpc>
                          <a:spcPct val="115000"/>
                        </a:lnSpc>
                        <a:spcAft>
                          <a:spcPts val="600"/>
                        </a:spcAft>
                      </a:pPr>
                      <a:r>
                        <a:rPr lang="cs-CZ" sz="1800" dirty="0">
                          <a:effectLst/>
                        </a:rPr>
                        <a:t>Místa </a:t>
                      </a:r>
                      <a:endParaRPr lang="cs-CZ" sz="1800" dirty="0">
                        <a:effectLst/>
                        <a:latin typeface="Calibri"/>
                        <a:ea typeface="Calibri"/>
                        <a:cs typeface="Times New Roman"/>
                      </a:endParaRPr>
                    </a:p>
                  </a:txBody>
                  <a:tcPr marL="68580" marR="68580" marT="0" marB="0"/>
                </a:tc>
                <a:tc>
                  <a:txBody>
                    <a:bodyPr/>
                    <a:lstStyle/>
                    <a:p>
                      <a:pPr algn="l">
                        <a:lnSpc>
                          <a:spcPct val="115000"/>
                        </a:lnSpc>
                        <a:spcAft>
                          <a:spcPts val="600"/>
                        </a:spcAft>
                      </a:pPr>
                      <a:r>
                        <a:rPr lang="cs-CZ" sz="1800" dirty="0">
                          <a:effectLst/>
                        </a:rPr>
                        <a:t>Výstup </a:t>
                      </a:r>
                      <a:endParaRPr lang="cs-CZ" sz="1800" dirty="0">
                        <a:effectLst/>
                        <a:latin typeface="Calibri"/>
                        <a:ea typeface="Calibri"/>
                        <a:cs typeface="Times New Roman"/>
                      </a:endParaRPr>
                    </a:p>
                  </a:txBody>
                  <a:tcPr marL="68580" marR="68580" marT="0" marB="0"/>
                </a:tc>
                <a:extLst>
                  <a:ext uri="{0D108BD9-81ED-4DB2-BD59-A6C34878D82A}">
                    <a16:rowId xmlns:a16="http://schemas.microsoft.com/office/drawing/2014/main" val="10002"/>
                  </a:ext>
                </a:extLst>
              </a:tr>
              <a:tr h="391980">
                <a:tc>
                  <a:txBody>
                    <a:bodyPr/>
                    <a:lstStyle/>
                    <a:p>
                      <a:pPr algn="l">
                        <a:lnSpc>
                          <a:spcPct val="115000"/>
                        </a:lnSpc>
                        <a:spcAft>
                          <a:spcPts val="600"/>
                        </a:spcAft>
                      </a:pPr>
                      <a:r>
                        <a:rPr lang="cs-CZ" sz="1800">
                          <a:effectLst/>
                        </a:rPr>
                        <a:t>67010 </a:t>
                      </a:r>
                      <a:endParaRPr lang="cs-CZ" sz="1800">
                        <a:effectLst/>
                        <a:latin typeface="Calibri"/>
                        <a:ea typeface="Calibri"/>
                        <a:cs typeface="Times New Roman"/>
                      </a:endParaRPr>
                    </a:p>
                  </a:txBody>
                  <a:tcPr marL="68580" marR="68580" marT="0" marB="0"/>
                </a:tc>
                <a:tc>
                  <a:txBody>
                    <a:bodyPr/>
                    <a:lstStyle/>
                    <a:p>
                      <a:pPr algn="l">
                        <a:lnSpc>
                          <a:spcPct val="115000"/>
                        </a:lnSpc>
                        <a:spcAft>
                          <a:spcPts val="600"/>
                        </a:spcAft>
                      </a:pPr>
                      <a:r>
                        <a:rPr lang="cs-CZ" sz="1800" dirty="0">
                          <a:effectLst/>
                        </a:rPr>
                        <a:t>Využívání podpořených služeb </a:t>
                      </a:r>
                      <a:endParaRPr lang="cs-CZ" sz="1800" dirty="0">
                        <a:effectLst/>
                        <a:latin typeface="Calibri"/>
                        <a:ea typeface="Calibri"/>
                        <a:cs typeface="Times New Roman"/>
                      </a:endParaRPr>
                    </a:p>
                  </a:txBody>
                  <a:tcPr marL="68580" marR="68580" marT="0" marB="0"/>
                </a:tc>
                <a:tc>
                  <a:txBody>
                    <a:bodyPr/>
                    <a:lstStyle/>
                    <a:p>
                      <a:pPr algn="l">
                        <a:lnSpc>
                          <a:spcPct val="115000"/>
                        </a:lnSpc>
                        <a:spcAft>
                          <a:spcPts val="600"/>
                        </a:spcAft>
                      </a:pPr>
                      <a:r>
                        <a:rPr lang="cs-CZ" sz="1800" dirty="0">
                          <a:effectLst/>
                        </a:rPr>
                        <a:t>Osoby </a:t>
                      </a:r>
                      <a:endParaRPr lang="cs-CZ" sz="1800" dirty="0">
                        <a:effectLst/>
                        <a:latin typeface="Calibri"/>
                        <a:ea typeface="Calibri"/>
                        <a:cs typeface="Times New Roman"/>
                      </a:endParaRPr>
                    </a:p>
                  </a:txBody>
                  <a:tcPr marL="68580" marR="68580" marT="0" marB="0"/>
                </a:tc>
                <a:tc>
                  <a:txBody>
                    <a:bodyPr/>
                    <a:lstStyle/>
                    <a:p>
                      <a:pPr algn="l">
                        <a:lnSpc>
                          <a:spcPct val="115000"/>
                        </a:lnSpc>
                        <a:spcAft>
                          <a:spcPts val="600"/>
                        </a:spcAft>
                      </a:pPr>
                      <a:r>
                        <a:rPr lang="cs-CZ" sz="1800" dirty="0">
                          <a:effectLst/>
                        </a:rPr>
                        <a:t>Výsledek </a:t>
                      </a:r>
                      <a:endParaRPr lang="cs-CZ" sz="1800" dirty="0">
                        <a:effectLst/>
                        <a:latin typeface="Calibri"/>
                        <a:ea typeface="Calibri"/>
                        <a:cs typeface="Times New Roman"/>
                      </a:endParaRPr>
                    </a:p>
                  </a:txBody>
                  <a:tcPr marL="68580" marR="68580" marT="0" marB="0"/>
                </a:tc>
                <a:extLst>
                  <a:ext uri="{0D108BD9-81ED-4DB2-BD59-A6C34878D82A}">
                    <a16:rowId xmlns:a16="http://schemas.microsoft.com/office/drawing/2014/main" val="10003"/>
                  </a:ext>
                </a:extLst>
              </a:tr>
            </a:tbl>
          </a:graphicData>
        </a:graphic>
      </p:graphicFrame>
      <p:sp>
        <p:nvSpPr>
          <p:cNvPr id="6" name="Rectangle 1"/>
          <p:cNvSpPr>
            <a:spLocks noChangeArrowheads="1"/>
          </p:cNvSpPr>
          <p:nvPr/>
        </p:nvSpPr>
        <p:spPr bwMode="auto">
          <a:xfrm>
            <a:off x="1698625" y="2900363"/>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br>
              <a:rPr kumimoji="0" lang="cs-CZ" altLang="cs-CZ" sz="1800" b="0" i="0" u="none" strike="noStrike" cap="none" normalizeH="0" baseline="0">
                <a:ln>
                  <a:noFill/>
                </a:ln>
                <a:solidFill>
                  <a:schemeClr val="tx1"/>
                </a:solidFill>
                <a:effectLst/>
                <a:latin typeface="Arial" pitchFamily="34" charset="0"/>
                <a:cs typeface="Arial" pitchFamily="34" charset="0"/>
              </a:rPr>
            </a:br>
            <a:endParaRPr kumimoji="0" lang="cs-CZ" altLang="cs-CZ" sz="1800" b="0" i="0" u="none" strike="noStrike" cap="none" normalizeH="0" baseline="0">
              <a:ln>
                <a:noFill/>
              </a:ln>
              <a:solidFill>
                <a:schemeClr val="tx1"/>
              </a:solidFill>
              <a:effectLst/>
              <a:latin typeface="Arial" pitchFamily="34" charset="0"/>
              <a:cs typeface="Arial" pitchFamily="34" charset="0"/>
            </a:endParaRPr>
          </a:p>
        </p:txBody>
      </p:sp>
      <p:pic>
        <p:nvPicPr>
          <p:cNvPr id="7" name="Obrázek 6">
            <a:extLst>
              <a:ext uri="{FF2B5EF4-FFF2-40B4-BE49-F238E27FC236}">
                <a16:creationId xmlns:a16="http://schemas.microsoft.com/office/drawing/2014/main" id="{29039306-27D0-4239-B925-50955E83C679}"/>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477710" y="5915539"/>
            <a:ext cx="4188580" cy="690461"/>
          </a:xfrm>
          <a:prstGeom prst="rect">
            <a:avLst/>
          </a:prstGeom>
        </p:spPr>
      </p:pic>
    </p:spTree>
    <p:extLst>
      <p:ext uri="{BB962C8B-B14F-4D97-AF65-F5344CB8AC3E}">
        <p14:creationId xmlns:p14="http://schemas.microsoft.com/office/powerpoint/2010/main" val="401293038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Nadpis 4"/>
          <p:cNvSpPr>
            <a:spLocks noGrp="1"/>
          </p:cNvSpPr>
          <p:nvPr>
            <p:ph type="title"/>
          </p:nvPr>
        </p:nvSpPr>
        <p:spPr>
          <a:xfrm>
            <a:off x="1763688" y="3212976"/>
            <a:ext cx="7272000" cy="935968"/>
          </a:xfrm>
        </p:spPr>
        <p:txBody>
          <a:bodyPr/>
          <a:lstStyle/>
          <a:p>
            <a:r>
              <a:rPr lang="cs-CZ" dirty="0"/>
              <a:t>Představení výzev</a:t>
            </a:r>
          </a:p>
        </p:txBody>
      </p:sp>
      <p:pic>
        <p:nvPicPr>
          <p:cNvPr id="14" name="Zástupný symbol pro obrázek 13"/>
          <p:cNvPicPr>
            <a:picLocks noGrp="1" noChangeAspect="1"/>
          </p:cNvPicPr>
          <p:nvPr>
            <p:ph type="pic" sz="quarter" idx="15"/>
          </p:nvPr>
        </p:nvPicPr>
        <p:blipFill>
          <a:blip r:embed="rId2" cstate="print">
            <a:extLst>
              <a:ext uri="{28A0092B-C50C-407E-A947-70E740481C1C}">
                <a14:useLocalDpi xmlns:a14="http://schemas.microsoft.com/office/drawing/2010/main" val="0"/>
              </a:ext>
            </a:extLst>
          </a:blip>
          <a:srcRect/>
          <a:stretch>
            <a:fillRect/>
          </a:stretch>
        </p:blipFill>
        <p:spPr>
          <a:xfrm>
            <a:off x="827584" y="3212976"/>
            <a:ext cx="540000" cy="540000"/>
          </a:xfrm>
        </p:spPr>
      </p:pic>
      <p:sp>
        <p:nvSpPr>
          <p:cNvPr id="4" name="Zástupný symbol pro obsah 2"/>
          <p:cNvSpPr txBox="1">
            <a:spLocks/>
          </p:cNvSpPr>
          <p:nvPr/>
        </p:nvSpPr>
        <p:spPr>
          <a:xfrm>
            <a:off x="683568" y="3861048"/>
            <a:ext cx="7920432" cy="2664296"/>
          </a:xfrm>
          <a:prstGeom prst="rect">
            <a:avLst/>
          </a:prstGeom>
          <a:ln>
            <a:noFill/>
          </a:ln>
        </p:spPr>
        <p:txBody>
          <a:bodyPr/>
          <a:lstStyle>
            <a:lvl1pPr marL="432000" indent="-432000" algn="l" defTabSz="914400" rtl="0" eaLnBrk="1" latinLnBrk="0" hangingPunct="1">
              <a:lnSpc>
                <a:spcPts val="2880"/>
              </a:lnSpc>
              <a:spcBef>
                <a:spcPts val="600"/>
              </a:spcBef>
              <a:spcAft>
                <a:spcPts val="600"/>
              </a:spcAft>
              <a:buClr>
                <a:schemeClr val="accent2"/>
              </a:buClr>
              <a:buSzPct val="100000"/>
              <a:buFont typeface="Wingdings" panose="05000000000000000000" pitchFamily="2" charset="2"/>
              <a:buChar char=""/>
              <a:defRPr sz="2400" b="0" kern="1200">
                <a:solidFill>
                  <a:schemeClr val="tx1"/>
                </a:solidFill>
                <a:latin typeface="+mn-lt"/>
                <a:ea typeface="+mn-ea"/>
                <a:cs typeface="+mn-cs"/>
              </a:defRPr>
            </a:lvl1pPr>
            <a:lvl2pPr marL="666000" indent="-252000" algn="l" defTabSz="914400" rtl="0" eaLnBrk="1" latinLnBrk="0" hangingPunct="1">
              <a:lnSpc>
                <a:spcPts val="2400"/>
              </a:lnSpc>
              <a:spcBef>
                <a:spcPts val="300"/>
              </a:spcBef>
              <a:spcAft>
                <a:spcPts val="300"/>
              </a:spcAft>
              <a:buClr>
                <a:schemeClr val="accent2"/>
              </a:buClr>
              <a:buSzPct val="80000"/>
              <a:buFont typeface="Wingdings" panose="05000000000000000000" pitchFamily="2" charset="2"/>
              <a:buChar char=""/>
              <a:defRPr sz="2000" kern="1200">
                <a:solidFill>
                  <a:schemeClr val="tx1"/>
                </a:solidFill>
                <a:latin typeface="+mn-lt"/>
                <a:ea typeface="+mn-ea"/>
                <a:cs typeface="+mn-cs"/>
              </a:defRPr>
            </a:lvl2pPr>
            <a:lvl3pPr marL="918000" indent="-252000" algn="l" defTabSz="914400" rtl="0" eaLnBrk="1" latinLnBrk="0" hangingPunct="1">
              <a:lnSpc>
                <a:spcPts val="2400"/>
              </a:lnSpc>
              <a:spcBef>
                <a:spcPts val="300"/>
              </a:spcBef>
              <a:spcAft>
                <a:spcPts val="300"/>
              </a:spcAft>
              <a:buClr>
                <a:schemeClr val="accent2"/>
              </a:buClr>
              <a:buSzPct val="80000"/>
              <a:buFont typeface="Wingdings" panose="05000000000000000000" pitchFamily="2" charset="2"/>
              <a:buChar char=""/>
              <a:defRPr sz="2000" kern="1200">
                <a:solidFill>
                  <a:schemeClr val="tx1"/>
                </a:solidFill>
                <a:latin typeface="+mn-lt"/>
                <a:ea typeface="+mn-ea"/>
                <a:cs typeface="+mn-cs"/>
              </a:defRPr>
            </a:lvl3pPr>
            <a:lvl4pPr marL="1170000" indent="-252000" algn="l" defTabSz="914400" rtl="0" eaLnBrk="1" latinLnBrk="0" hangingPunct="1">
              <a:lnSpc>
                <a:spcPts val="2400"/>
              </a:lnSpc>
              <a:spcBef>
                <a:spcPts val="300"/>
              </a:spcBef>
              <a:spcAft>
                <a:spcPts val="300"/>
              </a:spcAft>
              <a:buClr>
                <a:schemeClr val="accent2"/>
              </a:buClr>
              <a:buSzPct val="80000"/>
              <a:buFont typeface="Wingdings" panose="05000000000000000000" pitchFamily="2" charset="2"/>
              <a:buChar char=""/>
              <a:defRPr lang="cs-CZ" sz="2000" kern="1200" dirty="0" smtClean="0">
                <a:solidFill>
                  <a:schemeClr val="tx1"/>
                </a:solidFill>
                <a:latin typeface="+mn-lt"/>
                <a:ea typeface="+mn-ea"/>
                <a:cs typeface="+mn-cs"/>
              </a:defRPr>
            </a:lvl4pPr>
            <a:lvl5pPr marL="1422000" indent="-252000" algn="l" defTabSz="914400" rtl="0" eaLnBrk="1" latinLnBrk="0" hangingPunct="1">
              <a:lnSpc>
                <a:spcPts val="2400"/>
              </a:lnSpc>
              <a:spcBef>
                <a:spcPts val="300"/>
              </a:spcBef>
              <a:spcAft>
                <a:spcPts val="300"/>
              </a:spcAft>
              <a:buClr>
                <a:schemeClr val="accent2"/>
              </a:buClr>
              <a:buSzPct val="80000"/>
              <a:buFont typeface="Wingdings" panose="05000000000000000000" pitchFamily="2" charset="2"/>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endParaRPr lang="cs-CZ" dirty="0"/>
          </a:p>
        </p:txBody>
      </p:sp>
      <p:pic>
        <p:nvPicPr>
          <p:cNvPr id="6" name="Obrázek 5">
            <a:extLst>
              <a:ext uri="{FF2B5EF4-FFF2-40B4-BE49-F238E27FC236}">
                <a16:creationId xmlns:a16="http://schemas.microsoft.com/office/drawing/2014/main" id="{6B4F2E11-1AE0-4932-AB37-76523147AA84}"/>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549494" y="5942955"/>
            <a:ext cx="4188580" cy="690461"/>
          </a:xfrm>
          <a:prstGeom prst="rect">
            <a:avLst/>
          </a:prstGeom>
        </p:spPr>
      </p:pic>
    </p:spTree>
    <p:extLst>
      <p:ext uri="{BB962C8B-B14F-4D97-AF65-F5344CB8AC3E}">
        <p14:creationId xmlns:p14="http://schemas.microsoft.com/office/powerpoint/2010/main" val="26093131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t>Indikátory povinné k vykazování</a:t>
            </a:r>
          </a:p>
        </p:txBody>
      </p:sp>
      <p:sp>
        <p:nvSpPr>
          <p:cNvPr id="3" name="Zástupný symbol pro obsah 2"/>
          <p:cNvSpPr>
            <a:spLocks noGrp="1"/>
          </p:cNvSpPr>
          <p:nvPr>
            <p:ph idx="1"/>
          </p:nvPr>
        </p:nvSpPr>
        <p:spPr>
          <a:xfrm>
            <a:off x="540000" y="1340768"/>
            <a:ext cx="8064000" cy="4779232"/>
          </a:xfrm>
        </p:spPr>
        <p:txBody>
          <a:bodyPr/>
          <a:lstStyle/>
          <a:p>
            <a:pPr marL="432000" lvl="1" indent="-432000">
              <a:lnSpc>
                <a:spcPts val="2880"/>
              </a:lnSpc>
              <a:spcBef>
                <a:spcPts val="600"/>
              </a:spcBef>
              <a:spcAft>
                <a:spcPts val="600"/>
              </a:spcAft>
              <a:buSzPct val="100000"/>
              <a:buFont typeface="Wingdings" panose="05000000000000000000" pitchFamily="2" charset="2"/>
              <a:buChar char=""/>
            </a:pPr>
            <a:r>
              <a:rPr lang="cs-CZ" sz="1800" dirty="0"/>
              <a:t>Indikátory </a:t>
            </a:r>
            <a:r>
              <a:rPr lang="cs-CZ" sz="1800" b="1" u="sng" dirty="0"/>
              <a:t>povinné k vykazování </a:t>
            </a:r>
            <a:r>
              <a:rPr lang="cs-CZ" sz="1800" dirty="0"/>
              <a:t>(výsledkové), které se týkají účastníků</a:t>
            </a:r>
            <a:endParaRPr lang="cs-CZ" dirty="0"/>
          </a:p>
        </p:txBody>
      </p:sp>
      <p:sp>
        <p:nvSpPr>
          <p:cNvPr id="4" name="Zástupný symbol pro číslo snímku 3"/>
          <p:cNvSpPr>
            <a:spLocks noGrp="1"/>
          </p:cNvSpPr>
          <p:nvPr>
            <p:ph type="sldNum" sz="quarter" idx="12"/>
          </p:nvPr>
        </p:nvSpPr>
        <p:spPr/>
        <p:txBody>
          <a:bodyPr/>
          <a:lstStyle/>
          <a:p>
            <a:fld id="{479BF083-4774-43B1-9AB0-5CC1AC5DD8EE}" type="slidenum">
              <a:rPr lang="cs-CZ" smtClean="0"/>
              <a:pPr/>
              <a:t>30</a:t>
            </a:fld>
            <a:endParaRPr lang="cs-CZ" dirty="0"/>
          </a:p>
        </p:txBody>
      </p:sp>
      <p:graphicFrame>
        <p:nvGraphicFramePr>
          <p:cNvPr id="5" name="Tabulka 4"/>
          <p:cNvGraphicFramePr>
            <a:graphicFrameLocks noGrp="1"/>
          </p:cNvGraphicFramePr>
          <p:nvPr>
            <p:extLst>
              <p:ext uri="{D42A27DB-BD31-4B8C-83A1-F6EECF244321}">
                <p14:modId xmlns:p14="http://schemas.microsoft.com/office/powerpoint/2010/main" val="1365742189"/>
              </p:ext>
            </p:extLst>
          </p:nvPr>
        </p:nvGraphicFramePr>
        <p:xfrm>
          <a:off x="611560" y="1844824"/>
          <a:ext cx="8064896" cy="1998744"/>
        </p:xfrm>
        <a:graphic>
          <a:graphicData uri="http://schemas.openxmlformats.org/drawingml/2006/table">
            <a:tbl>
              <a:tblPr firstRow="1" firstCol="1" bandRow="1">
                <a:tableStyleId>{5C22544A-7EE6-4342-B048-85BDC9FD1C3A}</a:tableStyleId>
              </a:tblPr>
              <a:tblGrid>
                <a:gridCol w="927027">
                  <a:extLst>
                    <a:ext uri="{9D8B030D-6E8A-4147-A177-3AD203B41FA5}">
                      <a16:colId xmlns:a16="http://schemas.microsoft.com/office/drawing/2014/main" val="20000"/>
                    </a:ext>
                  </a:extLst>
                </a:gridCol>
                <a:gridCol w="4833613">
                  <a:extLst>
                    <a:ext uri="{9D8B030D-6E8A-4147-A177-3AD203B41FA5}">
                      <a16:colId xmlns:a16="http://schemas.microsoft.com/office/drawing/2014/main" val="20001"/>
                    </a:ext>
                  </a:extLst>
                </a:gridCol>
                <a:gridCol w="867325">
                  <a:extLst>
                    <a:ext uri="{9D8B030D-6E8A-4147-A177-3AD203B41FA5}">
                      <a16:colId xmlns:a16="http://schemas.microsoft.com/office/drawing/2014/main" val="20002"/>
                    </a:ext>
                  </a:extLst>
                </a:gridCol>
                <a:gridCol w="1436931">
                  <a:extLst>
                    <a:ext uri="{9D8B030D-6E8A-4147-A177-3AD203B41FA5}">
                      <a16:colId xmlns:a16="http://schemas.microsoft.com/office/drawing/2014/main" val="20003"/>
                    </a:ext>
                  </a:extLst>
                </a:gridCol>
              </a:tblGrid>
              <a:tr h="666248">
                <a:tc>
                  <a:txBody>
                    <a:bodyPr/>
                    <a:lstStyle/>
                    <a:p>
                      <a:pPr>
                        <a:lnSpc>
                          <a:spcPct val="115000"/>
                        </a:lnSpc>
                        <a:spcAft>
                          <a:spcPts val="1000"/>
                        </a:spcAft>
                      </a:pPr>
                      <a:r>
                        <a:rPr lang="cs-CZ" sz="1600" dirty="0">
                          <a:effectLst/>
                        </a:rPr>
                        <a:t>Kód</a:t>
                      </a:r>
                      <a:endParaRPr lang="cs-CZ" sz="1600" dirty="0">
                        <a:effectLst/>
                        <a:latin typeface="Calibri"/>
                        <a:ea typeface="Calibri"/>
                        <a:cs typeface="Times New Roman"/>
                      </a:endParaRPr>
                    </a:p>
                  </a:txBody>
                  <a:tcPr marL="9525" marR="9525" marT="9525" marB="0"/>
                </a:tc>
                <a:tc>
                  <a:txBody>
                    <a:bodyPr/>
                    <a:lstStyle/>
                    <a:p>
                      <a:pPr>
                        <a:lnSpc>
                          <a:spcPct val="115000"/>
                        </a:lnSpc>
                        <a:spcAft>
                          <a:spcPts val="1000"/>
                        </a:spcAft>
                      </a:pPr>
                      <a:r>
                        <a:rPr lang="cs-CZ" sz="1600" dirty="0">
                          <a:effectLst/>
                        </a:rPr>
                        <a:t>Název indikátoru </a:t>
                      </a:r>
                      <a:endParaRPr lang="cs-CZ" sz="1600" dirty="0">
                        <a:effectLst/>
                        <a:latin typeface="Calibri"/>
                        <a:ea typeface="Calibri"/>
                        <a:cs typeface="Times New Roman"/>
                      </a:endParaRPr>
                    </a:p>
                  </a:txBody>
                  <a:tcPr marL="9525" marR="9525" marT="9525" marB="0"/>
                </a:tc>
                <a:tc>
                  <a:txBody>
                    <a:bodyPr/>
                    <a:lstStyle/>
                    <a:p>
                      <a:pPr>
                        <a:lnSpc>
                          <a:spcPct val="115000"/>
                        </a:lnSpc>
                        <a:spcAft>
                          <a:spcPts val="1000"/>
                        </a:spcAft>
                      </a:pPr>
                      <a:r>
                        <a:rPr lang="cs-CZ" sz="1600">
                          <a:effectLst/>
                        </a:rPr>
                        <a:t>Měrná jednotka </a:t>
                      </a:r>
                      <a:endParaRPr lang="cs-CZ" sz="1600">
                        <a:effectLst/>
                        <a:latin typeface="Calibri"/>
                        <a:ea typeface="Calibri"/>
                        <a:cs typeface="Times New Roman"/>
                      </a:endParaRPr>
                    </a:p>
                  </a:txBody>
                  <a:tcPr marL="9525" marR="9525" marT="9525" marB="0"/>
                </a:tc>
                <a:tc>
                  <a:txBody>
                    <a:bodyPr/>
                    <a:lstStyle/>
                    <a:p>
                      <a:pPr>
                        <a:lnSpc>
                          <a:spcPct val="115000"/>
                        </a:lnSpc>
                        <a:spcAft>
                          <a:spcPts val="1000"/>
                        </a:spcAft>
                      </a:pPr>
                      <a:r>
                        <a:rPr lang="cs-CZ" sz="1600">
                          <a:effectLst/>
                        </a:rPr>
                        <a:t>Typ indikátoru </a:t>
                      </a:r>
                      <a:endParaRPr lang="cs-CZ" sz="1600">
                        <a:effectLst/>
                        <a:latin typeface="Calibri"/>
                        <a:ea typeface="Calibri"/>
                        <a:cs typeface="Times New Roman"/>
                      </a:endParaRPr>
                    </a:p>
                  </a:txBody>
                  <a:tcPr marL="9525" marR="9525" marT="9525" marB="0"/>
                </a:tc>
                <a:extLst>
                  <a:ext uri="{0D108BD9-81ED-4DB2-BD59-A6C34878D82A}">
                    <a16:rowId xmlns:a16="http://schemas.microsoft.com/office/drawing/2014/main" val="10000"/>
                  </a:ext>
                </a:extLst>
              </a:tr>
              <a:tr h="666248">
                <a:tc>
                  <a:txBody>
                    <a:bodyPr/>
                    <a:lstStyle/>
                    <a:p>
                      <a:pPr>
                        <a:lnSpc>
                          <a:spcPct val="115000"/>
                        </a:lnSpc>
                        <a:spcAft>
                          <a:spcPts val="1000"/>
                        </a:spcAft>
                      </a:pPr>
                      <a:r>
                        <a:rPr lang="cs-CZ" sz="1600">
                          <a:effectLst/>
                        </a:rPr>
                        <a:t>67315</a:t>
                      </a:r>
                      <a:endParaRPr lang="cs-CZ" sz="1600">
                        <a:effectLst/>
                        <a:latin typeface="Calibri"/>
                        <a:ea typeface="Calibri"/>
                        <a:cs typeface="Times New Roman"/>
                      </a:endParaRPr>
                    </a:p>
                  </a:txBody>
                  <a:tcPr marL="9525" marR="9525" marT="9525" marB="0"/>
                </a:tc>
                <a:tc>
                  <a:txBody>
                    <a:bodyPr/>
                    <a:lstStyle/>
                    <a:p>
                      <a:pPr marL="36195" marR="36195">
                        <a:lnSpc>
                          <a:spcPct val="115000"/>
                        </a:lnSpc>
                        <a:spcBef>
                          <a:spcPts val="300"/>
                        </a:spcBef>
                        <a:spcAft>
                          <a:spcPts val="300"/>
                        </a:spcAft>
                      </a:pPr>
                      <a:r>
                        <a:rPr lang="cs-CZ" sz="1600" dirty="0">
                          <a:effectLst/>
                        </a:rPr>
                        <a:t>Bývalí účastníci projektů v oblasti sociálních služeb, u nichž služba naplnila svůj účel </a:t>
                      </a:r>
                      <a:endParaRPr lang="cs-CZ" sz="1200" dirty="0">
                        <a:solidFill>
                          <a:srgbClr val="080808"/>
                        </a:solidFill>
                        <a:effectLst/>
                        <a:latin typeface="Calibri"/>
                        <a:ea typeface="Calibri"/>
                        <a:cs typeface="Times New Roman"/>
                      </a:endParaRPr>
                    </a:p>
                  </a:txBody>
                  <a:tcPr marL="9525" marR="9525" marT="9525" marB="0"/>
                </a:tc>
                <a:tc>
                  <a:txBody>
                    <a:bodyPr/>
                    <a:lstStyle/>
                    <a:p>
                      <a:pPr marL="36195" marR="36195">
                        <a:lnSpc>
                          <a:spcPct val="115000"/>
                        </a:lnSpc>
                        <a:spcBef>
                          <a:spcPts val="300"/>
                        </a:spcBef>
                        <a:spcAft>
                          <a:spcPts val="300"/>
                        </a:spcAft>
                      </a:pPr>
                      <a:r>
                        <a:rPr lang="cs-CZ" sz="1600" dirty="0">
                          <a:effectLst/>
                        </a:rPr>
                        <a:t>Osoby</a:t>
                      </a:r>
                      <a:endParaRPr lang="cs-CZ" sz="1200" dirty="0">
                        <a:solidFill>
                          <a:srgbClr val="080808"/>
                        </a:solidFill>
                        <a:effectLst/>
                        <a:latin typeface="Calibri"/>
                        <a:ea typeface="Calibri"/>
                        <a:cs typeface="Times New Roman"/>
                      </a:endParaRPr>
                    </a:p>
                  </a:txBody>
                  <a:tcPr marL="9525" marR="9525" marT="9525" marB="0"/>
                </a:tc>
                <a:tc>
                  <a:txBody>
                    <a:bodyPr/>
                    <a:lstStyle/>
                    <a:p>
                      <a:pPr marL="36195" marR="36195">
                        <a:lnSpc>
                          <a:spcPct val="115000"/>
                        </a:lnSpc>
                        <a:spcBef>
                          <a:spcPts val="300"/>
                        </a:spcBef>
                        <a:spcAft>
                          <a:spcPts val="300"/>
                        </a:spcAft>
                      </a:pPr>
                      <a:r>
                        <a:rPr lang="cs-CZ" sz="1600">
                          <a:effectLst/>
                        </a:rPr>
                        <a:t>Výsledek</a:t>
                      </a:r>
                      <a:endParaRPr lang="cs-CZ" sz="1200">
                        <a:solidFill>
                          <a:srgbClr val="080808"/>
                        </a:solidFill>
                        <a:effectLst/>
                        <a:latin typeface="Calibri"/>
                        <a:ea typeface="Calibri"/>
                        <a:cs typeface="Times New Roman"/>
                      </a:endParaRPr>
                    </a:p>
                  </a:txBody>
                  <a:tcPr marL="9525" marR="9525" marT="9525" marB="0"/>
                </a:tc>
                <a:extLst>
                  <a:ext uri="{0D108BD9-81ED-4DB2-BD59-A6C34878D82A}">
                    <a16:rowId xmlns:a16="http://schemas.microsoft.com/office/drawing/2014/main" val="10001"/>
                  </a:ext>
                </a:extLst>
              </a:tr>
              <a:tr h="666248">
                <a:tc>
                  <a:txBody>
                    <a:bodyPr/>
                    <a:lstStyle/>
                    <a:p>
                      <a:pPr marL="36195" marR="36195">
                        <a:lnSpc>
                          <a:spcPct val="115000"/>
                        </a:lnSpc>
                        <a:spcBef>
                          <a:spcPts val="300"/>
                        </a:spcBef>
                        <a:spcAft>
                          <a:spcPts val="300"/>
                        </a:spcAft>
                      </a:pPr>
                      <a:r>
                        <a:rPr lang="cs-CZ" sz="1600">
                          <a:effectLst/>
                        </a:rPr>
                        <a:t>67310 </a:t>
                      </a:r>
                      <a:endParaRPr lang="cs-CZ" sz="1200">
                        <a:solidFill>
                          <a:srgbClr val="080808"/>
                        </a:solidFill>
                        <a:effectLst/>
                        <a:latin typeface="Calibri"/>
                        <a:ea typeface="Calibri"/>
                        <a:cs typeface="Times New Roman"/>
                      </a:endParaRPr>
                    </a:p>
                  </a:txBody>
                  <a:tcPr marL="9525" marR="9525" marT="9525" marB="0"/>
                </a:tc>
                <a:tc>
                  <a:txBody>
                    <a:bodyPr/>
                    <a:lstStyle/>
                    <a:p>
                      <a:pPr marL="36195" marR="36195">
                        <a:lnSpc>
                          <a:spcPct val="115000"/>
                        </a:lnSpc>
                        <a:spcBef>
                          <a:spcPts val="300"/>
                        </a:spcBef>
                        <a:spcAft>
                          <a:spcPts val="300"/>
                        </a:spcAft>
                      </a:pPr>
                      <a:r>
                        <a:rPr lang="cs-CZ" sz="1600" dirty="0">
                          <a:effectLst/>
                        </a:rPr>
                        <a:t>Bývalí účastníci projektů, u nichž intervence formou sociální práce naplnila svůj účel </a:t>
                      </a:r>
                      <a:endParaRPr lang="cs-CZ" sz="1200" dirty="0">
                        <a:solidFill>
                          <a:srgbClr val="080808"/>
                        </a:solidFill>
                        <a:effectLst/>
                        <a:latin typeface="Calibri"/>
                        <a:ea typeface="Calibri"/>
                        <a:cs typeface="Times New Roman"/>
                      </a:endParaRPr>
                    </a:p>
                  </a:txBody>
                  <a:tcPr marL="9525" marR="9525" marT="9525" marB="0"/>
                </a:tc>
                <a:tc>
                  <a:txBody>
                    <a:bodyPr/>
                    <a:lstStyle/>
                    <a:p>
                      <a:pPr marL="36195" marR="36195">
                        <a:lnSpc>
                          <a:spcPct val="115000"/>
                        </a:lnSpc>
                        <a:spcBef>
                          <a:spcPts val="300"/>
                        </a:spcBef>
                        <a:spcAft>
                          <a:spcPts val="300"/>
                        </a:spcAft>
                      </a:pPr>
                      <a:r>
                        <a:rPr lang="cs-CZ" sz="1600" dirty="0">
                          <a:effectLst/>
                        </a:rPr>
                        <a:t>Osoby</a:t>
                      </a:r>
                      <a:endParaRPr lang="cs-CZ" sz="1200" dirty="0">
                        <a:solidFill>
                          <a:srgbClr val="080808"/>
                        </a:solidFill>
                        <a:effectLst/>
                        <a:latin typeface="Calibri"/>
                        <a:ea typeface="Calibri"/>
                        <a:cs typeface="Times New Roman"/>
                      </a:endParaRPr>
                    </a:p>
                  </a:txBody>
                  <a:tcPr marL="9525" marR="9525" marT="9525" marB="0"/>
                </a:tc>
                <a:tc>
                  <a:txBody>
                    <a:bodyPr/>
                    <a:lstStyle/>
                    <a:p>
                      <a:pPr marL="36195" marR="36195">
                        <a:lnSpc>
                          <a:spcPct val="115000"/>
                        </a:lnSpc>
                        <a:spcBef>
                          <a:spcPts val="300"/>
                        </a:spcBef>
                        <a:spcAft>
                          <a:spcPts val="300"/>
                        </a:spcAft>
                      </a:pPr>
                      <a:r>
                        <a:rPr lang="cs-CZ" sz="1600" dirty="0">
                          <a:effectLst/>
                        </a:rPr>
                        <a:t>Výsledek</a:t>
                      </a:r>
                      <a:endParaRPr lang="cs-CZ" sz="1200" dirty="0">
                        <a:solidFill>
                          <a:srgbClr val="080808"/>
                        </a:solidFill>
                        <a:effectLst/>
                        <a:latin typeface="Calibri"/>
                        <a:ea typeface="Calibri"/>
                        <a:cs typeface="Times New Roman"/>
                      </a:endParaRPr>
                    </a:p>
                  </a:txBody>
                  <a:tcPr marL="9525" marR="9525" marT="9525" marB="0"/>
                </a:tc>
                <a:extLst>
                  <a:ext uri="{0D108BD9-81ED-4DB2-BD59-A6C34878D82A}">
                    <a16:rowId xmlns:a16="http://schemas.microsoft.com/office/drawing/2014/main" val="10002"/>
                  </a:ext>
                </a:extLst>
              </a:tr>
            </a:tbl>
          </a:graphicData>
        </a:graphic>
      </p:graphicFrame>
      <p:pic>
        <p:nvPicPr>
          <p:cNvPr id="6" name="Obrázek 5">
            <a:extLst>
              <a:ext uri="{FF2B5EF4-FFF2-40B4-BE49-F238E27FC236}">
                <a16:creationId xmlns:a16="http://schemas.microsoft.com/office/drawing/2014/main" id="{73C514D3-07F3-455C-9ADC-B8C308C74B48}"/>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477710" y="5907577"/>
            <a:ext cx="4188580" cy="690461"/>
          </a:xfrm>
          <a:prstGeom prst="rect">
            <a:avLst/>
          </a:prstGeom>
        </p:spPr>
      </p:pic>
    </p:spTree>
    <p:extLst>
      <p:ext uri="{BB962C8B-B14F-4D97-AF65-F5344CB8AC3E}">
        <p14:creationId xmlns:p14="http://schemas.microsoft.com/office/powerpoint/2010/main" val="30198304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t>Finanční plán</a:t>
            </a:r>
          </a:p>
        </p:txBody>
      </p:sp>
      <p:sp>
        <p:nvSpPr>
          <p:cNvPr id="4" name="Zástupný symbol pro číslo snímku 3"/>
          <p:cNvSpPr>
            <a:spLocks noGrp="1"/>
          </p:cNvSpPr>
          <p:nvPr>
            <p:ph type="sldNum" sz="quarter" idx="12"/>
          </p:nvPr>
        </p:nvSpPr>
        <p:spPr/>
        <p:txBody>
          <a:bodyPr/>
          <a:lstStyle/>
          <a:p>
            <a:fld id="{479BF083-4774-43B1-9AB0-5CC1AC5DD8EE}" type="slidenum">
              <a:rPr lang="cs-CZ" smtClean="0"/>
              <a:pPr/>
              <a:t>31</a:t>
            </a:fld>
            <a:endParaRPr lang="cs-CZ" dirty="0"/>
          </a:p>
        </p:txBody>
      </p:sp>
      <p:sp>
        <p:nvSpPr>
          <p:cNvPr id="5" name="Zástupný symbol pro obsah 4"/>
          <p:cNvSpPr>
            <a:spLocks noGrp="1"/>
          </p:cNvSpPr>
          <p:nvPr>
            <p:ph idx="13"/>
          </p:nvPr>
        </p:nvSpPr>
        <p:spPr>
          <a:xfrm>
            <a:off x="540000" y="5517232"/>
            <a:ext cx="8064000" cy="1152128"/>
          </a:xfrm>
        </p:spPr>
        <p:txBody>
          <a:bodyPr/>
          <a:lstStyle/>
          <a:p>
            <a:pPr algn="just">
              <a:lnSpc>
                <a:spcPct val="100000"/>
              </a:lnSpc>
              <a:spcBef>
                <a:spcPts val="0"/>
              </a:spcBef>
              <a:buFont typeface="Wingdings" panose="05000000000000000000" pitchFamily="2" charset="2"/>
              <a:buChar char=""/>
            </a:pPr>
            <a:r>
              <a:rPr lang="cs-CZ" sz="1800" dirty="0"/>
              <a:t>Možno vytvářet ručně pomocí vyplňování žlutých polí.</a:t>
            </a:r>
          </a:p>
          <a:p>
            <a:pPr algn="just">
              <a:lnSpc>
                <a:spcPct val="100000"/>
              </a:lnSpc>
              <a:spcBef>
                <a:spcPts val="0"/>
              </a:spcBef>
              <a:buFont typeface="Wingdings" panose="05000000000000000000" pitchFamily="2" charset="2"/>
              <a:buChar char=""/>
            </a:pPr>
            <a:r>
              <a:rPr lang="cs-CZ" sz="1800" dirty="0"/>
              <a:t>Kontrola shody částek finančního plánu a rozpočtu.</a:t>
            </a:r>
          </a:p>
          <a:p>
            <a:pPr algn="just">
              <a:lnSpc>
                <a:spcPct val="100000"/>
              </a:lnSpc>
              <a:spcBef>
                <a:spcPts val="0"/>
              </a:spcBef>
              <a:buFont typeface="Wingdings" panose="05000000000000000000" pitchFamily="2" charset="2"/>
              <a:buChar char=""/>
            </a:pPr>
            <a:r>
              <a:rPr lang="cs-CZ" sz="1800" dirty="0"/>
              <a:t>Možno vygenerovat finanční plán - podle nastavení výzvy.</a:t>
            </a:r>
          </a:p>
        </p:txBody>
      </p:sp>
      <p:pic>
        <p:nvPicPr>
          <p:cNvPr id="2150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3528" y="1196752"/>
            <a:ext cx="8424936" cy="40830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Obdélník 7"/>
          <p:cNvSpPr/>
          <p:nvPr/>
        </p:nvSpPr>
        <p:spPr>
          <a:xfrm>
            <a:off x="4211960" y="4869160"/>
            <a:ext cx="1800200" cy="410642"/>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pic>
        <p:nvPicPr>
          <p:cNvPr id="7" name="Obrázek 6">
            <a:extLst>
              <a:ext uri="{FF2B5EF4-FFF2-40B4-BE49-F238E27FC236}">
                <a16:creationId xmlns:a16="http://schemas.microsoft.com/office/drawing/2014/main" id="{C3EBA0D2-A7E1-49C7-9108-003FE1C51C88}"/>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156176" y="6516001"/>
            <a:ext cx="2074690" cy="342000"/>
          </a:xfrm>
          <a:prstGeom prst="rect">
            <a:avLst/>
          </a:prstGeom>
        </p:spPr>
      </p:pic>
    </p:spTree>
    <p:extLst>
      <p:ext uri="{BB962C8B-B14F-4D97-AF65-F5344CB8AC3E}">
        <p14:creationId xmlns:p14="http://schemas.microsoft.com/office/powerpoint/2010/main" val="188655986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t>VEŘEJNÉ ZAKÁZKY</a:t>
            </a:r>
          </a:p>
        </p:txBody>
      </p:sp>
      <p:sp>
        <p:nvSpPr>
          <p:cNvPr id="4" name="Zástupný symbol pro číslo snímku 3"/>
          <p:cNvSpPr>
            <a:spLocks noGrp="1"/>
          </p:cNvSpPr>
          <p:nvPr>
            <p:ph type="sldNum" sz="quarter" idx="12"/>
          </p:nvPr>
        </p:nvSpPr>
        <p:spPr/>
        <p:txBody>
          <a:bodyPr/>
          <a:lstStyle/>
          <a:p>
            <a:fld id="{479BF083-4774-43B1-9AB0-5CC1AC5DD8EE}" type="slidenum">
              <a:rPr lang="cs-CZ" smtClean="0"/>
              <a:pPr/>
              <a:t>32</a:t>
            </a:fld>
            <a:endParaRPr lang="cs-CZ" dirty="0"/>
          </a:p>
        </p:txBody>
      </p:sp>
      <p:pic>
        <p:nvPicPr>
          <p:cNvPr id="1029" name="Picture 5" descr="C:\Users\michaela.sedlackova\Desktop\Printscreeny_IS KP14+\veřejné zakázky_1.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3527" y="1196752"/>
            <a:ext cx="8624829" cy="2522742"/>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C:\Users\michaela.sedlackova\Desktop\Printscreeny_IS KP14+\Veřejné zakázky_3.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800231" y="3212976"/>
            <a:ext cx="2160240" cy="2042243"/>
          </a:xfrm>
          <a:prstGeom prst="rect">
            <a:avLst/>
          </a:prstGeom>
          <a:noFill/>
          <a:extLst>
            <a:ext uri="{909E8E84-426E-40DD-AFC4-6F175D3DCCD1}">
              <a14:hiddenFill xmlns:a14="http://schemas.microsoft.com/office/drawing/2010/main">
                <a:solidFill>
                  <a:srgbClr val="FFFFFF"/>
                </a:solidFill>
              </a14:hiddenFill>
            </a:ext>
          </a:extLst>
        </p:spPr>
      </p:pic>
      <p:pic>
        <p:nvPicPr>
          <p:cNvPr id="1027" name="Picture 3" descr="C:\Users\michaela.sedlackova\Desktop\Printscreeny_IS KP14+\veřejné zakázky_2.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724128" y="4662458"/>
            <a:ext cx="2531237" cy="2016224"/>
          </a:xfrm>
          <a:prstGeom prst="rect">
            <a:avLst/>
          </a:prstGeom>
          <a:noFill/>
          <a:extLst>
            <a:ext uri="{909E8E84-426E-40DD-AFC4-6F175D3DCCD1}">
              <a14:hiddenFill xmlns:a14="http://schemas.microsoft.com/office/drawing/2010/main">
                <a:solidFill>
                  <a:srgbClr val="FFFFFF"/>
                </a:solidFill>
              </a14:hiddenFill>
            </a:ext>
          </a:extLst>
        </p:spPr>
      </p:pic>
      <p:sp>
        <p:nvSpPr>
          <p:cNvPr id="5" name="Zástupný symbol pro obsah 4"/>
          <p:cNvSpPr>
            <a:spLocks noGrp="1"/>
          </p:cNvSpPr>
          <p:nvPr>
            <p:ph idx="13"/>
          </p:nvPr>
        </p:nvSpPr>
        <p:spPr>
          <a:xfrm>
            <a:off x="395536" y="3789040"/>
            <a:ext cx="5184576" cy="2880320"/>
          </a:xfrm>
        </p:spPr>
        <p:txBody>
          <a:bodyPr/>
          <a:lstStyle/>
          <a:p>
            <a:pPr>
              <a:lnSpc>
                <a:spcPct val="100000"/>
              </a:lnSpc>
              <a:spcBef>
                <a:spcPts val="0"/>
              </a:spcBef>
              <a:buFont typeface="Wingdings" panose="05000000000000000000" pitchFamily="2" charset="2"/>
              <a:buChar char=""/>
            </a:pPr>
            <a:r>
              <a:rPr lang="cs-CZ" sz="1600" dirty="0"/>
              <a:t>Záložka Projekt </a:t>
            </a:r>
            <a:br>
              <a:rPr lang="cs-CZ" sz="1600" dirty="0"/>
            </a:br>
            <a:r>
              <a:rPr lang="cs-CZ" sz="1600" dirty="0"/>
              <a:t>(sekce Identifikace projektu)</a:t>
            </a:r>
          </a:p>
          <a:p>
            <a:pPr algn="just">
              <a:lnSpc>
                <a:spcPct val="100000"/>
              </a:lnSpc>
              <a:spcBef>
                <a:spcPts val="0"/>
              </a:spcBef>
              <a:buFont typeface="Wingdings" panose="05000000000000000000" pitchFamily="2" charset="2"/>
              <a:buChar char=""/>
            </a:pPr>
            <a:r>
              <a:rPr lang="cs-CZ" sz="1600" dirty="0"/>
              <a:t>Záložka Veřejné zakázky </a:t>
            </a:r>
          </a:p>
          <a:p>
            <a:pPr>
              <a:lnSpc>
                <a:spcPct val="100000"/>
              </a:lnSpc>
              <a:spcBef>
                <a:spcPts val="0"/>
              </a:spcBef>
              <a:buFont typeface="Wingdings" panose="05000000000000000000" pitchFamily="2" charset="2"/>
              <a:buChar char=""/>
            </a:pPr>
            <a:r>
              <a:rPr lang="cs-CZ" sz="1600" b="1" dirty="0"/>
              <a:t>Zjednodušeně se jedná o zakázky </a:t>
            </a:r>
            <a:br>
              <a:rPr lang="cs-CZ" sz="1600" b="1" dirty="0"/>
            </a:br>
            <a:r>
              <a:rPr lang="cs-CZ" sz="1600" b="1" dirty="0"/>
              <a:t>s předpokládanou hodnotou dosahující či vyšší než 400.000 Kč bez DPH nebo s přepokládanou hodnotou dosahující či vyšší než 500.000 Kč </a:t>
            </a:r>
            <a:br>
              <a:rPr lang="cs-CZ" sz="1600" b="1" dirty="0"/>
            </a:br>
            <a:r>
              <a:rPr lang="cs-CZ" sz="1600" b="1" dirty="0"/>
              <a:t>bez DPH </a:t>
            </a:r>
            <a:r>
              <a:rPr lang="cs-CZ" sz="1400" dirty="0"/>
              <a:t>v případě, že zadavatel nepatří mezi veřejné </a:t>
            </a:r>
            <a:br>
              <a:rPr lang="cs-CZ" sz="1400" dirty="0"/>
            </a:br>
            <a:r>
              <a:rPr lang="cs-CZ" sz="1400" dirty="0"/>
              <a:t>či sektorové zadavatele podle § 2 odst. 2 a 6 zákona </a:t>
            </a:r>
            <a:br>
              <a:rPr lang="cs-CZ" sz="1400" dirty="0"/>
            </a:br>
            <a:r>
              <a:rPr lang="cs-CZ" sz="1400" dirty="0"/>
              <a:t>č. 137/2006 Sb., o veřejných zakázkách, a zároveň podpora poskytovaná na tuto zakázku není vyšší než 50 %.</a:t>
            </a:r>
          </a:p>
          <a:p>
            <a:pPr algn="just">
              <a:lnSpc>
                <a:spcPct val="100000"/>
              </a:lnSpc>
              <a:spcBef>
                <a:spcPts val="0"/>
              </a:spcBef>
              <a:buFont typeface="Wingdings" panose="05000000000000000000" pitchFamily="2" charset="2"/>
              <a:buChar char=""/>
            </a:pPr>
            <a:endParaRPr lang="cs-CZ" sz="1800" dirty="0"/>
          </a:p>
        </p:txBody>
      </p:sp>
      <p:pic>
        <p:nvPicPr>
          <p:cNvPr id="8" name="Obrázek 7">
            <a:extLst>
              <a:ext uri="{FF2B5EF4-FFF2-40B4-BE49-F238E27FC236}">
                <a16:creationId xmlns:a16="http://schemas.microsoft.com/office/drawing/2014/main" id="{B47B7730-3DC7-43D1-BE98-BCD509990D8A}"/>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713759" y="361949"/>
            <a:ext cx="2160241" cy="356102"/>
          </a:xfrm>
          <a:prstGeom prst="rect">
            <a:avLst/>
          </a:prstGeom>
        </p:spPr>
      </p:pic>
    </p:spTree>
    <p:extLst>
      <p:ext uri="{BB962C8B-B14F-4D97-AF65-F5344CB8AC3E}">
        <p14:creationId xmlns:p14="http://schemas.microsoft.com/office/powerpoint/2010/main" val="172215893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t>Veřejné zakázky</a:t>
            </a:r>
          </a:p>
        </p:txBody>
      </p:sp>
      <p:sp>
        <p:nvSpPr>
          <p:cNvPr id="4" name="Zástupný symbol pro číslo snímku 3"/>
          <p:cNvSpPr>
            <a:spLocks noGrp="1"/>
          </p:cNvSpPr>
          <p:nvPr>
            <p:ph type="sldNum" sz="quarter" idx="12"/>
          </p:nvPr>
        </p:nvSpPr>
        <p:spPr/>
        <p:txBody>
          <a:bodyPr/>
          <a:lstStyle/>
          <a:p>
            <a:fld id="{479BF083-4774-43B1-9AB0-5CC1AC5DD8EE}" type="slidenum">
              <a:rPr lang="cs-CZ" smtClean="0"/>
              <a:pPr/>
              <a:t>33</a:t>
            </a:fld>
            <a:endParaRPr lang="cs-CZ" dirty="0"/>
          </a:p>
        </p:txBody>
      </p:sp>
      <p:graphicFrame>
        <p:nvGraphicFramePr>
          <p:cNvPr id="6" name="Zástupný symbol pro obsah 5"/>
          <p:cNvGraphicFramePr>
            <a:graphicFrameLocks noGrp="1"/>
          </p:cNvGraphicFramePr>
          <p:nvPr>
            <p:ph idx="1"/>
            <p:extLst>
              <p:ext uri="{D42A27DB-BD31-4B8C-83A1-F6EECF244321}">
                <p14:modId xmlns:p14="http://schemas.microsoft.com/office/powerpoint/2010/main" val="2157727695"/>
              </p:ext>
            </p:extLst>
          </p:nvPr>
        </p:nvGraphicFramePr>
        <p:xfrm>
          <a:off x="633605" y="1294240"/>
          <a:ext cx="7881917" cy="4953744"/>
        </p:xfrm>
        <a:graphic>
          <a:graphicData uri="http://schemas.openxmlformats.org/drawingml/2006/table">
            <a:tbl>
              <a:tblPr firstRow="1" bandRow="1">
                <a:tableStyleId>{5C22544A-7EE6-4342-B048-85BDC9FD1C3A}</a:tableStyleId>
              </a:tblPr>
              <a:tblGrid>
                <a:gridCol w="2688167">
                  <a:extLst>
                    <a:ext uri="{9D8B030D-6E8A-4147-A177-3AD203B41FA5}">
                      <a16:colId xmlns:a16="http://schemas.microsoft.com/office/drawing/2014/main" val="20000"/>
                    </a:ext>
                  </a:extLst>
                </a:gridCol>
                <a:gridCol w="2688167">
                  <a:extLst>
                    <a:ext uri="{9D8B030D-6E8A-4147-A177-3AD203B41FA5}">
                      <a16:colId xmlns:a16="http://schemas.microsoft.com/office/drawing/2014/main" val="20001"/>
                    </a:ext>
                  </a:extLst>
                </a:gridCol>
                <a:gridCol w="2505583">
                  <a:extLst>
                    <a:ext uri="{9D8B030D-6E8A-4147-A177-3AD203B41FA5}">
                      <a16:colId xmlns:a16="http://schemas.microsoft.com/office/drawing/2014/main" val="20002"/>
                    </a:ext>
                  </a:extLst>
                </a:gridCol>
              </a:tblGrid>
              <a:tr h="606734">
                <a:tc>
                  <a:txBody>
                    <a:bodyPr/>
                    <a:lstStyle/>
                    <a:p>
                      <a:r>
                        <a:rPr lang="cs-CZ" dirty="0"/>
                        <a:t>Méně než 400/500</a:t>
                      </a:r>
                      <a:r>
                        <a:rPr lang="cs-CZ" baseline="0" dirty="0"/>
                        <a:t> tis. Kč bez DPH</a:t>
                      </a:r>
                      <a:endParaRPr lang="cs-CZ" dirty="0"/>
                    </a:p>
                  </a:txBody>
                  <a:tcPr/>
                </a:tc>
                <a:tc>
                  <a:txBody>
                    <a:bodyPr/>
                    <a:lstStyle/>
                    <a:p>
                      <a:r>
                        <a:rPr lang="cs-CZ" dirty="0"/>
                        <a:t>Od 400/500 tis. Kč do 2mil./6mil. Kč bez DPH</a:t>
                      </a:r>
                    </a:p>
                  </a:txBody>
                  <a:tcPr/>
                </a:tc>
                <a:tc>
                  <a:txBody>
                    <a:bodyPr/>
                    <a:lstStyle/>
                    <a:p>
                      <a:r>
                        <a:rPr lang="cs-CZ" dirty="0"/>
                        <a:t>Od 2 mil./6mil. Kč bez DPH</a:t>
                      </a:r>
                    </a:p>
                  </a:txBody>
                  <a:tcPr/>
                </a:tc>
                <a:extLst>
                  <a:ext uri="{0D108BD9-81ED-4DB2-BD59-A6C34878D82A}">
                    <a16:rowId xmlns:a16="http://schemas.microsoft.com/office/drawing/2014/main" val="10000"/>
                  </a:ext>
                </a:extLst>
              </a:tr>
              <a:tr h="656064">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cs-CZ" b="1" dirty="0"/>
                        <a:t>Neprovádí se výběrové řízení</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cs-CZ" b="1" dirty="0"/>
                        <a:t>Výběr dodavatele je vázán na VŘ</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cs-CZ" b="1" dirty="0"/>
                        <a:t>Výběr</a:t>
                      </a:r>
                      <a:r>
                        <a:rPr lang="cs-CZ" b="1" baseline="0" dirty="0"/>
                        <a:t> dodavatele je vázán na VŘ</a:t>
                      </a:r>
                    </a:p>
                  </a:txBody>
                  <a:tcPr/>
                </a:tc>
                <a:extLst>
                  <a:ext uri="{0D108BD9-81ED-4DB2-BD59-A6C34878D82A}">
                    <a16:rowId xmlns:a16="http://schemas.microsoft.com/office/drawing/2014/main" val="10001"/>
                  </a:ext>
                </a:extLst>
              </a:tr>
              <a:tr h="3207023">
                <a:tc>
                  <a:txBody>
                    <a:bodyPr/>
                    <a:lstStyle/>
                    <a:p>
                      <a:pPr marL="285750" indent="-285750" algn="l">
                        <a:buFont typeface="Arial" panose="020B0604020202020204" pitchFamily="34" charset="0"/>
                        <a:buChar char="•"/>
                      </a:pPr>
                      <a:r>
                        <a:rPr lang="cs-CZ" sz="1800" b="0" dirty="0"/>
                        <a:t>Rozhodnutí </a:t>
                      </a:r>
                      <a:br>
                        <a:rPr lang="cs-CZ" sz="1800" b="0" dirty="0"/>
                      </a:br>
                      <a:r>
                        <a:rPr lang="cs-CZ" sz="1800" b="0" dirty="0"/>
                        <a:t>o dodavateli vychází z dříve získaných</a:t>
                      </a:r>
                      <a:r>
                        <a:rPr lang="cs-CZ" sz="1800" b="0" baseline="0" dirty="0"/>
                        <a:t> informací na trhu (resp. cenách) nebo průzkumu trhu</a:t>
                      </a:r>
                    </a:p>
                    <a:p>
                      <a:pPr marL="285750" indent="-285750" algn="l">
                        <a:buFont typeface="Arial" panose="020B0604020202020204" pitchFamily="34" charset="0"/>
                        <a:buChar char="•"/>
                      </a:pPr>
                      <a:r>
                        <a:rPr lang="cs-CZ" sz="1800" b="0" baseline="0" dirty="0"/>
                        <a:t>Doložení účetního dokladu – zřejmý předmět zakázky, množství plnění </a:t>
                      </a:r>
                      <a:br>
                        <a:rPr lang="cs-CZ" sz="1800" b="0" baseline="0" dirty="0"/>
                      </a:br>
                      <a:r>
                        <a:rPr lang="cs-CZ" sz="1800" b="0" baseline="0" dirty="0"/>
                        <a:t>a cena</a:t>
                      </a:r>
                      <a:endParaRPr lang="cs-CZ" sz="1800" b="0" dirty="0"/>
                    </a:p>
                    <a:p>
                      <a:pPr marL="285750" indent="-285750" algn="l">
                        <a:buFont typeface="Arial" panose="020B0604020202020204" pitchFamily="34" charset="0"/>
                        <a:buChar char="•"/>
                      </a:pPr>
                      <a:endParaRPr lang="cs-CZ" sz="1800" dirty="0"/>
                    </a:p>
                  </a:txBody>
                  <a:tcPr/>
                </a:tc>
                <a:tc>
                  <a:txBody>
                    <a:bodyPr/>
                    <a:lstStyle/>
                    <a:p>
                      <a:pPr marL="285750" indent="-285750" algn="l">
                        <a:buFont typeface="Arial" panose="020B0604020202020204" pitchFamily="34" charset="0"/>
                        <a:buChar char="•"/>
                      </a:pPr>
                      <a:r>
                        <a:rPr lang="cs-CZ" sz="1800" b="0" dirty="0"/>
                        <a:t>Povinnost zveřejnit výzvu na esfcr.cz </a:t>
                      </a:r>
                    </a:p>
                    <a:p>
                      <a:pPr marL="285750" indent="-285750" algn="l">
                        <a:buFont typeface="Arial" panose="020B0604020202020204" pitchFamily="34" charset="0"/>
                        <a:buChar char="•"/>
                      </a:pPr>
                      <a:r>
                        <a:rPr lang="cs-CZ" sz="1800" b="0" dirty="0"/>
                        <a:t>Zápis o hodnocení nabídek</a:t>
                      </a:r>
                    </a:p>
                    <a:p>
                      <a:pPr marL="285750" indent="-285750" algn="l">
                        <a:buFont typeface="Arial" panose="020B0604020202020204" pitchFamily="34" charset="0"/>
                        <a:buChar char="•"/>
                      </a:pPr>
                      <a:r>
                        <a:rPr lang="cs-CZ" sz="1800" b="0" dirty="0"/>
                        <a:t>Písemná smlouva </a:t>
                      </a:r>
                      <a:br>
                        <a:rPr lang="cs-CZ" sz="1800" b="0" dirty="0"/>
                      </a:br>
                      <a:r>
                        <a:rPr lang="cs-CZ" sz="1800" b="0" dirty="0"/>
                        <a:t>s dodavatelem (alespoň ve formě písemné potvrzené objednávky</a:t>
                      </a:r>
                      <a:r>
                        <a:rPr lang="cs-CZ" sz="1800" b="0" baseline="0" dirty="0"/>
                        <a:t> dodavatelem)</a:t>
                      </a:r>
                      <a:endParaRPr lang="cs-CZ" sz="1800" b="0" dirty="0"/>
                    </a:p>
                  </a:txBody>
                  <a:tcPr/>
                </a:tc>
                <a:tc>
                  <a:txBody>
                    <a:bodyPr/>
                    <a:lstStyle/>
                    <a:p>
                      <a:pPr marL="0" indent="0" algn="l">
                        <a:buFont typeface="Arial" panose="020B0604020202020204" pitchFamily="34" charset="0"/>
                        <a:buNone/>
                      </a:pPr>
                      <a:r>
                        <a:rPr lang="cs-CZ" sz="1800" b="1" baseline="0" dirty="0"/>
                        <a:t>Dle zákona č.137/2006 Sb., </a:t>
                      </a:r>
                      <a:br>
                        <a:rPr lang="cs-CZ" sz="1800" b="1" baseline="0" dirty="0"/>
                      </a:br>
                      <a:r>
                        <a:rPr lang="cs-CZ" sz="1800" b="1" baseline="0" dirty="0"/>
                        <a:t>o veřejných zakázkách</a:t>
                      </a:r>
                    </a:p>
                    <a:p>
                      <a:pPr marL="285750" indent="-285750" algn="l" defTabSz="914400" rtl="0" eaLnBrk="1" latinLnBrk="0" hangingPunct="1">
                        <a:buFont typeface="Arial" panose="020B0604020202020204" pitchFamily="34" charset="0"/>
                        <a:buChar char="•"/>
                      </a:pPr>
                      <a:r>
                        <a:rPr lang="cs-CZ" sz="1800" b="0" kern="1200" dirty="0">
                          <a:solidFill>
                            <a:schemeClr val="dk1"/>
                          </a:solidFill>
                          <a:latin typeface="+mn-lt"/>
                          <a:ea typeface="+mn-ea"/>
                          <a:cs typeface="+mn-cs"/>
                        </a:rPr>
                        <a:t>Povinnost zveřejnění </a:t>
                      </a:r>
                    </a:p>
                    <a:p>
                      <a:pPr marL="285750" indent="-285750" algn="l" defTabSz="914400" rtl="0" eaLnBrk="1" latinLnBrk="0" hangingPunct="1">
                        <a:buFont typeface="Arial" panose="020B0604020202020204" pitchFamily="34" charset="0"/>
                        <a:buChar char="•"/>
                      </a:pPr>
                      <a:r>
                        <a:rPr lang="cs-CZ" sz="1800" b="0" kern="1200" dirty="0">
                          <a:solidFill>
                            <a:schemeClr val="dk1"/>
                          </a:solidFill>
                          <a:latin typeface="+mn-lt"/>
                          <a:ea typeface="+mn-ea"/>
                          <a:cs typeface="+mn-cs"/>
                        </a:rPr>
                        <a:t>Zápis o posouzení a hodnocení nabídek</a:t>
                      </a:r>
                    </a:p>
                    <a:p>
                      <a:pPr marL="285750" indent="-285750" algn="l" defTabSz="914400" rtl="0" eaLnBrk="1" latinLnBrk="0" hangingPunct="1">
                        <a:buFont typeface="Arial" panose="020B0604020202020204" pitchFamily="34" charset="0"/>
                        <a:buChar char="•"/>
                      </a:pPr>
                      <a:r>
                        <a:rPr lang="cs-CZ" sz="1800" b="0" kern="1200" dirty="0">
                          <a:solidFill>
                            <a:schemeClr val="dk1"/>
                          </a:solidFill>
                          <a:latin typeface="+mn-lt"/>
                          <a:ea typeface="+mn-ea"/>
                          <a:cs typeface="+mn-cs"/>
                        </a:rPr>
                        <a:t>Písemná smlouva </a:t>
                      </a:r>
                      <a:br>
                        <a:rPr lang="cs-CZ" sz="1800" b="0" kern="1200" dirty="0">
                          <a:solidFill>
                            <a:schemeClr val="dk1"/>
                          </a:solidFill>
                          <a:latin typeface="+mn-lt"/>
                          <a:ea typeface="+mn-ea"/>
                          <a:cs typeface="+mn-cs"/>
                        </a:rPr>
                      </a:br>
                      <a:r>
                        <a:rPr lang="cs-CZ" sz="1800" b="0" kern="1200" dirty="0">
                          <a:solidFill>
                            <a:schemeClr val="dk1"/>
                          </a:solidFill>
                          <a:latin typeface="+mn-lt"/>
                          <a:ea typeface="+mn-ea"/>
                          <a:cs typeface="+mn-cs"/>
                        </a:rPr>
                        <a:t>s dodavatelem (nepostačuje objednávka)</a:t>
                      </a:r>
                    </a:p>
                  </a:txBody>
                  <a:tcPr/>
                </a:tc>
                <a:extLst>
                  <a:ext uri="{0D108BD9-81ED-4DB2-BD59-A6C34878D82A}">
                    <a16:rowId xmlns:a16="http://schemas.microsoft.com/office/drawing/2014/main" val="10002"/>
                  </a:ext>
                </a:extLst>
              </a:tr>
            </a:tbl>
          </a:graphicData>
        </a:graphic>
      </p:graphicFrame>
      <p:sp>
        <p:nvSpPr>
          <p:cNvPr id="3" name="TextovéPole 2"/>
          <p:cNvSpPr txBox="1"/>
          <p:nvPr/>
        </p:nvSpPr>
        <p:spPr>
          <a:xfrm>
            <a:off x="434104" y="6247984"/>
            <a:ext cx="8280920" cy="369332"/>
          </a:xfrm>
          <a:prstGeom prst="rect">
            <a:avLst/>
          </a:prstGeom>
          <a:noFill/>
        </p:spPr>
        <p:txBody>
          <a:bodyPr wrap="square" rtlCol="0">
            <a:spAutoFit/>
          </a:bodyPr>
          <a:lstStyle/>
          <a:p>
            <a:pPr marL="285750" indent="-285750">
              <a:buFont typeface="Arial" panose="020B0604020202020204" pitchFamily="34" charset="0"/>
              <a:buChar char="•"/>
            </a:pPr>
            <a:r>
              <a:rPr lang="cs-CZ" b="1" dirty="0"/>
              <a:t>ÚČELOVÉ DĚLENÍ PŘEDMĚTU VZ JE NEPŘÍPUSTNÉ !!!</a:t>
            </a:r>
          </a:p>
        </p:txBody>
      </p:sp>
      <p:pic>
        <p:nvPicPr>
          <p:cNvPr id="7" name="Obrázek 6">
            <a:extLst>
              <a:ext uri="{FF2B5EF4-FFF2-40B4-BE49-F238E27FC236}">
                <a16:creationId xmlns:a16="http://schemas.microsoft.com/office/drawing/2014/main" id="{30B75CCA-C279-45B6-B390-70B230C29E3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300192" y="240684"/>
            <a:ext cx="2606536" cy="429671"/>
          </a:xfrm>
          <a:prstGeom prst="rect">
            <a:avLst/>
          </a:prstGeom>
        </p:spPr>
      </p:pic>
    </p:spTree>
    <p:extLst>
      <p:ext uri="{BB962C8B-B14F-4D97-AF65-F5344CB8AC3E}">
        <p14:creationId xmlns:p14="http://schemas.microsoft.com/office/powerpoint/2010/main" val="311410497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t>Kontrola</a:t>
            </a:r>
          </a:p>
        </p:txBody>
      </p:sp>
      <p:sp>
        <p:nvSpPr>
          <p:cNvPr id="3" name="Zástupný symbol pro obsah 2"/>
          <p:cNvSpPr>
            <a:spLocks noGrp="1"/>
          </p:cNvSpPr>
          <p:nvPr>
            <p:ph idx="1"/>
          </p:nvPr>
        </p:nvSpPr>
        <p:spPr>
          <a:xfrm>
            <a:off x="539552" y="1556792"/>
            <a:ext cx="8064000" cy="5184576"/>
          </a:xfrm>
        </p:spPr>
        <p:txBody>
          <a:bodyPr/>
          <a:lstStyle/>
          <a:p>
            <a:pPr algn="just">
              <a:lnSpc>
                <a:spcPct val="100000"/>
              </a:lnSpc>
            </a:pPr>
            <a:r>
              <a:rPr lang="cs-CZ" sz="1800" dirty="0"/>
              <a:t>Provádíme zpravidla po vyplnění všech záložek (celé žádosti). </a:t>
            </a:r>
          </a:p>
          <a:p>
            <a:pPr algn="just">
              <a:lnSpc>
                <a:spcPct val="100000"/>
              </a:lnSpc>
            </a:pPr>
            <a:r>
              <a:rPr lang="cs-CZ" sz="1800" dirty="0"/>
              <a:t>Můžeme využít i průběžně jako nápovědu jak správně dané pole vyplnit.</a:t>
            </a:r>
          </a:p>
          <a:p>
            <a:pPr algn="just">
              <a:lnSpc>
                <a:spcPct val="100000"/>
              </a:lnSpc>
            </a:pPr>
            <a:r>
              <a:rPr lang="cs-CZ" sz="1800" dirty="0"/>
              <a:t>Všechny červené chybové hlášky nutno odstranit.</a:t>
            </a:r>
          </a:p>
          <a:p>
            <a:endParaRPr lang="cs-CZ" dirty="0"/>
          </a:p>
          <a:p>
            <a:endParaRPr lang="cs-CZ" dirty="0"/>
          </a:p>
          <a:p>
            <a:endParaRPr lang="cs-CZ" dirty="0"/>
          </a:p>
          <a:p>
            <a:endParaRPr lang="cs-CZ" dirty="0"/>
          </a:p>
          <a:p>
            <a:r>
              <a:rPr lang="cs-CZ" sz="1800" dirty="0"/>
              <a:t>Kontrola proběhla v pořádku = možnost finalizovat!</a:t>
            </a:r>
          </a:p>
        </p:txBody>
      </p:sp>
      <p:sp>
        <p:nvSpPr>
          <p:cNvPr id="4" name="Zástupný symbol pro číslo snímku 3"/>
          <p:cNvSpPr>
            <a:spLocks noGrp="1"/>
          </p:cNvSpPr>
          <p:nvPr>
            <p:ph type="sldNum" sz="quarter" idx="12"/>
          </p:nvPr>
        </p:nvSpPr>
        <p:spPr/>
        <p:txBody>
          <a:bodyPr/>
          <a:lstStyle/>
          <a:p>
            <a:fld id="{479BF083-4774-43B1-9AB0-5CC1AC5DD8EE}" type="slidenum">
              <a:rPr lang="cs-CZ" smtClean="0"/>
              <a:pPr/>
              <a:t>34</a:t>
            </a:fld>
            <a:endParaRPr lang="cs-CZ" dirty="0"/>
          </a:p>
        </p:txBody>
      </p:sp>
      <p:pic>
        <p:nvPicPr>
          <p:cNvPr id="2560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66501" y="2780928"/>
            <a:ext cx="6264696" cy="19442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 name="Obrázek 5">
            <a:extLst>
              <a:ext uri="{FF2B5EF4-FFF2-40B4-BE49-F238E27FC236}">
                <a16:creationId xmlns:a16="http://schemas.microsoft.com/office/drawing/2014/main" id="{E61FE6A7-2B45-4C5D-889E-EF46560BFB54}"/>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627784" y="5915539"/>
            <a:ext cx="4188580" cy="690461"/>
          </a:xfrm>
          <a:prstGeom prst="rect">
            <a:avLst/>
          </a:prstGeom>
        </p:spPr>
      </p:pic>
    </p:spTree>
    <p:extLst>
      <p:ext uri="{BB962C8B-B14F-4D97-AF65-F5344CB8AC3E}">
        <p14:creationId xmlns:p14="http://schemas.microsoft.com/office/powerpoint/2010/main" val="243120935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t>Finalizace</a:t>
            </a:r>
          </a:p>
        </p:txBody>
      </p:sp>
      <p:sp>
        <p:nvSpPr>
          <p:cNvPr id="3" name="Zástupný symbol pro obsah 2"/>
          <p:cNvSpPr>
            <a:spLocks noGrp="1"/>
          </p:cNvSpPr>
          <p:nvPr>
            <p:ph idx="1"/>
          </p:nvPr>
        </p:nvSpPr>
        <p:spPr>
          <a:xfrm>
            <a:off x="540000" y="1628800"/>
            <a:ext cx="8064000" cy="4680520"/>
          </a:xfrm>
        </p:spPr>
        <p:txBody>
          <a:bodyPr/>
          <a:lstStyle/>
          <a:p>
            <a:r>
              <a:rPr lang="cs-CZ" sz="1800" dirty="0"/>
              <a:t>Nutno v nastavení přístupů (záložka Přístup k žádosti) uvést/zatrhnout Signatáře.</a:t>
            </a:r>
          </a:p>
          <a:p>
            <a:r>
              <a:rPr lang="cs-CZ" sz="1800" dirty="0"/>
              <a:t>I po finalizaci žádosti o podporu možno provést změny.</a:t>
            </a:r>
          </a:p>
          <a:p>
            <a:r>
              <a:rPr lang="cs-CZ" sz="1800" dirty="0"/>
              <a:t>V PŘÍKAZOVÉM ŘÁDKU se objeví tlačítko STORNO FINALIZACE.</a:t>
            </a:r>
          </a:p>
          <a:p>
            <a:r>
              <a:rPr lang="cs-CZ" sz="1800" dirty="0"/>
              <a:t>Poté opět nutno finalizovat.</a:t>
            </a:r>
          </a:p>
          <a:p>
            <a:r>
              <a:rPr lang="cs-CZ" sz="1800" dirty="0"/>
              <a:t>POZOR!!!</a:t>
            </a:r>
          </a:p>
          <a:p>
            <a:pPr marL="414000" lvl="1" indent="0" algn="just">
              <a:buNone/>
            </a:pPr>
            <a:r>
              <a:rPr lang="cs-CZ" sz="1800" dirty="0"/>
              <a:t>U </a:t>
            </a:r>
            <a:r>
              <a:rPr lang="cs-CZ" sz="1800" dirty="0" err="1"/>
              <a:t>finalizované</a:t>
            </a:r>
            <a:r>
              <a:rPr lang="cs-CZ" sz="1800" dirty="0"/>
              <a:t> žádosti nelze provádět změny v přístupech k projektu. Pokud je nutné změnu provést, musíte zmáčknout Storno finalizace </a:t>
            </a:r>
            <a:br>
              <a:rPr lang="cs-CZ" sz="1800" dirty="0"/>
            </a:br>
            <a:r>
              <a:rPr lang="cs-CZ" sz="1800" dirty="0"/>
              <a:t>na horní liště .</a:t>
            </a:r>
          </a:p>
        </p:txBody>
      </p:sp>
      <p:sp>
        <p:nvSpPr>
          <p:cNvPr id="4" name="Zástupný symbol pro číslo snímku 3"/>
          <p:cNvSpPr>
            <a:spLocks noGrp="1"/>
          </p:cNvSpPr>
          <p:nvPr>
            <p:ph type="sldNum" sz="quarter" idx="12"/>
          </p:nvPr>
        </p:nvSpPr>
        <p:spPr/>
        <p:txBody>
          <a:bodyPr/>
          <a:lstStyle/>
          <a:p>
            <a:fld id="{479BF083-4774-43B1-9AB0-5CC1AC5DD8EE}" type="slidenum">
              <a:rPr lang="cs-CZ" smtClean="0"/>
              <a:pPr/>
              <a:t>35</a:t>
            </a:fld>
            <a:endParaRPr lang="cs-CZ" dirty="0"/>
          </a:p>
        </p:txBody>
      </p:sp>
      <p:pic>
        <p:nvPicPr>
          <p:cNvPr id="1126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71600" y="5654999"/>
            <a:ext cx="1689301" cy="29946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 name="Obrázek 5">
            <a:extLst>
              <a:ext uri="{FF2B5EF4-FFF2-40B4-BE49-F238E27FC236}">
                <a16:creationId xmlns:a16="http://schemas.microsoft.com/office/drawing/2014/main" id="{8D079968-DD4F-4BBB-923D-123768E16DB8}"/>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707904" y="5915539"/>
            <a:ext cx="4188580" cy="690461"/>
          </a:xfrm>
          <a:prstGeom prst="rect">
            <a:avLst/>
          </a:prstGeom>
        </p:spPr>
      </p:pic>
    </p:spTree>
    <p:extLst>
      <p:ext uri="{BB962C8B-B14F-4D97-AF65-F5344CB8AC3E}">
        <p14:creationId xmlns:p14="http://schemas.microsoft.com/office/powerpoint/2010/main" val="75050960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t>podpis a podání žádosti</a:t>
            </a:r>
          </a:p>
        </p:txBody>
      </p:sp>
      <p:sp>
        <p:nvSpPr>
          <p:cNvPr id="3" name="Zástupný symbol pro obsah 2"/>
          <p:cNvSpPr>
            <a:spLocks noGrp="1"/>
          </p:cNvSpPr>
          <p:nvPr>
            <p:ph idx="1"/>
          </p:nvPr>
        </p:nvSpPr>
        <p:spPr>
          <a:xfrm>
            <a:off x="539552" y="1556792"/>
            <a:ext cx="4536056" cy="2403216"/>
          </a:xfrm>
        </p:spPr>
        <p:txBody>
          <a:bodyPr/>
          <a:lstStyle/>
          <a:p>
            <a:r>
              <a:rPr lang="cs-CZ" sz="1600" b="1" u="sng" dirty="0"/>
              <a:t>PODPIS ŽÁDOSTI</a:t>
            </a:r>
          </a:p>
          <a:p>
            <a:pPr lvl="1">
              <a:lnSpc>
                <a:spcPct val="100000"/>
              </a:lnSpc>
            </a:pPr>
            <a:r>
              <a:rPr lang="cs-CZ" sz="1600" dirty="0"/>
              <a:t>Poslední záložka v levém menu.</a:t>
            </a:r>
          </a:p>
          <a:p>
            <a:pPr lvl="1">
              <a:lnSpc>
                <a:spcPct val="100000"/>
              </a:lnSpc>
            </a:pPr>
            <a:r>
              <a:rPr lang="cs-CZ" sz="1600" b="1" u="sng" dirty="0"/>
              <a:t>Zaktivní se až po úspěšné finalizaci.</a:t>
            </a:r>
          </a:p>
          <a:p>
            <a:pPr lvl="1">
              <a:lnSpc>
                <a:spcPct val="100000"/>
              </a:lnSpc>
            </a:pPr>
            <a:r>
              <a:rPr lang="cs-CZ" sz="1600" dirty="0"/>
              <a:t>Podepisuje jeden či více signatářů (dle volby na záložce Identifikace operace </a:t>
            </a:r>
            <a:r>
              <a:rPr lang="cs-CZ" sz="1600" dirty="0">
                <a:sym typeface="Wingdings" pitchFamily="2" charset="2"/>
              </a:rPr>
              <a:t> pole Způsob jednání</a:t>
            </a:r>
            <a:r>
              <a:rPr lang="cs-CZ" sz="1600" dirty="0"/>
              <a:t>).</a:t>
            </a:r>
          </a:p>
          <a:p>
            <a:pPr lvl="1">
              <a:lnSpc>
                <a:spcPct val="100000"/>
              </a:lnSpc>
            </a:pPr>
            <a:r>
              <a:rPr lang="cs-CZ" sz="1600" dirty="0"/>
              <a:t>Nutný elektronický podpis (osobní kvalifikovaný certifikát).</a:t>
            </a:r>
          </a:p>
          <a:p>
            <a:endParaRPr lang="cs-CZ" sz="1600" dirty="0"/>
          </a:p>
        </p:txBody>
      </p:sp>
      <p:sp>
        <p:nvSpPr>
          <p:cNvPr id="4" name="Zástupný symbol pro obsah 3"/>
          <p:cNvSpPr>
            <a:spLocks noGrp="1"/>
          </p:cNvSpPr>
          <p:nvPr>
            <p:ph idx="10"/>
          </p:nvPr>
        </p:nvSpPr>
        <p:spPr>
          <a:xfrm>
            <a:off x="539552" y="4293096"/>
            <a:ext cx="5112568" cy="1970920"/>
          </a:xfrm>
        </p:spPr>
        <p:txBody>
          <a:bodyPr/>
          <a:lstStyle/>
          <a:p>
            <a:r>
              <a:rPr lang="cs-CZ" sz="1600" b="1" u="sng" dirty="0"/>
              <a:t>PODÁNÍ ŽÁDOSTI</a:t>
            </a:r>
          </a:p>
          <a:p>
            <a:pPr lvl="1" algn="just">
              <a:lnSpc>
                <a:spcPct val="100000"/>
              </a:lnSpc>
            </a:pPr>
            <a:r>
              <a:rPr lang="cs-CZ" sz="1600" dirty="0"/>
              <a:t>Určeno na první záložce Identifikace operace (pole Typ podání) při vyplňování žádosti.</a:t>
            </a:r>
          </a:p>
          <a:p>
            <a:pPr lvl="1" algn="just">
              <a:lnSpc>
                <a:spcPct val="100000"/>
              </a:lnSpc>
            </a:pPr>
            <a:r>
              <a:rPr lang="cs-CZ" sz="1600" dirty="0"/>
              <a:t>Automaticky (nastaveno defaultně) x Ručně. </a:t>
            </a:r>
          </a:p>
          <a:p>
            <a:pPr lvl="1" algn="just">
              <a:lnSpc>
                <a:spcPct val="100000"/>
              </a:lnSpc>
            </a:pPr>
            <a:r>
              <a:rPr lang="cs-CZ" sz="1600" dirty="0"/>
              <a:t>Žádost podána současně s podpisem x Žádost ručně podána.</a:t>
            </a:r>
            <a:r>
              <a:rPr lang="cs-CZ" dirty="0"/>
              <a:t>									</a:t>
            </a:r>
          </a:p>
        </p:txBody>
      </p:sp>
      <p:sp>
        <p:nvSpPr>
          <p:cNvPr id="5" name="Zástupný symbol pro číslo snímku 4"/>
          <p:cNvSpPr>
            <a:spLocks noGrp="1"/>
          </p:cNvSpPr>
          <p:nvPr>
            <p:ph type="sldNum" sz="quarter" idx="13"/>
          </p:nvPr>
        </p:nvSpPr>
        <p:spPr/>
        <p:txBody>
          <a:bodyPr/>
          <a:lstStyle/>
          <a:p>
            <a:fld id="{479BF083-4774-43B1-9AB0-5CC1AC5DD8EE}" type="slidenum">
              <a:rPr lang="cs-CZ" smtClean="0"/>
              <a:pPr/>
              <a:t>36</a:t>
            </a:fld>
            <a:endParaRPr lang="cs-CZ" dirty="0"/>
          </a:p>
        </p:txBody>
      </p:sp>
      <p:pic>
        <p:nvPicPr>
          <p:cNvPr id="1027" name="Picture 3" descr="C:\Users\michaela.sedlackova\Desktop\Podpis žádosti.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868144" y="1412776"/>
            <a:ext cx="2868360" cy="5088222"/>
          </a:xfrm>
          <a:prstGeom prst="rect">
            <a:avLst/>
          </a:prstGeom>
          <a:noFill/>
          <a:extLst>
            <a:ext uri="{909E8E84-426E-40DD-AFC4-6F175D3DCCD1}">
              <a14:hiddenFill xmlns:a14="http://schemas.microsoft.com/office/drawing/2010/main">
                <a:solidFill>
                  <a:srgbClr val="FFFFFF"/>
                </a:solidFill>
              </a14:hiddenFill>
            </a:ext>
          </a:extLst>
        </p:spPr>
      </p:pic>
      <p:pic>
        <p:nvPicPr>
          <p:cNvPr id="7" name="Obrázek 6">
            <a:extLst>
              <a:ext uri="{FF2B5EF4-FFF2-40B4-BE49-F238E27FC236}">
                <a16:creationId xmlns:a16="http://schemas.microsoft.com/office/drawing/2014/main" id="{D4E262FF-F2A3-4D0D-B817-18C94C35125F}"/>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829259" y="6230451"/>
            <a:ext cx="2541796" cy="418999"/>
          </a:xfrm>
          <a:prstGeom prst="rect">
            <a:avLst/>
          </a:prstGeom>
        </p:spPr>
      </p:pic>
    </p:spTree>
    <p:extLst>
      <p:ext uri="{BB962C8B-B14F-4D97-AF65-F5344CB8AC3E}">
        <p14:creationId xmlns:p14="http://schemas.microsoft.com/office/powerpoint/2010/main" val="2785694517"/>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t>podpis žádosti </a:t>
            </a:r>
          </a:p>
        </p:txBody>
      </p:sp>
      <p:sp>
        <p:nvSpPr>
          <p:cNvPr id="5" name="Zástupný symbol pro číslo snímku 4"/>
          <p:cNvSpPr>
            <a:spLocks noGrp="1"/>
          </p:cNvSpPr>
          <p:nvPr>
            <p:ph type="sldNum" sz="quarter" idx="13"/>
          </p:nvPr>
        </p:nvSpPr>
        <p:spPr/>
        <p:txBody>
          <a:bodyPr/>
          <a:lstStyle/>
          <a:p>
            <a:fld id="{479BF083-4774-43B1-9AB0-5CC1AC5DD8EE}" type="slidenum">
              <a:rPr lang="cs-CZ" smtClean="0"/>
              <a:pPr/>
              <a:t>37</a:t>
            </a:fld>
            <a:endParaRPr lang="cs-CZ" dirty="0"/>
          </a:p>
        </p:txBody>
      </p:sp>
      <p:sp>
        <p:nvSpPr>
          <p:cNvPr id="4" name="Zástupný symbol pro obsah 3"/>
          <p:cNvSpPr>
            <a:spLocks noGrp="1"/>
          </p:cNvSpPr>
          <p:nvPr>
            <p:ph idx="10"/>
          </p:nvPr>
        </p:nvSpPr>
        <p:spPr>
          <a:xfrm>
            <a:off x="683568" y="4437112"/>
            <a:ext cx="8064000" cy="936104"/>
          </a:xfrm>
        </p:spPr>
        <p:txBody>
          <a:bodyPr/>
          <a:lstStyle/>
          <a:p>
            <a:pPr algn="just"/>
            <a:r>
              <a:rPr lang="cs-CZ" sz="1800" dirty="0"/>
              <a:t>Na záložce Podpis žádosti klikněte na ikonu pečeti.</a:t>
            </a:r>
          </a:p>
          <a:p>
            <a:pPr algn="just"/>
            <a:r>
              <a:rPr lang="cs-CZ" sz="1800" dirty="0"/>
              <a:t>Po úspěšném podepsání tiskové verze žádosti se černá ikona pečeti změní na zelenou. </a:t>
            </a:r>
          </a:p>
        </p:txBody>
      </p:sp>
      <p:pic>
        <p:nvPicPr>
          <p:cNvPr id="276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27584" y="1484784"/>
            <a:ext cx="7589748" cy="27363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2" name="Obdélník 11"/>
          <p:cNvSpPr/>
          <p:nvPr/>
        </p:nvSpPr>
        <p:spPr>
          <a:xfrm>
            <a:off x="981225" y="2617662"/>
            <a:ext cx="216024" cy="216024"/>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pic>
        <p:nvPicPr>
          <p:cNvPr id="10243"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339752" y="5373216"/>
            <a:ext cx="504056" cy="419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 name="Obrázek 7">
            <a:extLst>
              <a:ext uri="{FF2B5EF4-FFF2-40B4-BE49-F238E27FC236}">
                <a16:creationId xmlns:a16="http://schemas.microsoft.com/office/drawing/2014/main" id="{84280FF7-4810-44CB-944B-15FF4FFF5D82}"/>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427984" y="6033424"/>
            <a:ext cx="3540508" cy="583630"/>
          </a:xfrm>
          <a:prstGeom prst="rect">
            <a:avLst/>
          </a:prstGeom>
        </p:spPr>
      </p:pic>
    </p:spTree>
    <p:extLst>
      <p:ext uri="{BB962C8B-B14F-4D97-AF65-F5344CB8AC3E}">
        <p14:creationId xmlns:p14="http://schemas.microsoft.com/office/powerpoint/2010/main" val="129084132"/>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t>podpis žádosti </a:t>
            </a:r>
          </a:p>
        </p:txBody>
      </p:sp>
      <p:sp>
        <p:nvSpPr>
          <p:cNvPr id="4" name="Zástupný symbol pro obsah 3"/>
          <p:cNvSpPr>
            <a:spLocks noGrp="1"/>
          </p:cNvSpPr>
          <p:nvPr>
            <p:ph idx="10"/>
          </p:nvPr>
        </p:nvSpPr>
        <p:spPr>
          <a:xfrm>
            <a:off x="581697" y="4653136"/>
            <a:ext cx="8064000" cy="1872208"/>
          </a:xfrm>
        </p:spPr>
        <p:txBody>
          <a:bodyPr/>
          <a:lstStyle/>
          <a:p>
            <a:pPr algn="just">
              <a:lnSpc>
                <a:spcPct val="100000"/>
              </a:lnSpc>
            </a:pPr>
            <a:r>
              <a:rPr lang="cs-CZ" sz="1800" dirty="0"/>
              <a:t>Označíte </a:t>
            </a:r>
            <a:r>
              <a:rPr lang="cs-CZ" sz="1800" dirty="0" err="1"/>
              <a:t>checkbox</a:t>
            </a:r>
            <a:r>
              <a:rPr lang="cs-CZ" sz="1800" dirty="0"/>
              <a:t> Soubory.</a:t>
            </a:r>
          </a:p>
          <a:p>
            <a:pPr algn="just">
              <a:lnSpc>
                <a:spcPct val="100000"/>
              </a:lnSpc>
            </a:pPr>
            <a:r>
              <a:rPr lang="cs-CZ" sz="1800" dirty="0"/>
              <a:t>Přes tlačítko Vybrat vložíte soubor s elektronickým podpisem výběrem </a:t>
            </a:r>
            <a:br>
              <a:rPr lang="cs-CZ" sz="1800" dirty="0"/>
            </a:br>
            <a:r>
              <a:rPr lang="cs-CZ" sz="1800" dirty="0"/>
              <a:t>z adresářů vašeho počítače.</a:t>
            </a:r>
          </a:p>
          <a:p>
            <a:pPr algn="just">
              <a:lnSpc>
                <a:spcPct val="100000"/>
              </a:lnSpc>
            </a:pPr>
            <a:r>
              <a:rPr lang="cs-CZ" sz="1800" dirty="0"/>
              <a:t>Vložíte Heslo. </a:t>
            </a:r>
          </a:p>
          <a:p>
            <a:pPr algn="just">
              <a:lnSpc>
                <a:spcPct val="100000"/>
              </a:lnSpc>
            </a:pPr>
            <a:r>
              <a:rPr lang="cs-CZ" sz="1800" dirty="0"/>
              <a:t>Stisknete tlačítko Dokončit.</a:t>
            </a:r>
          </a:p>
          <a:p>
            <a:endParaRPr lang="cs-CZ" dirty="0"/>
          </a:p>
        </p:txBody>
      </p:sp>
      <p:sp>
        <p:nvSpPr>
          <p:cNvPr id="5" name="Zástupný symbol pro číslo snímku 4"/>
          <p:cNvSpPr>
            <a:spLocks noGrp="1"/>
          </p:cNvSpPr>
          <p:nvPr>
            <p:ph type="sldNum" sz="quarter" idx="13"/>
          </p:nvPr>
        </p:nvSpPr>
        <p:spPr/>
        <p:txBody>
          <a:bodyPr/>
          <a:lstStyle/>
          <a:p>
            <a:fld id="{479BF083-4774-43B1-9AB0-5CC1AC5DD8EE}" type="slidenum">
              <a:rPr lang="cs-CZ" smtClean="0"/>
              <a:pPr/>
              <a:t>38</a:t>
            </a:fld>
            <a:endParaRPr lang="cs-CZ" dirty="0"/>
          </a:p>
        </p:txBody>
      </p:sp>
      <p:pic>
        <p:nvPicPr>
          <p:cNvPr id="266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43025" y="1268760"/>
            <a:ext cx="6541344" cy="32417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 name="Obrázek 5">
            <a:extLst>
              <a:ext uri="{FF2B5EF4-FFF2-40B4-BE49-F238E27FC236}">
                <a16:creationId xmlns:a16="http://schemas.microsoft.com/office/drawing/2014/main" id="{16E8775C-700B-4DD4-9F2F-2983A16369EF}"/>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102128" y="6095720"/>
            <a:ext cx="3095536" cy="510280"/>
          </a:xfrm>
          <a:prstGeom prst="rect">
            <a:avLst/>
          </a:prstGeom>
        </p:spPr>
      </p:pic>
    </p:spTree>
    <p:extLst>
      <p:ext uri="{BB962C8B-B14F-4D97-AF65-F5344CB8AC3E}">
        <p14:creationId xmlns:p14="http://schemas.microsoft.com/office/powerpoint/2010/main" val="4294076583"/>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t>Stav žádosti </a:t>
            </a:r>
          </a:p>
        </p:txBody>
      </p:sp>
      <p:sp>
        <p:nvSpPr>
          <p:cNvPr id="4" name="Zástupný symbol pro obsah 3"/>
          <p:cNvSpPr>
            <a:spLocks noGrp="1"/>
          </p:cNvSpPr>
          <p:nvPr>
            <p:ph idx="10"/>
          </p:nvPr>
        </p:nvSpPr>
        <p:spPr>
          <a:xfrm>
            <a:off x="507716" y="4718763"/>
            <a:ext cx="8064000" cy="2160240"/>
          </a:xfrm>
        </p:spPr>
        <p:txBody>
          <a:bodyPr/>
          <a:lstStyle/>
          <a:p>
            <a:pPr algn="just">
              <a:lnSpc>
                <a:spcPct val="100000"/>
              </a:lnSpc>
            </a:pPr>
            <a:r>
              <a:rPr lang="cs-CZ" sz="1800" dirty="0"/>
              <a:t>Datum a čas jednotlivých operací se žádostí od jejího založení </a:t>
            </a:r>
            <a:br>
              <a:rPr lang="cs-CZ" sz="1800" dirty="0"/>
            </a:br>
            <a:r>
              <a:rPr lang="cs-CZ" sz="1800" dirty="0"/>
              <a:t>až po podání.</a:t>
            </a:r>
          </a:p>
          <a:p>
            <a:pPr algn="just">
              <a:lnSpc>
                <a:spcPct val="100000"/>
              </a:lnSpc>
            </a:pPr>
            <a:r>
              <a:rPr lang="cs-CZ" sz="1800" dirty="0"/>
              <a:t>Možno sledovat stav podané žádosti během její administrace v systému ŘO OPZ (CSSF14+).</a:t>
            </a:r>
          </a:p>
          <a:p>
            <a:pPr algn="just">
              <a:lnSpc>
                <a:spcPct val="100000"/>
              </a:lnSpc>
            </a:pPr>
            <a:r>
              <a:rPr lang="cs-CZ" sz="1800" dirty="0"/>
              <a:t>Pokud je žádost správně podána, je doplněno </a:t>
            </a:r>
            <a:r>
              <a:rPr lang="cs-CZ" sz="1800" b="1" dirty="0"/>
              <a:t>Registrační číslo projektu.</a:t>
            </a:r>
          </a:p>
          <a:p>
            <a:endParaRPr lang="cs-CZ" dirty="0"/>
          </a:p>
        </p:txBody>
      </p:sp>
      <p:sp>
        <p:nvSpPr>
          <p:cNvPr id="5" name="Zástupný symbol pro číslo snímku 4"/>
          <p:cNvSpPr>
            <a:spLocks noGrp="1"/>
          </p:cNvSpPr>
          <p:nvPr>
            <p:ph type="sldNum" sz="quarter" idx="13"/>
          </p:nvPr>
        </p:nvSpPr>
        <p:spPr/>
        <p:txBody>
          <a:bodyPr/>
          <a:lstStyle/>
          <a:p>
            <a:fld id="{479BF083-4774-43B1-9AB0-5CC1AC5DD8EE}" type="slidenum">
              <a:rPr lang="cs-CZ" smtClean="0"/>
              <a:pPr/>
              <a:t>39</a:t>
            </a:fld>
            <a:endParaRPr lang="cs-CZ" dirty="0"/>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40734" y="1430778"/>
            <a:ext cx="7265367" cy="30963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 name="Obdélník 9"/>
          <p:cNvSpPr/>
          <p:nvPr/>
        </p:nvSpPr>
        <p:spPr>
          <a:xfrm>
            <a:off x="1054261" y="2498723"/>
            <a:ext cx="3518767" cy="36004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11" name="Obdélník 10"/>
          <p:cNvSpPr/>
          <p:nvPr/>
        </p:nvSpPr>
        <p:spPr>
          <a:xfrm>
            <a:off x="5322805" y="2138683"/>
            <a:ext cx="2863523" cy="36004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12" name="Obdélník 11"/>
          <p:cNvSpPr/>
          <p:nvPr/>
        </p:nvSpPr>
        <p:spPr>
          <a:xfrm>
            <a:off x="5306008" y="2729301"/>
            <a:ext cx="2880320" cy="828092"/>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pic>
        <p:nvPicPr>
          <p:cNvPr id="9" name="Obrázek 8">
            <a:extLst>
              <a:ext uri="{FF2B5EF4-FFF2-40B4-BE49-F238E27FC236}">
                <a16:creationId xmlns:a16="http://schemas.microsoft.com/office/drawing/2014/main" id="{79408AA6-4D0B-42F5-97F2-787F68902E2F}"/>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686629" y="6398340"/>
            <a:ext cx="2519472" cy="415319"/>
          </a:xfrm>
          <a:prstGeom prst="rect">
            <a:avLst/>
          </a:prstGeom>
        </p:spPr>
      </p:pic>
    </p:spTree>
    <p:extLst>
      <p:ext uri="{BB962C8B-B14F-4D97-AF65-F5344CB8AC3E}">
        <p14:creationId xmlns:p14="http://schemas.microsoft.com/office/powerpoint/2010/main" val="321146380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t>Příprava žádosti o podporu</a:t>
            </a:r>
          </a:p>
        </p:txBody>
      </p:sp>
      <p:sp>
        <p:nvSpPr>
          <p:cNvPr id="3" name="Zástupný symbol pro obsah 2"/>
          <p:cNvSpPr>
            <a:spLocks noGrp="1"/>
          </p:cNvSpPr>
          <p:nvPr>
            <p:ph idx="1"/>
          </p:nvPr>
        </p:nvSpPr>
        <p:spPr>
          <a:xfrm>
            <a:off x="360000" y="1412776"/>
            <a:ext cx="8604488" cy="5112568"/>
          </a:xfrm>
        </p:spPr>
        <p:txBody>
          <a:bodyPr/>
          <a:lstStyle/>
          <a:p>
            <a:pPr marL="0" indent="0">
              <a:buNone/>
            </a:pPr>
            <a:r>
              <a:rPr lang="cs-CZ" cap="all" dirty="0"/>
              <a:t>029/03_16_047/CLLD_15_01_271</a:t>
            </a:r>
          </a:p>
          <a:p>
            <a:pPr marL="0" indent="0">
              <a:buNone/>
            </a:pPr>
            <a:r>
              <a:rPr lang="cs-CZ" b="1" cap="all" dirty="0"/>
              <a:t>Podpora terénních a ambulantních služeb pro poskytování odborného poradenství, nízkoprahové služby, včetně prorodinných opatření</a:t>
            </a:r>
          </a:p>
          <a:p>
            <a:pPr lvl="1">
              <a:lnSpc>
                <a:spcPct val="100000"/>
              </a:lnSpc>
              <a:spcBef>
                <a:spcPts val="0"/>
              </a:spcBef>
            </a:pPr>
            <a:endParaRPr lang="cs-CZ" sz="300" dirty="0"/>
          </a:p>
          <a:p>
            <a:pPr lvl="1">
              <a:lnSpc>
                <a:spcPct val="100000"/>
              </a:lnSpc>
              <a:spcBef>
                <a:spcPts val="0"/>
              </a:spcBef>
            </a:pPr>
            <a:r>
              <a:rPr lang="cs-CZ" sz="1950" dirty="0"/>
              <a:t>rozšíření služeb sociální poradny</a:t>
            </a:r>
          </a:p>
          <a:p>
            <a:pPr lvl="1">
              <a:lnSpc>
                <a:spcPct val="100000"/>
              </a:lnSpc>
              <a:spcBef>
                <a:spcPts val="0"/>
              </a:spcBef>
            </a:pPr>
            <a:r>
              <a:rPr lang="cs-CZ" sz="1950" dirty="0"/>
              <a:t>řešení tíživých sociálních situací pomocí ambulantního sociálního pracovníka</a:t>
            </a:r>
          </a:p>
          <a:p>
            <a:pPr lvl="1">
              <a:lnSpc>
                <a:spcPct val="100000"/>
              </a:lnSpc>
              <a:spcBef>
                <a:spcPts val="0"/>
              </a:spcBef>
            </a:pPr>
            <a:r>
              <a:rPr lang="cs-CZ" sz="1950" dirty="0"/>
              <a:t>Podpora obyvatel, kteří jsou ohroženi sociálním vyloučením nebo handicapem či ekonomicky oslabeni</a:t>
            </a:r>
          </a:p>
          <a:p>
            <a:pPr lvl="1">
              <a:lnSpc>
                <a:spcPct val="100000"/>
              </a:lnSpc>
              <a:spcBef>
                <a:spcPts val="0"/>
              </a:spcBef>
            </a:pPr>
            <a:r>
              <a:rPr lang="cs-CZ" sz="1950" dirty="0"/>
              <a:t>Řešení problémů, v jejichž důsledku občanům hrozí sociální vyloučení nebo již sociálně vyloučení jsou</a:t>
            </a:r>
          </a:p>
          <a:p>
            <a:pPr lvl="1">
              <a:lnSpc>
                <a:spcPct val="100000"/>
              </a:lnSpc>
              <a:spcBef>
                <a:spcPts val="0"/>
              </a:spcBef>
            </a:pPr>
            <a:r>
              <a:rPr lang="cs-CZ" sz="1950" dirty="0"/>
              <a:t>Vytvoření/posílení mobilního terénního týmu pro zajištění dostupnosti sociální služby v rozlehlém území MAS Pošumaví</a:t>
            </a:r>
          </a:p>
        </p:txBody>
      </p:sp>
      <p:sp>
        <p:nvSpPr>
          <p:cNvPr id="6" name="TextovéPole 5"/>
          <p:cNvSpPr txBox="1"/>
          <p:nvPr/>
        </p:nvSpPr>
        <p:spPr>
          <a:xfrm>
            <a:off x="4352498" y="6325289"/>
            <a:ext cx="4608512" cy="400110"/>
          </a:xfrm>
          <a:prstGeom prst="rect">
            <a:avLst/>
          </a:prstGeom>
          <a:noFill/>
        </p:spPr>
        <p:txBody>
          <a:bodyPr wrap="square" rtlCol="0">
            <a:spAutoFit/>
          </a:bodyPr>
          <a:lstStyle/>
          <a:p>
            <a:pPr algn="r"/>
            <a:r>
              <a:rPr lang="cs-CZ" i="1" dirty="0">
                <a:solidFill>
                  <a:srgbClr val="FF0000"/>
                </a:solidFill>
              </a:rPr>
              <a:t>alokace: </a:t>
            </a:r>
            <a:r>
              <a:rPr lang="cs-CZ" sz="2000" b="1" i="1" dirty="0">
                <a:solidFill>
                  <a:srgbClr val="FF0000"/>
                </a:solidFill>
              </a:rPr>
              <a:t>6.489.000Kč</a:t>
            </a:r>
            <a:endParaRPr lang="cs-CZ" sz="1900" b="1" i="1" dirty="0">
              <a:solidFill>
                <a:srgbClr val="FF0000"/>
              </a:solidFill>
            </a:endParaRPr>
          </a:p>
        </p:txBody>
      </p:sp>
      <p:pic>
        <p:nvPicPr>
          <p:cNvPr id="5" name="Obrázek 4">
            <a:extLst>
              <a:ext uri="{FF2B5EF4-FFF2-40B4-BE49-F238E27FC236}">
                <a16:creationId xmlns:a16="http://schemas.microsoft.com/office/drawing/2014/main" id="{55BBD370-AA42-493D-86E9-4676A10156EF}"/>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986034" y="1412776"/>
            <a:ext cx="2974976" cy="490406"/>
          </a:xfrm>
          <a:prstGeom prst="rect">
            <a:avLst/>
          </a:prstGeom>
        </p:spPr>
      </p:pic>
    </p:spTree>
    <p:extLst>
      <p:ext uri="{BB962C8B-B14F-4D97-AF65-F5344CB8AC3E}">
        <p14:creationId xmlns:p14="http://schemas.microsoft.com/office/powerpoint/2010/main" val="2996103593"/>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Nadpis 4"/>
          <p:cNvSpPr>
            <a:spLocks noGrp="1"/>
          </p:cNvSpPr>
          <p:nvPr>
            <p:ph type="title"/>
          </p:nvPr>
        </p:nvSpPr>
        <p:spPr>
          <a:xfrm>
            <a:off x="1691680" y="3140968"/>
            <a:ext cx="7272000" cy="648072"/>
          </a:xfrm>
        </p:spPr>
        <p:txBody>
          <a:bodyPr/>
          <a:lstStyle/>
          <a:p>
            <a:r>
              <a:rPr lang="cs-CZ" dirty="0"/>
              <a:t>Způsobilost výdajů</a:t>
            </a:r>
          </a:p>
        </p:txBody>
      </p:sp>
      <p:pic>
        <p:nvPicPr>
          <p:cNvPr id="14" name="Zástupný symbol pro obrázek 13"/>
          <p:cNvPicPr>
            <a:picLocks noGrp="1" noChangeAspect="1"/>
          </p:cNvPicPr>
          <p:nvPr>
            <p:ph type="pic" sz="quarter" idx="15"/>
          </p:nvPr>
        </p:nvPicPr>
        <p:blipFill>
          <a:blip r:embed="rId2" cstate="print">
            <a:extLst>
              <a:ext uri="{28A0092B-C50C-407E-A947-70E740481C1C}">
                <a14:useLocalDpi xmlns:a14="http://schemas.microsoft.com/office/drawing/2010/main" val="0"/>
              </a:ext>
            </a:extLst>
          </a:blip>
          <a:srcRect/>
          <a:stretch>
            <a:fillRect/>
          </a:stretch>
        </p:blipFill>
        <p:spPr>
          <a:xfrm>
            <a:off x="827584" y="3212976"/>
            <a:ext cx="540000" cy="540000"/>
          </a:xfrm>
        </p:spPr>
      </p:pic>
      <p:sp>
        <p:nvSpPr>
          <p:cNvPr id="4" name="Zástupný symbol pro obsah 2"/>
          <p:cNvSpPr txBox="1">
            <a:spLocks/>
          </p:cNvSpPr>
          <p:nvPr/>
        </p:nvSpPr>
        <p:spPr>
          <a:xfrm>
            <a:off x="683568" y="3861048"/>
            <a:ext cx="7920432" cy="2664296"/>
          </a:xfrm>
          <a:prstGeom prst="rect">
            <a:avLst/>
          </a:prstGeom>
          <a:ln>
            <a:noFill/>
          </a:ln>
        </p:spPr>
        <p:txBody>
          <a:bodyPr/>
          <a:lstStyle>
            <a:lvl1pPr marL="432000" indent="-432000" algn="l" defTabSz="914400" rtl="0" eaLnBrk="1" latinLnBrk="0" hangingPunct="1">
              <a:lnSpc>
                <a:spcPts val="2880"/>
              </a:lnSpc>
              <a:spcBef>
                <a:spcPts val="600"/>
              </a:spcBef>
              <a:spcAft>
                <a:spcPts val="600"/>
              </a:spcAft>
              <a:buClr>
                <a:schemeClr val="accent2"/>
              </a:buClr>
              <a:buSzPct val="100000"/>
              <a:buFont typeface="Wingdings" panose="05000000000000000000" pitchFamily="2" charset="2"/>
              <a:buChar char=""/>
              <a:defRPr sz="2400" b="0" kern="1200">
                <a:solidFill>
                  <a:schemeClr val="tx1"/>
                </a:solidFill>
                <a:latin typeface="+mn-lt"/>
                <a:ea typeface="+mn-ea"/>
                <a:cs typeface="+mn-cs"/>
              </a:defRPr>
            </a:lvl1pPr>
            <a:lvl2pPr marL="666000" indent="-252000" algn="l" defTabSz="914400" rtl="0" eaLnBrk="1" latinLnBrk="0" hangingPunct="1">
              <a:lnSpc>
                <a:spcPts val="2400"/>
              </a:lnSpc>
              <a:spcBef>
                <a:spcPts val="300"/>
              </a:spcBef>
              <a:spcAft>
                <a:spcPts val="300"/>
              </a:spcAft>
              <a:buClr>
                <a:schemeClr val="accent2"/>
              </a:buClr>
              <a:buSzPct val="80000"/>
              <a:buFont typeface="Wingdings" panose="05000000000000000000" pitchFamily="2" charset="2"/>
              <a:buChar char=""/>
              <a:defRPr sz="2000" kern="1200">
                <a:solidFill>
                  <a:schemeClr val="tx1"/>
                </a:solidFill>
                <a:latin typeface="+mn-lt"/>
                <a:ea typeface="+mn-ea"/>
                <a:cs typeface="+mn-cs"/>
              </a:defRPr>
            </a:lvl2pPr>
            <a:lvl3pPr marL="918000" indent="-252000" algn="l" defTabSz="914400" rtl="0" eaLnBrk="1" latinLnBrk="0" hangingPunct="1">
              <a:lnSpc>
                <a:spcPts val="2400"/>
              </a:lnSpc>
              <a:spcBef>
                <a:spcPts val="300"/>
              </a:spcBef>
              <a:spcAft>
                <a:spcPts val="300"/>
              </a:spcAft>
              <a:buClr>
                <a:schemeClr val="accent2"/>
              </a:buClr>
              <a:buSzPct val="80000"/>
              <a:buFont typeface="Wingdings" panose="05000000000000000000" pitchFamily="2" charset="2"/>
              <a:buChar char=""/>
              <a:defRPr sz="2000" kern="1200">
                <a:solidFill>
                  <a:schemeClr val="tx1"/>
                </a:solidFill>
                <a:latin typeface="+mn-lt"/>
                <a:ea typeface="+mn-ea"/>
                <a:cs typeface="+mn-cs"/>
              </a:defRPr>
            </a:lvl3pPr>
            <a:lvl4pPr marL="1170000" indent="-252000" algn="l" defTabSz="914400" rtl="0" eaLnBrk="1" latinLnBrk="0" hangingPunct="1">
              <a:lnSpc>
                <a:spcPts val="2400"/>
              </a:lnSpc>
              <a:spcBef>
                <a:spcPts val="300"/>
              </a:spcBef>
              <a:spcAft>
                <a:spcPts val="300"/>
              </a:spcAft>
              <a:buClr>
                <a:schemeClr val="accent2"/>
              </a:buClr>
              <a:buSzPct val="80000"/>
              <a:buFont typeface="Wingdings" panose="05000000000000000000" pitchFamily="2" charset="2"/>
              <a:buChar char=""/>
              <a:defRPr lang="cs-CZ" sz="2000" kern="1200" dirty="0" smtClean="0">
                <a:solidFill>
                  <a:schemeClr val="tx1"/>
                </a:solidFill>
                <a:latin typeface="+mn-lt"/>
                <a:ea typeface="+mn-ea"/>
                <a:cs typeface="+mn-cs"/>
              </a:defRPr>
            </a:lvl4pPr>
            <a:lvl5pPr marL="1422000" indent="-252000" algn="l" defTabSz="914400" rtl="0" eaLnBrk="1" latinLnBrk="0" hangingPunct="1">
              <a:lnSpc>
                <a:spcPts val="2400"/>
              </a:lnSpc>
              <a:spcBef>
                <a:spcPts val="300"/>
              </a:spcBef>
              <a:spcAft>
                <a:spcPts val="300"/>
              </a:spcAft>
              <a:buClr>
                <a:schemeClr val="accent2"/>
              </a:buClr>
              <a:buSzPct val="80000"/>
              <a:buFont typeface="Wingdings" panose="05000000000000000000" pitchFamily="2" charset="2"/>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endParaRPr lang="cs-CZ" dirty="0"/>
          </a:p>
        </p:txBody>
      </p:sp>
      <p:pic>
        <p:nvPicPr>
          <p:cNvPr id="6" name="Obrázek 5">
            <a:extLst>
              <a:ext uri="{FF2B5EF4-FFF2-40B4-BE49-F238E27FC236}">
                <a16:creationId xmlns:a16="http://schemas.microsoft.com/office/drawing/2014/main" id="{29F7AD0F-A875-425A-91EE-BE7AC337A69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699792" y="5834883"/>
            <a:ext cx="4188580" cy="690461"/>
          </a:xfrm>
          <a:prstGeom prst="rect">
            <a:avLst/>
          </a:prstGeom>
        </p:spPr>
      </p:pic>
    </p:spTree>
    <p:extLst>
      <p:ext uri="{BB962C8B-B14F-4D97-AF65-F5344CB8AC3E}">
        <p14:creationId xmlns:p14="http://schemas.microsoft.com/office/powerpoint/2010/main" val="3752024585"/>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t>Věcná způsobilost výdajů </a:t>
            </a:r>
          </a:p>
        </p:txBody>
      </p:sp>
      <p:sp>
        <p:nvSpPr>
          <p:cNvPr id="3" name="Zástupný symbol pro obsah 2"/>
          <p:cNvSpPr>
            <a:spLocks noGrp="1"/>
          </p:cNvSpPr>
          <p:nvPr>
            <p:ph idx="1"/>
          </p:nvPr>
        </p:nvSpPr>
        <p:spPr>
          <a:xfrm>
            <a:off x="395536" y="1268760"/>
            <a:ext cx="8568952" cy="5472608"/>
          </a:xfrm>
        </p:spPr>
        <p:txBody>
          <a:bodyPr/>
          <a:lstStyle/>
          <a:p>
            <a:pPr marL="0" indent="0">
              <a:lnSpc>
                <a:spcPct val="150000"/>
              </a:lnSpc>
              <a:spcBef>
                <a:spcPts val="0"/>
              </a:spcBef>
              <a:spcAft>
                <a:spcPts val="0"/>
              </a:spcAft>
              <a:buNone/>
            </a:pPr>
            <a:r>
              <a:rPr lang="cs-CZ" sz="2000" b="1" dirty="0"/>
              <a:t>Způsobilý výdaj: </a:t>
            </a:r>
          </a:p>
          <a:p>
            <a:pPr marL="432000" lvl="1" indent="-432000">
              <a:lnSpc>
                <a:spcPct val="150000"/>
              </a:lnSpc>
              <a:spcBef>
                <a:spcPts val="0"/>
              </a:spcBef>
              <a:spcAft>
                <a:spcPts val="0"/>
              </a:spcAft>
              <a:buSzPct val="100000"/>
              <a:buFont typeface="Wingdings" panose="05000000000000000000" pitchFamily="2" charset="2"/>
              <a:buChar char=""/>
            </a:pPr>
            <a:r>
              <a:rPr lang="cs-CZ" dirty="0"/>
              <a:t>je v souladu s právními předpisy (zejména legislativou EU a ČR) </a:t>
            </a:r>
          </a:p>
          <a:p>
            <a:pPr marL="432000" lvl="1" indent="-432000">
              <a:lnSpc>
                <a:spcPct val="150000"/>
              </a:lnSpc>
              <a:spcBef>
                <a:spcPts val="0"/>
              </a:spcBef>
              <a:spcAft>
                <a:spcPts val="0"/>
              </a:spcAft>
              <a:buSzPct val="100000"/>
              <a:buFont typeface="Wingdings" panose="05000000000000000000" pitchFamily="2" charset="2"/>
              <a:buChar char=""/>
            </a:pPr>
            <a:r>
              <a:rPr lang="pl-PL" dirty="0"/>
              <a:t>je v souladu s pravidly programu a s podmínkami poskytnutí podpory </a:t>
            </a:r>
          </a:p>
          <a:p>
            <a:pPr marL="432000" lvl="1" indent="-432000">
              <a:lnSpc>
                <a:spcPct val="150000"/>
              </a:lnSpc>
              <a:spcBef>
                <a:spcPts val="0"/>
              </a:spcBef>
              <a:spcAft>
                <a:spcPts val="0"/>
              </a:spcAft>
              <a:buSzPct val="100000"/>
              <a:buFont typeface="Wingdings" panose="05000000000000000000" pitchFamily="2" charset="2"/>
              <a:buChar char=""/>
            </a:pPr>
            <a:r>
              <a:rPr lang="cs-CZ" dirty="0"/>
              <a:t>je přiměřený (viz kapitola 6.1 Specifické části pravidel pro žadatele a příjemce)</a:t>
            </a:r>
          </a:p>
          <a:p>
            <a:pPr marL="432000" lvl="1" indent="-432000">
              <a:lnSpc>
                <a:spcPct val="150000"/>
              </a:lnSpc>
              <a:spcBef>
                <a:spcPts val="0"/>
              </a:spcBef>
              <a:spcAft>
                <a:spcPts val="0"/>
              </a:spcAft>
              <a:buSzPct val="100000"/>
              <a:buFont typeface="Wingdings" panose="05000000000000000000" pitchFamily="2" charset="2"/>
              <a:buChar char=""/>
            </a:pPr>
            <a:r>
              <a:rPr lang="cs-CZ" dirty="0"/>
              <a:t>vznikl v době realizace projektu a byl uhrazen nejpozději do okamžiku ukončení administrace závěrečné zprávy o realizaci projektu</a:t>
            </a:r>
          </a:p>
          <a:p>
            <a:pPr marL="432000" lvl="1" indent="-432000">
              <a:lnSpc>
                <a:spcPct val="150000"/>
              </a:lnSpc>
              <a:spcBef>
                <a:spcPts val="0"/>
              </a:spcBef>
              <a:spcAft>
                <a:spcPts val="0"/>
              </a:spcAft>
              <a:buSzPct val="100000"/>
              <a:buFont typeface="Wingdings" panose="05000000000000000000" pitchFamily="2" charset="2"/>
              <a:buChar char=""/>
            </a:pPr>
            <a:r>
              <a:rPr lang="cs-CZ" dirty="0"/>
              <a:t>váže se na aktivity projektu, které jsou územně způsobilé</a:t>
            </a:r>
          </a:p>
          <a:p>
            <a:pPr marL="432000" lvl="1" indent="-432000">
              <a:lnSpc>
                <a:spcPct val="150000"/>
              </a:lnSpc>
              <a:spcBef>
                <a:spcPts val="0"/>
              </a:spcBef>
              <a:spcAft>
                <a:spcPts val="0"/>
              </a:spcAft>
              <a:buSzPct val="100000"/>
              <a:buFont typeface="Wingdings" panose="05000000000000000000" pitchFamily="2" charset="2"/>
              <a:buChar char=""/>
            </a:pPr>
            <a:r>
              <a:rPr lang="cs-CZ" dirty="0"/>
              <a:t>je řádně identifikovatelný, prokazatelný a doložitelný</a:t>
            </a:r>
            <a:endParaRPr lang="cs-CZ" b="1" dirty="0"/>
          </a:p>
          <a:p>
            <a:pPr marL="0" lvl="1" indent="0">
              <a:lnSpc>
                <a:spcPct val="100000"/>
              </a:lnSpc>
              <a:spcBef>
                <a:spcPts val="0"/>
              </a:spcBef>
              <a:spcAft>
                <a:spcPts val="0"/>
              </a:spcAft>
              <a:buSzPct val="100000"/>
              <a:buNone/>
            </a:pPr>
            <a:endParaRPr lang="cs-CZ" sz="1600" b="1" u="sng" dirty="0"/>
          </a:p>
          <a:p>
            <a:pPr marL="432000" lvl="1" indent="-432000">
              <a:lnSpc>
                <a:spcPct val="150000"/>
              </a:lnSpc>
              <a:spcBef>
                <a:spcPts val="0"/>
              </a:spcBef>
              <a:spcAft>
                <a:spcPts val="0"/>
              </a:spcAft>
              <a:buSzPct val="100000"/>
              <a:buFont typeface="Wingdings" panose="05000000000000000000" pitchFamily="2" charset="2"/>
              <a:buChar char=""/>
            </a:pPr>
            <a:endParaRPr lang="cs-CZ" sz="1200" dirty="0"/>
          </a:p>
          <a:p>
            <a:pPr marL="0" indent="0">
              <a:buNone/>
            </a:pPr>
            <a:endParaRPr lang="cs-CZ" dirty="0"/>
          </a:p>
        </p:txBody>
      </p:sp>
      <p:sp>
        <p:nvSpPr>
          <p:cNvPr id="4" name="Zástupný symbol pro číslo snímku 3"/>
          <p:cNvSpPr>
            <a:spLocks noGrp="1"/>
          </p:cNvSpPr>
          <p:nvPr>
            <p:ph type="sldNum" sz="quarter" idx="12"/>
          </p:nvPr>
        </p:nvSpPr>
        <p:spPr/>
        <p:txBody>
          <a:bodyPr/>
          <a:lstStyle/>
          <a:p>
            <a:fld id="{479BF083-4774-43B1-9AB0-5CC1AC5DD8EE}" type="slidenum">
              <a:rPr lang="cs-CZ" smtClean="0"/>
              <a:pPr/>
              <a:t>41</a:t>
            </a:fld>
            <a:endParaRPr lang="cs-CZ" dirty="0"/>
          </a:p>
        </p:txBody>
      </p:sp>
      <p:pic>
        <p:nvPicPr>
          <p:cNvPr id="5" name="Obrázek 4">
            <a:extLst>
              <a:ext uri="{FF2B5EF4-FFF2-40B4-BE49-F238E27FC236}">
                <a16:creationId xmlns:a16="http://schemas.microsoft.com/office/drawing/2014/main" id="{FE692BD2-B5E3-4A15-96B3-C3950A5EF82D}"/>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585722" y="5908718"/>
            <a:ext cx="4188580" cy="690461"/>
          </a:xfrm>
          <a:prstGeom prst="rect">
            <a:avLst/>
          </a:prstGeom>
        </p:spPr>
      </p:pic>
    </p:spTree>
    <p:extLst>
      <p:ext uri="{BB962C8B-B14F-4D97-AF65-F5344CB8AC3E}">
        <p14:creationId xmlns:p14="http://schemas.microsoft.com/office/powerpoint/2010/main" val="1349372612"/>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t>Věcná způsobilost výdajů </a:t>
            </a:r>
          </a:p>
        </p:txBody>
      </p:sp>
      <p:sp>
        <p:nvSpPr>
          <p:cNvPr id="3" name="Zástupný symbol pro obsah 2"/>
          <p:cNvSpPr>
            <a:spLocks noGrp="1"/>
          </p:cNvSpPr>
          <p:nvPr>
            <p:ph idx="1"/>
          </p:nvPr>
        </p:nvSpPr>
        <p:spPr>
          <a:xfrm>
            <a:off x="395536" y="1268760"/>
            <a:ext cx="8568952" cy="5472608"/>
          </a:xfrm>
        </p:spPr>
        <p:txBody>
          <a:bodyPr/>
          <a:lstStyle/>
          <a:p>
            <a:pPr marL="0" lvl="1" indent="0">
              <a:lnSpc>
                <a:spcPct val="100000"/>
              </a:lnSpc>
              <a:spcBef>
                <a:spcPts val="0"/>
              </a:spcBef>
              <a:spcAft>
                <a:spcPts val="0"/>
              </a:spcAft>
              <a:buSzPct val="100000"/>
              <a:buNone/>
            </a:pPr>
            <a:endParaRPr lang="cs-CZ" sz="1600" b="1" u="sng" dirty="0"/>
          </a:p>
          <a:p>
            <a:pPr marL="0" lvl="1" indent="0">
              <a:lnSpc>
                <a:spcPct val="150000"/>
              </a:lnSpc>
              <a:spcBef>
                <a:spcPts val="0"/>
              </a:spcBef>
              <a:spcAft>
                <a:spcPts val="0"/>
              </a:spcAft>
              <a:buSzPct val="100000"/>
              <a:buNone/>
            </a:pPr>
            <a:r>
              <a:rPr lang="cs-CZ" b="1" dirty="0"/>
              <a:t>Kategorie způsobilých výdajů OPZ</a:t>
            </a:r>
          </a:p>
          <a:p>
            <a:pPr marL="0" lvl="1" indent="0" algn="ctr">
              <a:lnSpc>
                <a:spcPct val="100000"/>
              </a:lnSpc>
              <a:spcBef>
                <a:spcPts val="0"/>
              </a:spcBef>
              <a:spcAft>
                <a:spcPts val="0"/>
              </a:spcAft>
              <a:buSzPct val="100000"/>
              <a:buNone/>
            </a:pPr>
            <a:endParaRPr lang="cs-CZ" b="1" dirty="0"/>
          </a:p>
          <a:p>
            <a:pPr>
              <a:lnSpc>
                <a:spcPct val="100000"/>
              </a:lnSpc>
              <a:spcBef>
                <a:spcPts val="0"/>
              </a:spcBef>
              <a:spcAft>
                <a:spcPts val="0"/>
              </a:spcAft>
              <a:defRPr/>
            </a:pPr>
            <a:r>
              <a:rPr lang="cs-CZ" altLang="cs-CZ" sz="2000" b="1" dirty="0"/>
              <a:t>1. Celkové způsobilé výdaje</a:t>
            </a:r>
          </a:p>
          <a:p>
            <a:pPr lvl="1">
              <a:lnSpc>
                <a:spcPct val="100000"/>
              </a:lnSpc>
              <a:spcBef>
                <a:spcPts val="0"/>
              </a:spcBef>
              <a:spcAft>
                <a:spcPts val="0"/>
              </a:spcAft>
              <a:defRPr/>
            </a:pPr>
            <a:r>
              <a:rPr lang="cs-CZ" altLang="cs-CZ" b="1" dirty="0"/>
              <a:t>1.1 Přímé náklady</a:t>
            </a:r>
            <a:r>
              <a:rPr lang="cs-CZ" altLang="cs-CZ" dirty="0"/>
              <a:t>		</a:t>
            </a:r>
          </a:p>
          <a:p>
            <a:pPr lvl="2">
              <a:lnSpc>
                <a:spcPct val="80000"/>
              </a:lnSpc>
              <a:buFont typeface="Wingdings" pitchFamily="2" charset="2"/>
              <a:buChar char="Ø"/>
              <a:defRPr/>
            </a:pPr>
            <a:r>
              <a:rPr lang="cs-CZ" altLang="cs-CZ" dirty="0"/>
              <a:t>1.1.1  Osobní náklady  </a:t>
            </a:r>
          </a:p>
          <a:p>
            <a:pPr lvl="2">
              <a:lnSpc>
                <a:spcPct val="80000"/>
              </a:lnSpc>
              <a:buFont typeface="Wingdings" pitchFamily="2" charset="2"/>
              <a:buChar char="Ø"/>
              <a:defRPr/>
            </a:pPr>
            <a:r>
              <a:rPr lang="cs-CZ" altLang="cs-CZ" dirty="0"/>
              <a:t>1.1.2  Cestovné</a:t>
            </a:r>
          </a:p>
          <a:p>
            <a:pPr lvl="2">
              <a:lnSpc>
                <a:spcPct val="80000"/>
              </a:lnSpc>
              <a:buFont typeface="Wingdings" pitchFamily="2" charset="2"/>
              <a:buChar char="Ø"/>
              <a:defRPr/>
            </a:pPr>
            <a:r>
              <a:rPr lang="cs-CZ" altLang="cs-CZ" dirty="0"/>
              <a:t>1.1.3  Zařízení, vybavení a spotřební materiál</a:t>
            </a:r>
          </a:p>
          <a:p>
            <a:pPr lvl="2">
              <a:lnSpc>
                <a:spcPct val="80000"/>
              </a:lnSpc>
              <a:buFont typeface="Wingdings" pitchFamily="2" charset="2"/>
              <a:buChar char="Ø"/>
              <a:defRPr/>
            </a:pPr>
            <a:r>
              <a:rPr lang="cs-CZ" altLang="cs-CZ" dirty="0"/>
              <a:t>1.1.4  Nákup služeb </a:t>
            </a:r>
          </a:p>
          <a:p>
            <a:pPr lvl="2">
              <a:lnSpc>
                <a:spcPct val="80000"/>
              </a:lnSpc>
              <a:buFont typeface="Wingdings" pitchFamily="2" charset="2"/>
              <a:buChar char="Ø"/>
              <a:defRPr/>
            </a:pPr>
            <a:r>
              <a:rPr lang="cs-CZ" altLang="cs-CZ" dirty="0"/>
              <a:t>1.1.5  Drobné stavební úpravy (do 40 tis. Kč)</a:t>
            </a:r>
          </a:p>
          <a:p>
            <a:pPr lvl="2">
              <a:lnSpc>
                <a:spcPct val="80000"/>
              </a:lnSpc>
              <a:buFont typeface="Wingdings" pitchFamily="2" charset="2"/>
              <a:buChar char="Ø"/>
              <a:defRPr/>
            </a:pPr>
            <a:r>
              <a:rPr lang="cs-CZ" altLang="cs-CZ" dirty="0"/>
              <a:t>1.1.6  Přímá podpora CS </a:t>
            </a:r>
          </a:p>
          <a:p>
            <a:pPr lvl="2">
              <a:lnSpc>
                <a:spcPct val="80000"/>
              </a:lnSpc>
              <a:buFont typeface="Wingdings" pitchFamily="2" charset="2"/>
              <a:buChar char="Ø"/>
              <a:defRPr/>
            </a:pPr>
            <a:r>
              <a:rPr lang="cs-CZ" altLang="cs-CZ" dirty="0"/>
              <a:t>1.1.7  Křížové financování</a:t>
            </a:r>
          </a:p>
          <a:p>
            <a:pPr lvl="1">
              <a:lnSpc>
                <a:spcPct val="100000"/>
              </a:lnSpc>
              <a:spcBef>
                <a:spcPts val="0"/>
              </a:spcBef>
              <a:spcAft>
                <a:spcPts val="0"/>
              </a:spcAft>
              <a:defRPr/>
            </a:pPr>
            <a:r>
              <a:rPr lang="cs-CZ" b="1" dirty="0"/>
              <a:t>1.2 Nepřímé náklady </a:t>
            </a:r>
          </a:p>
          <a:p>
            <a:pPr>
              <a:lnSpc>
                <a:spcPct val="100000"/>
              </a:lnSpc>
              <a:spcBef>
                <a:spcPts val="0"/>
              </a:spcBef>
              <a:spcAft>
                <a:spcPts val="0"/>
              </a:spcAft>
              <a:defRPr/>
            </a:pPr>
            <a:endParaRPr lang="cs-CZ" sz="2000" b="1" dirty="0"/>
          </a:p>
          <a:p>
            <a:pPr>
              <a:lnSpc>
                <a:spcPct val="100000"/>
              </a:lnSpc>
              <a:spcBef>
                <a:spcPts val="0"/>
              </a:spcBef>
              <a:spcAft>
                <a:spcPts val="0"/>
              </a:spcAft>
              <a:defRPr/>
            </a:pPr>
            <a:r>
              <a:rPr lang="cs-CZ" sz="2000" b="1" dirty="0"/>
              <a:t>2. Celkové nezpůsobilé výdaje</a:t>
            </a:r>
          </a:p>
          <a:p>
            <a:pPr marL="432000" lvl="1" indent="-432000">
              <a:lnSpc>
                <a:spcPct val="150000"/>
              </a:lnSpc>
              <a:spcBef>
                <a:spcPts val="0"/>
              </a:spcBef>
              <a:spcAft>
                <a:spcPts val="0"/>
              </a:spcAft>
              <a:buSzPct val="100000"/>
              <a:buFont typeface="Wingdings" panose="05000000000000000000" pitchFamily="2" charset="2"/>
              <a:buChar char=""/>
            </a:pPr>
            <a:endParaRPr lang="cs-CZ" sz="1200" dirty="0"/>
          </a:p>
          <a:p>
            <a:pPr marL="0" indent="0">
              <a:buNone/>
            </a:pPr>
            <a:endParaRPr lang="cs-CZ" dirty="0"/>
          </a:p>
        </p:txBody>
      </p:sp>
      <p:sp>
        <p:nvSpPr>
          <p:cNvPr id="4" name="Zástupný symbol pro číslo snímku 3"/>
          <p:cNvSpPr>
            <a:spLocks noGrp="1"/>
          </p:cNvSpPr>
          <p:nvPr>
            <p:ph type="sldNum" sz="quarter" idx="12"/>
          </p:nvPr>
        </p:nvSpPr>
        <p:spPr/>
        <p:txBody>
          <a:bodyPr/>
          <a:lstStyle/>
          <a:p>
            <a:fld id="{479BF083-4774-43B1-9AB0-5CC1AC5DD8EE}" type="slidenum">
              <a:rPr lang="cs-CZ" smtClean="0"/>
              <a:pPr/>
              <a:t>42</a:t>
            </a:fld>
            <a:endParaRPr lang="cs-CZ" dirty="0"/>
          </a:p>
        </p:txBody>
      </p:sp>
      <p:pic>
        <p:nvPicPr>
          <p:cNvPr id="5" name="Obrázek 4">
            <a:extLst>
              <a:ext uri="{FF2B5EF4-FFF2-40B4-BE49-F238E27FC236}">
                <a16:creationId xmlns:a16="http://schemas.microsoft.com/office/drawing/2014/main" id="{A7384CAA-1CB2-4E4D-B5D5-F2F8ECEC225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400952" y="6190662"/>
            <a:ext cx="3095536" cy="510280"/>
          </a:xfrm>
          <a:prstGeom prst="rect">
            <a:avLst/>
          </a:prstGeom>
        </p:spPr>
      </p:pic>
    </p:spTree>
    <p:extLst>
      <p:ext uri="{BB962C8B-B14F-4D97-AF65-F5344CB8AC3E}">
        <p14:creationId xmlns:p14="http://schemas.microsoft.com/office/powerpoint/2010/main" val="1199736985"/>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noFill/>
        </p:spPr>
        <p:txBody>
          <a:bodyPr/>
          <a:lstStyle/>
          <a:p>
            <a:r>
              <a:rPr lang="cs-CZ" dirty="0"/>
              <a:t>Věcná způsobilost výdajů </a:t>
            </a:r>
          </a:p>
        </p:txBody>
      </p:sp>
      <p:sp>
        <p:nvSpPr>
          <p:cNvPr id="3" name="Zástupný symbol pro obsah 2"/>
          <p:cNvSpPr>
            <a:spLocks noGrp="1"/>
          </p:cNvSpPr>
          <p:nvPr>
            <p:ph idx="1"/>
          </p:nvPr>
        </p:nvSpPr>
        <p:spPr>
          <a:xfrm>
            <a:off x="251520" y="1268760"/>
            <a:ext cx="8568952" cy="5472608"/>
          </a:xfrm>
        </p:spPr>
        <p:txBody>
          <a:bodyPr/>
          <a:lstStyle/>
          <a:p>
            <a:pPr marL="0" lvl="1" indent="0">
              <a:lnSpc>
                <a:spcPts val="2880"/>
              </a:lnSpc>
              <a:spcBef>
                <a:spcPts val="600"/>
              </a:spcBef>
              <a:spcAft>
                <a:spcPts val="600"/>
              </a:spcAft>
              <a:buSzPct val="100000"/>
              <a:buNone/>
              <a:defRPr/>
            </a:pPr>
            <a:r>
              <a:rPr lang="cs-CZ" altLang="cs-CZ" b="1" dirty="0"/>
              <a:t>1.1.1</a:t>
            </a:r>
            <a:r>
              <a:rPr lang="cs-CZ" b="1" dirty="0"/>
              <a:t> Osobní náklady</a:t>
            </a:r>
            <a:endParaRPr lang="cs-CZ" altLang="cs-CZ" b="1" dirty="0"/>
          </a:p>
          <a:p>
            <a:pPr marL="432000" lvl="1" indent="-432000">
              <a:lnSpc>
                <a:spcPct val="100000"/>
              </a:lnSpc>
              <a:spcBef>
                <a:spcPts val="0"/>
              </a:spcBef>
              <a:spcAft>
                <a:spcPts val="0"/>
              </a:spcAft>
              <a:buSzPct val="100000"/>
              <a:buFont typeface="Wingdings" panose="05000000000000000000" pitchFamily="2" charset="2"/>
              <a:buChar char=""/>
              <a:defRPr/>
            </a:pPr>
            <a:r>
              <a:rPr lang="cs-CZ" altLang="cs-CZ" dirty="0"/>
              <a:t>mzdy a platy pracovníků zaměstnaní výhradně pro projekt</a:t>
            </a:r>
          </a:p>
          <a:p>
            <a:pPr marL="432000" lvl="1" indent="-432000">
              <a:lnSpc>
                <a:spcPct val="100000"/>
              </a:lnSpc>
              <a:spcBef>
                <a:spcPts val="0"/>
              </a:spcBef>
              <a:spcAft>
                <a:spcPts val="0"/>
              </a:spcAft>
              <a:buSzPct val="100000"/>
              <a:buFont typeface="Wingdings" panose="05000000000000000000" pitchFamily="2" charset="2"/>
              <a:buChar char=""/>
              <a:defRPr/>
            </a:pPr>
            <a:r>
              <a:rPr lang="cs-CZ" altLang="cs-CZ" dirty="0"/>
              <a:t>příslušná část mezd nebo platů zaměstnanců, kteří se na realizaci projektu podílejí pouze částí svého úvazku</a:t>
            </a:r>
          </a:p>
          <a:p>
            <a:pPr marL="432000" lvl="1" indent="-432000">
              <a:lnSpc>
                <a:spcPct val="100000"/>
              </a:lnSpc>
              <a:spcBef>
                <a:spcPts val="0"/>
              </a:spcBef>
              <a:spcAft>
                <a:spcPts val="0"/>
              </a:spcAft>
              <a:buSzPct val="100000"/>
              <a:buFont typeface="Wingdings" panose="05000000000000000000" pitchFamily="2" charset="2"/>
              <a:buChar char=""/>
              <a:defRPr/>
            </a:pPr>
            <a:r>
              <a:rPr lang="cs-CZ" altLang="cs-CZ" dirty="0"/>
              <a:t>ostatní osobní náklady na zaměstnance, kteří jsou zaměstnáni na DPČ nebo DPP</a:t>
            </a:r>
          </a:p>
          <a:p>
            <a:pPr marL="432000" lvl="1" indent="-432000">
              <a:lnSpc>
                <a:spcPct val="100000"/>
              </a:lnSpc>
              <a:spcBef>
                <a:spcPts val="0"/>
              </a:spcBef>
              <a:spcAft>
                <a:spcPts val="0"/>
              </a:spcAft>
              <a:buSzPct val="100000"/>
              <a:buFont typeface="Wingdings" panose="05000000000000000000" pitchFamily="2" charset="2"/>
              <a:buChar char=""/>
              <a:defRPr/>
            </a:pPr>
            <a:r>
              <a:rPr lang="cs-CZ" altLang="cs-CZ" dirty="0"/>
              <a:t>výdaje na odměnu OSVČ</a:t>
            </a:r>
          </a:p>
          <a:p>
            <a:pPr marL="0" lvl="1" indent="0">
              <a:lnSpc>
                <a:spcPct val="100000"/>
              </a:lnSpc>
              <a:spcBef>
                <a:spcPts val="0"/>
              </a:spcBef>
              <a:spcAft>
                <a:spcPts val="0"/>
              </a:spcAft>
              <a:buSzPct val="100000"/>
              <a:buNone/>
              <a:defRPr/>
            </a:pPr>
            <a:endParaRPr lang="cs-CZ" altLang="cs-CZ" dirty="0"/>
          </a:p>
          <a:p>
            <a:pPr marL="432000" lvl="1" indent="-432000">
              <a:lnSpc>
                <a:spcPct val="100000"/>
              </a:lnSpc>
              <a:spcBef>
                <a:spcPts val="0"/>
              </a:spcBef>
              <a:spcAft>
                <a:spcPts val="0"/>
              </a:spcAft>
              <a:buSzPct val="100000"/>
              <a:buFont typeface="Wingdings" panose="05000000000000000000" pitchFamily="2" charset="2"/>
              <a:buChar char=""/>
              <a:defRPr/>
            </a:pPr>
            <a:r>
              <a:rPr lang="cs-CZ" altLang="cs-CZ" b="1" dirty="0"/>
              <a:t>Nesmí přesáhnout obvyklou výši v daném místě, čase a oboru! </a:t>
            </a:r>
            <a:r>
              <a:rPr lang="cs-CZ" altLang="cs-CZ" dirty="0"/>
              <a:t>Pro porovnání osobních výdajů lze využít Informační systém o průměrném výdělku (ISPV) dostupný  na </a:t>
            </a:r>
            <a:r>
              <a:rPr lang="cs-CZ" altLang="cs-CZ" b="1" dirty="0">
                <a:hlinkClick r:id="rId3"/>
              </a:rPr>
              <a:t>www.mpsv.cz/ISPV.php</a:t>
            </a:r>
            <a:endParaRPr lang="cs-CZ" altLang="cs-CZ" b="1" dirty="0"/>
          </a:p>
          <a:p>
            <a:pPr marL="432000" lvl="1" indent="-432000">
              <a:lnSpc>
                <a:spcPct val="100000"/>
              </a:lnSpc>
              <a:spcBef>
                <a:spcPts val="0"/>
              </a:spcBef>
              <a:spcAft>
                <a:spcPts val="0"/>
              </a:spcAft>
              <a:buSzPct val="100000"/>
              <a:buFont typeface="Wingdings" panose="05000000000000000000" pitchFamily="2" charset="2"/>
              <a:buChar char=""/>
              <a:defRPr/>
            </a:pPr>
            <a:endParaRPr lang="cs-CZ" altLang="cs-CZ" b="1" dirty="0"/>
          </a:p>
          <a:p>
            <a:pPr marL="432000" lvl="1" indent="-432000">
              <a:lnSpc>
                <a:spcPct val="100000"/>
              </a:lnSpc>
              <a:spcBef>
                <a:spcPts val="0"/>
              </a:spcBef>
              <a:spcAft>
                <a:spcPts val="0"/>
              </a:spcAft>
              <a:buSzPct val="100000"/>
              <a:buFont typeface="Wingdings" panose="05000000000000000000" pitchFamily="2" charset="2"/>
              <a:buChar char=""/>
              <a:defRPr/>
            </a:pPr>
            <a:r>
              <a:rPr lang="cs-CZ" altLang="cs-CZ" dirty="0"/>
              <a:t>ŘO zveřejňuje </a:t>
            </a:r>
            <a:r>
              <a:rPr lang="cs-CZ" altLang="cs-CZ" b="1" dirty="0"/>
              <a:t>přehled obvyklých výší mezd a platů</a:t>
            </a:r>
            <a:r>
              <a:rPr lang="cs-CZ" altLang="cs-CZ" dirty="0"/>
              <a:t> pro nejčastější pozice v rámci projektů podpořených z OPZ na portálu </a:t>
            </a:r>
            <a:r>
              <a:rPr lang="cs-CZ" altLang="cs-CZ" b="1" dirty="0"/>
              <a:t>www.esfcr.cz</a:t>
            </a:r>
            <a:endParaRPr lang="cs-CZ" altLang="cs-CZ" dirty="0"/>
          </a:p>
          <a:p>
            <a:pPr marL="432000" lvl="1" indent="-432000">
              <a:lnSpc>
                <a:spcPct val="100000"/>
              </a:lnSpc>
              <a:spcBef>
                <a:spcPts val="0"/>
              </a:spcBef>
              <a:spcAft>
                <a:spcPts val="0"/>
              </a:spcAft>
              <a:buSzPct val="100000"/>
              <a:buFont typeface="Wingdings" panose="05000000000000000000" pitchFamily="2" charset="2"/>
              <a:buChar char=""/>
              <a:defRPr/>
            </a:pPr>
            <a:endParaRPr lang="cs-CZ" altLang="cs-CZ" b="1" dirty="0"/>
          </a:p>
          <a:p>
            <a:pPr marL="432000" lvl="1" indent="-432000">
              <a:lnSpc>
                <a:spcPct val="100000"/>
              </a:lnSpc>
              <a:spcBef>
                <a:spcPts val="0"/>
              </a:spcBef>
              <a:spcAft>
                <a:spcPts val="0"/>
              </a:spcAft>
              <a:buSzPct val="100000"/>
              <a:buFont typeface="Wingdings" panose="05000000000000000000" pitchFamily="2" charset="2"/>
              <a:buChar char=""/>
              <a:defRPr/>
            </a:pPr>
            <a:endParaRPr lang="cs-CZ" altLang="cs-CZ" sz="1600" b="1" dirty="0"/>
          </a:p>
          <a:p>
            <a:pPr marL="171450" lvl="1" indent="-171450">
              <a:lnSpc>
                <a:spcPct val="100000"/>
              </a:lnSpc>
              <a:spcBef>
                <a:spcPts val="0"/>
              </a:spcBef>
              <a:spcAft>
                <a:spcPts val="0"/>
              </a:spcAft>
              <a:buSzPct val="100000"/>
              <a:buFont typeface="Wingdings" panose="05000000000000000000" pitchFamily="2" charset="2"/>
              <a:buChar char="ü"/>
              <a:defRPr/>
            </a:pPr>
            <a:endParaRPr lang="cs-CZ" sz="1000" b="1" dirty="0"/>
          </a:p>
          <a:p>
            <a:pPr lvl="1">
              <a:buFont typeface="Arial" panose="020B0604020202020204" pitchFamily="34" charset="0"/>
              <a:buChar char="•"/>
              <a:defRPr/>
            </a:pPr>
            <a:endParaRPr lang="cs-CZ" altLang="cs-CZ" sz="1800" dirty="0">
              <a:solidFill>
                <a:srgbClr val="92D050"/>
              </a:solidFill>
            </a:endParaRPr>
          </a:p>
          <a:p>
            <a:endParaRPr lang="cs-CZ" dirty="0"/>
          </a:p>
        </p:txBody>
      </p:sp>
      <p:sp>
        <p:nvSpPr>
          <p:cNvPr id="4" name="Zástupný symbol pro číslo snímku 3"/>
          <p:cNvSpPr>
            <a:spLocks noGrp="1"/>
          </p:cNvSpPr>
          <p:nvPr>
            <p:ph type="sldNum" sz="quarter" idx="12"/>
          </p:nvPr>
        </p:nvSpPr>
        <p:spPr/>
        <p:txBody>
          <a:bodyPr/>
          <a:lstStyle/>
          <a:p>
            <a:fld id="{479BF083-4774-43B1-9AB0-5CC1AC5DD8EE}" type="slidenum">
              <a:rPr lang="cs-CZ" smtClean="0"/>
              <a:pPr/>
              <a:t>43</a:t>
            </a:fld>
            <a:endParaRPr lang="cs-CZ" dirty="0"/>
          </a:p>
        </p:txBody>
      </p:sp>
      <p:pic>
        <p:nvPicPr>
          <p:cNvPr id="5" name="Obrázek 4">
            <a:extLst>
              <a:ext uri="{FF2B5EF4-FFF2-40B4-BE49-F238E27FC236}">
                <a16:creationId xmlns:a16="http://schemas.microsoft.com/office/drawing/2014/main" id="{02AFA5C8-7D9B-4FF8-B87E-E4CC65B21F38}"/>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441706" y="5936152"/>
            <a:ext cx="4188580" cy="690461"/>
          </a:xfrm>
          <a:prstGeom prst="rect">
            <a:avLst/>
          </a:prstGeom>
        </p:spPr>
      </p:pic>
    </p:spTree>
    <p:extLst>
      <p:ext uri="{BB962C8B-B14F-4D97-AF65-F5344CB8AC3E}">
        <p14:creationId xmlns:p14="http://schemas.microsoft.com/office/powerpoint/2010/main" val="1642766051"/>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noFill/>
        </p:spPr>
        <p:txBody>
          <a:bodyPr/>
          <a:lstStyle/>
          <a:p>
            <a:r>
              <a:rPr lang="cs-CZ" dirty="0"/>
              <a:t>Věcná způsobilost výdajů </a:t>
            </a:r>
          </a:p>
        </p:txBody>
      </p:sp>
      <p:sp>
        <p:nvSpPr>
          <p:cNvPr id="3" name="Zástupný symbol pro obsah 2"/>
          <p:cNvSpPr>
            <a:spLocks noGrp="1"/>
          </p:cNvSpPr>
          <p:nvPr>
            <p:ph idx="1"/>
          </p:nvPr>
        </p:nvSpPr>
        <p:spPr>
          <a:xfrm>
            <a:off x="251520" y="1268760"/>
            <a:ext cx="8568952" cy="5472608"/>
          </a:xfrm>
        </p:spPr>
        <p:txBody>
          <a:bodyPr/>
          <a:lstStyle/>
          <a:p>
            <a:pPr marL="0" lvl="1" indent="0">
              <a:lnSpc>
                <a:spcPts val="2880"/>
              </a:lnSpc>
              <a:spcBef>
                <a:spcPts val="600"/>
              </a:spcBef>
              <a:spcAft>
                <a:spcPts val="600"/>
              </a:spcAft>
              <a:buSzPct val="100000"/>
              <a:buNone/>
              <a:defRPr/>
            </a:pPr>
            <a:r>
              <a:rPr lang="cs-CZ" altLang="cs-CZ" b="1" dirty="0"/>
              <a:t>1.1.1</a:t>
            </a:r>
            <a:r>
              <a:rPr lang="cs-CZ" b="1" dirty="0"/>
              <a:t> Osobní náklady</a:t>
            </a:r>
            <a:endParaRPr lang="cs-CZ" altLang="cs-CZ" b="1" dirty="0"/>
          </a:p>
          <a:p>
            <a:pPr marL="432000" lvl="1" indent="-432000">
              <a:lnSpc>
                <a:spcPct val="100000"/>
              </a:lnSpc>
              <a:spcBef>
                <a:spcPts val="600"/>
              </a:spcBef>
              <a:spcAft>
                <a:spcPts val="0"/>
              </a:spcAft>
              <a:buSzPct val="100000"/>
              <a:buFont typeface="Wingdings" panose="05000000000000000000" pitchFamily="2" charset="2"/>
              <a:buChar char=""/>
              <a:defRPr/>
            </a:pPr>
            <a:r>
              <a:rPr lang="cs-CZ" b="1" dirty="0"/>
              <a:t>PS, DPČ, DPP </a:t>
            </a:r>
            <a:r>
              <a:rPr lang="cs-CZ" dirty="0"/>
              <a:t>musí být uzavřeny v souladu se zákoníkem práce</a:t>
            </a:r>
          </a:p>
          <a:p>
            <a:pPr marL="432000" lvl="1" indent="-432000">
              <a:lnSpc>
                <a:spcPct val="100000"/>
              </a:lnSpc>
              <a:spcBef>
                <a:spcPts val="600"/>
              </a:spcBef>
              <a:spcAft>
                <a:spcPts val="0"/>
              </a:spcAft>
              <a:buSzPct val="100000"/>
              <a:buFont typeface="Wingdings" panose="05000000000000000000" pitchFamily="2" charset="2"/>
              <a:buChar char=""/>
              <a:defRPr/>
            </a:pPr>
            <a:r>
              <a:rPr lang="cs-CZ" altLang="cs-CZ" b="1" dirty="0"/>
              <a:t>Mzdové náklady</a:t>
            </a:r>
            <a:r>
              <a:rPr lang="cs-CZ" altLang="cs-CZ" dirty="0"/>
              <a:t> = </a:t>
            </a:r>
            <a:r>
              <a:rPr lang="cs-CZ" dirty="0"/>
              <a:t>hrubá mzda / plat nebo odměna (DPČ, DPP, OSVČ) + odvody zaměstnavatele na SP a ZP a další poplatky spojené se zaměstnancem hrazené zaměstnavatelem povinně na základě právních předpisů</a:t>
            </a:r>
          </a:p>
          <a:p>
            <a:pPr marL="432000" lvl="1" indent="-432000">
              <a:lnSpc>
                <a:spcPct val="100000"/>
              </a:lnSpc>
              <a:spcBef>
                <a:spcPts val="600"/>
              </a:spcBef>
              <a:spcAft>
                <a:spcPts val="0"/>
              </a:spcAft>
              <a:buSzPct val="100000"/>
              <a:buFont typeface="Wingdings" panose="05000000000000000000" pitchFamily="2" charset="2"/>
              <a:buChar char=""/>
              <a:defRPr/>
            </a:pPr>
            <a:r>
              <a:rPr lang="cs-CZ" b="1" dirty="0"/>
              <a:t>Náhrady</a:t>
            </a:r>
            <a:r>
              <a:rPr lang="cs-CZ" dirty="0"/>
              <a:t> </a:t>
            </a:r>
          </a:p>
          <a:p>
            <a:pPr marL="0" lvl="1" indent="0">
              <a:lnSpc>
                <a:spcPct val="100000"/>
              </a:lnSpc>
              <a:spcBef>
                <a:spcPts val="600"/>
              </a:spcBef>
              <a:spcAft>
                <a:spcPts val="0"/>
              </a:spcAft>
              <a:buSzPct val="100000"/>
              <a:buNone/>
              <a:defRPr/>
            </a:pPr>
            <a:r>
              <a:rPr lang="cs-CZ" b="1" dirty="0"/>
              <a:t>        - za dovolenou </a:t>
            </a:r>
            <a:r>
              <a:rPr lang="cs-CZ" dirty="0"/>
              <a:t>(4, 5 nebo 8 týdnů dovolené dle typu 	zaměstnavatele, viz § 213 zákona č. 262/2006 Sb., zákoník práce) - 	způsobilé pouze v rozsahu, v jakém odpovídají zapojení 	zaměstnance do realizace projektu</a:t>
            </a:r>
          </a:p>
          <a:p>
            <a:pPr marL="0" lvl="1" indent="0">
              <a:lnSpc>
                <a:spcPct val="100000"/>
              </a:lnSpc>
              <a:spcBef>
                <a:spcPts val="600"/>
              </a:spcBef>
              <a:spcAft>
                <a:spcPts val="0"/>
              </a:spcAft>
              <a:buSzPct val="100000"/>
              <a:buNone/>
              <a:defRPr/>
            </a:pPr>
            <a:r>
              <a:rPr lang="cs-CZ" b="1" dirty="0"/>
              <a:t>        - v případě překážek v práci </a:t>
            </a:r>
            <a:r>
              <a:rPr lang="cs-CZ" dirty="0"/>
              <a:t>(v souladu se zákoníkem práce)</a:t>
            </a:r>
          </a:p>
          <a:p>
            <a:pPr marL="0" lvl="1" indent="0">
              <a:lnSpc>
                <a:spcPct val="100000"/>
              </a:lnSpc>
              <a:spcBef>
                <a:spcPts val="600"/>
              </a:spcBef>
              <a:spcAft>
                <a:spcPts val="0"/>
              </a:spcAft>
              <a:buSzPct val="100000"/>
              <a:buNone/>
              <a:defRPr/>
            </a:pPr>
            <a:r>
              <a:rPr lang="cs-CZ" b="1" dirty="0"/>
              <a:t>        - za dny dočasné pracovní neschopnosti nebo karantény </a:t>
            </a:r>
            <a:r>
              <a:rPr lang="cs-CZ" dirty="0"/>
              <a:t>(jejich 	poměrná část)</a:t>
            </a:r>
            <a:endParaRPr lang="cs-CZ" b="1" dirty="0"/>
          </a:p>
          <a:p>
            <a:pPr marL="432000" lvl="1" indent="-432000">
              <a:lnSpc>
                <a:spcPct val="100000"/>
              </a:lnSpc>
              <a:spcBef>
                <a:spcPts val="0"/>
              </a:spcBef>
              <a:spcAft>
                <a:spcPts val="0"/>
              </a:spcAft>
              <a:buSzPct val="100000"/>
              <a:buFont typeface="Wingdings" panose="05000000000000000000" pitchFamily="2" charset="2"/>
              <a:buChar char=""/>
              <a:defRPr/>
            </a:pPr>
            <a:endParaRPr lang="cs-CZ" sz="1600" dirty="0"/>
          </a:p>
          <a:p>
            <a:pPr marL="171450" lvl="1" indent="-171450">
              <a:lnSpc>
                <a:spcPct val="100000"/>
              </a:lnSpc>
              <a:spcBef>
                <a:spcPts val="0"/>
              </a:spcBef>
              <a:spcAft>
                <a:spcPts val="0"/>
              </a:spcAft>
              <a:buSzPct val="100000"/>
              <a:buFont typeface="Wingdings" panose="05000000000000000000" pitchFamily="2" charset="2"/>
              <a:buChar char="ü"/>
              <a:defRPr/>
            </a:pPr>
            <a:endParaRPr lang="cs-CZ" sz="1000" b="1" dirty="0"/>
          </a:p>
          <a:p>
            <a:pPr lvl="1">
              <a:buFont typeface="Arial" panose="020B0604020202020204" pitchFamily="34" charset="0"/>
              <a:buChar char="•"/>
              <a:defRPr/>
            </a:pPr>
            <a:endParaRPr lang="cs-CZ" altLang="cs-CZ" sz="1800" dirty="0">
              <a:solidFill>
                <a:srgbClr val="92D050"/>
              </a:solidFill>
            </a:endParaRPr>
          </a:p>
          <a:p>
            <a:endParaRPr lang="cs-CZ" dirty="0"/>
          </a:p>
        </p:txBody>
      </p:sp>
      <p:sp>
        <p:nvSpPr>
          <p:cNvPr id="4" name="Zástupný symbol pro číslo snímku 3"/>
          <p:cNvSpPr>
            <a:spLocks noGrp="1"/>
          </p:cNvSpPr>
          <p:nvPr>
            <p:ph type="sldNum" sz="quarter" idx="12"/>
          </p:nvPr>
        </p:nvSpPr>
        <p:spPr/>
        <p:txBody>
          <a:bodyPr/>
          <a:lstStyle/>
          <a:p>
            <a:fld id="{479BF083-4774-43B1-9AB0-5CC1AC5DD8EE}" type="slidenum">
              <a:rPr lang="cs-CZ" smtClean="0"/>
              <a:pPr/>
              <a:t>44</a:t>
            </a:fld>
            <a:endParaRPr lang="cs-CZ" dirty="0"/>
          </a:p>
        </p:txBody>
      </p:sp>
      <p:pic>
        <p:nvPicPr>
          <p:cNvPr id="5" name="Obrázek 4">
            <a:extLst>
              <a:ext uri="{FF2B5EF4-FFF2-40B4-BE49-F238E27FC236}">
                <a16:creationId xmlns:a16="http://schemas.microsoft.com/office/drawing/2014/main" id="{6032963F-90B0-4D0E-AB64-BFA980BC7043}"/>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401052" y="6252213"/>
            <a:ext cx="2375456" cy="391579"/>
          </a:xfrm>
          <a:prstGeom prst="rect">
            <a:avLst/>
          </a:prstGeom>
        </p:spPr>
      </p:pic>
    </p:spTree>
    <p:extLst>
      <p:ext uri="{BB962C8B-B14F-4D97-AF65-F5344CB8AC3E}">
        <p14:creationId xmlns:p14="http://schemas.microsoft.com/office/powerpoint/2010/main" val="3927558837"/>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noFill/>
        </p:spPr>
        <p:txBody>
          <a:bodyPr/>
          <a:lstStyle/>
          <a:p>
            <a:r>
              <a:rPr lang="cs-CZ" dirty="0"/>
              <a:t>Věcná způsobilost výdajů </a:t>
            </a:r>
          </a:p>
        </p:txBody>
      </p:sp>
      <p:sp>
        <p:nvSpPr>
          <p:cNvPr id="3" name="Zástupný symbol pro obsah 2"/>
          <p:cNvSpPr>
            <a:spLocks noGrp="1"/>
          </p:cNvSpPr>
          <p:nvPr>
            <p:ph idx="1"/>
          </p:nvPr>
        </p:nvSpPr>
        <p:spPr>
          <a:xfrm>
            <a:off x="251520" y="1340768"/>
            <a:ext cx="8568952" cy="5328592"/>
          </a:xfrm>
        </p:spPr>
        <p:txBody>
          <a:bodyPr/>
          <a:lstStyle/>
          <a:p>
            <a:pPr marL="0" lvl="1" indent="0">
              <a:lnSpc>
                <a:spcPts val="2880"/>
              </a:lnSpc>
              <a:spcBef>
                <a:spcPts val="600"/>
              </a:spcBef>
              <a:spcAft>
                <a:spcPts val="600"/>
              </a:spcAft>
              <a:buSzPct val="100000"/>
              <a:buNone/>
              <a:defRPr/>
            </a:pPr>
            <a:r>
              <a:rPr lang="cs-CZ" altLang="cs-CZ" b="1" dirty="0"/>
              <a:t>1.1.1</a:t>
            </a:r>
            <a:r>
              <a:rPr lang="cs-CZ" b="1" dirty="0"/>
              <a:t> Osobní náklady</a:t>
            </a:r>
            <a:endParaRPr lang="cs-CZ" altLang="cs-CZ" b="1" dirty="0"/>
          </a:p>
          <a:p>
            <a:pPr marL="432000" lvl="1" indent="-432000">
              <a:lnSpc>
                <a:spcPct val="100000"/>
              </a:lnSpc>
              <a:spcBef>
                <a:spcPts val="0"/>
              </a:spcBef>
              <a:spcAft>
                <a:spcPts val="0"/>
              </a:spcAft>
              <a:buSzPct val="100000"/>
              <a:buFont typeface="Wingdings" panose="05000000000000000000" pitchFamily="2" charset="2"/>
              <a:buChar char=""/>
              <a:defRPr/>
            </a:pPr>
            <a:r>
              <a:rPr lang="cs-CZ" sz="1800" dirty="0"/>
              <a:t>Pracovní úvazky zaměstnance se nesmí překrývat a není možné, aby byl za stejnou práci placen vícekrát</a:t>
            </a:r>
          </a:p>
          <a:p>
            <a:pPr marL="432000" lvl="1" indent="-432000">
              <a:lnSpc>
                <a:spcPct val="100000"/>
              </a:lnSpc>
              <a:spcBef>
                <a:spcPts val="0"/>
              </a:spcBef>
              <a:spcAft>
                <a:spcPts val="0"/>
              </a:spcAft>
              <a:buSzPct val="100000"/>
              <a:buFont typeface="Wingdings" panose="05000000000000000000" pitchFamily="2" charset="2"/>
              <a:buChar char=""/>
              <a:defRPr/>
            </a:pPr>
            <a:endParaRPr lang="cs-CZ" sz="1800" b="1" dirty="0"/>
          </a:p>
          <a:p>
            <a:pPr marL="432000" lvl="1" indent="-432000">
              <a:lnSpc>
                <a:spcPct val="100000"/>
              </a:lnSpc>
              <a:spcBef>
                <a:spcPts val="0"/>
              </a:spcBef>
              <a:spcAft>
                <a:spcPts val="0"/>
              </a:spcAft>
              <a:buSzPct val="100000"/>
              <a:buFont typeface="Wingdings" panose="05000000000000000000" pitchFamily="2" charset="2"/>
              <a:buChar char=""/>
              <a:defRPr/>
            </a:pPr>
            <a:r>
              <a:rPr lang="cs-CZ" sz="1800" b="1" dirty="0"/>
              <a:t>Výše úvazku = maximálně 1,0 </a:t>
            </a:r>
            <a:r>
              <a:rPr lang="cs-CZ" sz="1800" dirty="0"/>
              <a:t>(součet veškerých úvazků zaměstnance u všech subjektů zapojených do projektu – příjemce a partneři), a to po celou dobu zapojení daného pracovníka do realizace projektu</a:t>
            </a:r>
            <a:endParaRPr lang="cs-CZ" sz="1800" b="1" dirty="0"/>
          </a:p>
          <a:p>
            <a:pPr marL="432000" lvl="1" indent="-432000">
              <a:lnSpc>
                <a:spcPct val="100000"/>
              </a:lnSpc>
              <a:spcBef>
                <a:spcPts val="0"/>
              </a:spcBef>
              <a:spcAft>
                <a:spcPts val="0"/>
              </a:spcAft>
              <a:buSzPct val="100000"/>
              <a:buFont typeface="Wingdings" panose="05000000000000000000" pitchFamily="2" charset="2"/>
              <a:buChar char=""/>
              <a:defRPr/>
            </a:pPr>
            <a:endParaRPr lang="cs-CZ" sz="1800" dirty="0"/>
          </a:p>
          <a:p>
            <a:pPr marL="432000" lvl="1" indent="-432000">
              <a:lnSpc>
                <a:spcPct val="100000"/>
              </a:lnSpc>
              <a:spcBef>
                <a:spcPts val="0"/>
              </a:spcBef>
              <a:spcAft>
                <a:spcPts val="0"/>
              </a:spcAft>
              <a:buSzPct val="100000"/>
              <a:buFont typeface="Wingdings" panose="05000000000000000000" pitchFamily="2" charset="2"/>
              <a:buChar char=""/>
              <a:defRPr/>
            </a:pPr>
            <a:r>
              <a:rPr lang="cs-CZ" altLang="cs-CZ" sz="1800" b="1" dirty="0"/>
              <a:t>Realizační tým projektu (RT) = </a:t>
            </a:r>
            <a:r>
              <a:rPr lang="cs-CZ" altLang="cs-CZ" sz="1800" dirty="0"/>
              <a:t>zařazení mezi přímé/nepřímé náklady projektu dle pracovní náplně v projektu, dle vazby na CS – přímá x nepřímá vazba</a:t>
            </a:r>
          </a:p>
          <a:p>
            <a:pPr marL="432000" lvl="1" indent="-432000">
              <a:lnSpc>
                <a:spcPct val="100000"/>
              </a:lnSpc>
              <a:spcBef>
                <a:spcPts val="0"/>
              </a:spcBef>
              <a:spcAft>
                <a:spcPts val="0"/>
              </a:spcAft>
              <a:buSzPct val="100000"/>
              <a:buFont typeface="Wingdings" panose="05000000000000000000" pitchFamily="2" charset="2"/>
              <a:buChar char=""/>
              <a:defRPr/>
            </a:pPr>
            <a:endParaRPr lang="cs-CZ" altLang="cs-CZ" sz="1800" dirty="0"/>
          </a:p>
          <a:p>
            <a:pPr marL="432000" lvl="1" indent="-432000">
              <a:lnSpc>
                <a:spcPct val="100000"/>
              </a:lnSpc>
              <a:spcBef>
                <a:spcPts val="0"/>
              </a:spcBef>
              <a:spcAft>
                <a:spcPts val="0"/>
              </a:spcAft>
              <a:buSzPct val="100000"/>
              <a:buFont typeface="Wingdings" panose="05000000000000000000" pitchFamily="2" charset="2"/>
              <a:buChar char=""/>
              <a:defRPr/>
            </a:pPr>
            <a:r>
              <a:rPr lang="cs-CZ" altLang="cs-CZ" sz="1800" b="1" dirty="0"/>
              <a:t>PŘÍMÉ NÁKLADY: </a:t>
            </a:r>
            <a:r>
              <a:rPr lang="cs-CZ" altLang="cs-CZ" sz="1800" dirty="0"/>
              <a:t>pouze přímá práce s CS nebo zajištění výstupu, který je určen k přímému využití CS</a:t>
            </a:r>
          </a:p>
          <a:p>
            <a:pPr marL="432000" lvl="1" indent="-432000">
              <a:lnSpc>
                <a:spcPct val="100000"/>
              </a:lnSpc>
              <a:spcBef>
                <a:spcPts val="0"/>
              </a:spcBef>
              <a:spcAft>
                <a:spcPts val="0"/>
              </a:spcAft>
              <a:buSzPct val="100000"/>
              <a:buFont typeface="Wingdings" panose="05000000000000000000" pitchFamily="2" charset="2"/>
              <a:buChar char=""/>
              <a:defRPr/>
            </a:pPr>
            <a:endParaRPr lang="cs-CZ" altLang="cs-CZ" sz="1800" dirty="0"/>
          </a:p>
          <a:p>
            <a:pPr marL="432000" lvl="1" indent="-432000">
              <a:lnSpc>
                <a:spcPct val="100000"/>
              </a:lnSpc>
              <a:spcBef>
                <a:spcPts val="0"/>
              </a:spcBef>
              <a:spcAft>
                <a:spcPts val="0"/>
              </a:spcAft>
              <a:buSzPct val="100000"/>
              <a:buFont typeface="Wingdings" panose="05000000000000000000" pitchFamily="2" charset="2"/>
              <a:buChar char=""/>
              <a:defRPr/>
            </a:pPr>
            <a:r>
              <a:rPr lang="cs-CZ" altLang="cs-CZ" sz="1800" b="1" dirty="0"/>
              <a:t>NEPŘÍMÉ NÁKLADY: </a:t>
            </a:r>
            <a:r>
              <a:rPr lang="cs-CZ" altLang="cs-CZ" sz="1800" dirty="0"/>
              <a:t>projektový/finanční manažer a ostatní pozice (administrativní, podpůrné), které nepracují přímo s CS</a:t>
            </a:r>
          </a:p>
          <a:p>
            <a:pPr lvl="1">
              <a:buFont typeface="Arial" panose="020B0604020202020204" pitchFamily="34" charset="0"/>
              <a:buChar char="•"/>
              <a:defRPr/>
            </a:pPr>
            <a:endParaRPr lang="cs-CZ" altLang="cs-CZ" sz="1800" dirty="0">
              <a:solidFill>
                <a:srgbClr val="92D050"/>
              </a:solidFill>
            </a:endParaRPr>
          </a:p>
          <a:p>
            <a:endParaRPr lang="cs-CZ" dirty="0"/>
          </a:p>
        </p:txBody>
      </p:sp>
      <p:sp>
        <p:nvSpPr>
          <p:cNvPr id="4" name="Zástupný symbol pro číslo snímku 3"/>
          <p:cNvSpPr>
            <a:spLocks noGrp="1"/>
          </p:cNvSpPr>
          <p:nvPr>
            <p:ph type="sldNum" sz="quarter" idx="12"/>
          </p:nvPr>
        </p:nvSpPr>
        <p:spPr/>
        <p:txBody>
          <a:bodyPr/>
          <a:lstStyle/>
          <a:p>
            <a:fld id="{479BF083-4774-43B1-9AB0-5CC1AC5DD8EE}" type="slidenum">
              <a:rPr lang="cs-CZ" smtClean="0"/>
              <a:pPr/>
              <a:t>45</a:t>
            </a:fld>
            <a:endParaRPr lang="cs-CZ" dirty="0"/>
          </a:p>
        </p:txBody>
      </p:sp>
      <p:pic>
        <p:nvPicPr>
          <p:cNvPr id="5" name="Obrázek 4">
            <a:extLst>
              <a:ext uri="{FF2B5EF4-FFF2-40B4-BE49-F238E27FC236}">
                <a16:creationId xmlns:a16="http://schemas.microsoft.com/office/drawing/2014/main" id="{09C4F611-DEB9-4DCC-8F00-9DC00731662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286926" y="6237312"/>
            <a:ext cx="2236594" cy="368688"/>
          </a:xfrm>
          <a:prstGeom prst="rect">
            <a:avLst/>
          </a:prstGeom>
        </p:spPr>
      </p:pic>
    </p:spTree>
    <p:extLst>
      <p:ext uri="{BB962C8B-B14F-4D97-AF65-F5344CB8AC3E}">
        <p14:creationId xmlns:p14="http://schemas.microsoft.com/office/powerpoint/2010/main" val="3330545039"/>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t>Věcná způsobilost výdajů </a:t>
            </a:r>
          </a:p>
        </p:txBody>
      </p:sp>
      <p:sp>
        <p:nvSpPr>
          <p:cNvPr id="3" name="Zástupný symbol pro obsah 2"/>
          <p:cNvSpPr>
            <a:spLocks noGrp="1"/>
          </p:cNvSpPr>
          <p:nvPr>
            <p:ph idx="1"/>
          </p:nvPr>
        </p:nvSpPr>
        <p:spPr>
          <a:xfrm>
            <a:off x="251520" y="1196752"/>
            <a:ext cx="8568952" cy="5400600"/>
          </a:xfrm>
        </p:spPr>
        <p:txBody>
          <a:bodyPr/>
          <a:lstStyle/>
          <a:p>
            <a:pPr marL="0" indent="0">
              <a:buNone/>
            </a:pPr>
            <a:r>
              <a:rPr lang="cs-CZ" sz="2000" b="1" dirty="0"/>
              <a:t>1.1.2 Cestovné</a:t>
            </a:r>
          </a:p>
          <a:p>
            <a:pPr marL="0" indent="0">
              <a:lnSpc>
                <a:spcPct val="100000"/>
              </a:lnSpc>
              <a:spcBef>
                <a:spcPts val="0"/>
              </a:spcBef>
              <a:spcAft>
                <a:spcPts val="0"/>
              </a:spcAft>
              <a:buNone/>
            </a:pPr>
            <a:r>
              <a:rPr lang="cs-CZ" altLang="cs-CZ" sz="2000" b="1" dirty="0"/>
              <a:t>Cestovní náhrady = </a:t>
            </a:r>
            <a:r>
              <a:rPr lang="cs-CZ" altLang="cs-CZ" sz="2000" dirty="0"/>
              <a:t>náhrady za jízdní výdaje, výdaje za ubytování, za stravné a za nutné vedlejší výdaje</a:t>
            </a:r>
          </a:p>
          <a:p>
            <a:pPr marL="0" indent="0">
              <a:lnSpc>
                <a:spcPct val="100000"/>
              </a:lnSpc>
              <a:spcBef>
                <a:spcPts val="0"/>
              </a:spcBef>
              <a:spcAft>
                <a:spcPts val="0"/>
              </a:spcAft>
              <a:buNone/>
            </a:pPr>
            <a:r>
              <a:rPr lang="cs-CZ" altLang="cs-CZ" sz="2000" dirty="0"/>
              <a:t>Cestovní náhrady spojené s pracovními cestami (tuzemské i zahraniční) realizačního týmu jsou hrazeny z nepřímých nákladů</a:t>
            </a:r>
          </a:p>
          <a:p>
            <a:pPr marL="0" indent="0">
              <a:lnSpc>
                <a:spcPct val="100000"/>
              </a:lnSpc>
              <a:spcBef>
                <a:spcPts val="0"/>
              </a:spcBef>
              <a:spcAft>
                <a:spcPts val="0"/>
              </a:spcAft>
              <a:buNone/>
            </a:pPr>
            <a:endParaRPr lang="cs-CZ" altLang="cs-CZ" sz="2000" b="1" dirty="0"/>
          </a:p>
          <a:p>
            <a:pPr>
              <a:lnSpc>
                <a:spcPct val="100000"/>
              </a:lnSpc>
              <a:spcBef>
                <a:spcPts val="0"/>
              </a:spcBef>
              <a:spcAft>
                <a:spcPts val="0"/>
              </a:spcAft>
            </a:pPr>
            <a:r>
              <a:rPr lang="cs-CZ" altLang="cs-CZ" sz="2000" b="1" dirty="0"/>
              <a:t>Pro zaměstnance českých subjektů při zahraničních cestách (PN) </a:t>
            </a:r>
            <a:r>
              <a:rPr lang="cs-CZ" altLang="cs-CZ" sz="2000" dirty="0"/>
              <a:t>– dle vyhlášky MPSV a MF, cestovné po ČR NN, kapesné v cizí měně je způsobilým výdajem až do 40 % stravného</a:t>
            </a:r>
          </a:p>
          <a:p>
            <a:pPr marL="0" indent="0">
              <a:lnSpc>
                <a:spcPct val="100000"/>
              </a:lnSpc>
              <a:spcBef>
                <a:spcPts val="0"/>
              </a:spcBef>
              <a:spcAft>
                <a:spcPts val="0"/>
              </a:spcAft>
              <a:buNone/>
            </a:pPr>
            <a:endParaRPr lang="cs-CZ" altLang="cs-CZ" sz="2000" dirty="0"/>
          </a:p>
          <a:p>
            <a:pPr>
              <a:lnSpc>
                <a:spcPct val="100000"/>
              </a:lnSpc>
              <a:spcBef>
                <a:spcPts val="0"/>
              </a:spcBef>
              <a:spcAft>
                <a:spcPts val="0"/>
              </a:spcAft>
            </a:pPr>
            <a:r>
              <a:rPr lang="cs-CZ" altLang="cs-CZ" sz="2000" b="1" dirty="0"/>
              <a:t>Pro zahraniční experty při pracovní cestě do ČR (PN) </a:t>
            </a:r>
            <a:r>
              <a:rPr lang="cs-CZ" altLang="cs-CZ" sz="2000" dirty="0"/>
              <a:t>– tzv. „per </a:t>
            </a:r>
            <a:r>
              <a:rPr lang="cs-CZ" altLang="cs-CZ" sz="2000" dirty="0" err="1"/>
              <a:t>diems</a:t>
            </a:r>
            <a:r>
              <a:rPr lang="cs-CZ" altLang="cs-CZ" sz="2000" dirty="0"/>
              <a:t>“ ve výši 230 EUR (</a:t>
            </a:r>
            <a:r>
              <a:rPr lang="cs-CZ" sz="2000" dirty="0"/>
              <a:t>http://ec.europa.eu/</a:t>
            </a:r>
            <a:r>
              <a:rPr lang="cs-CZ" sz="2000" dirty="0" err="1"/>
              <a:t>europeaid</a:t>
            </a:r>
            <a:r>
              <a:rPr lang="cs-CZ" sz="2000" dirty="0"/>
              <a:t>/</a:t>
            </a:r>
            <a:r>
              <a:rPr lang="cs-CZ" sz="2000" dirty="0" err="1"/>
              <a:t>perdiem_en</a:t>
            </a:r>
            <a:r>
              <a:rPr lang="cs-CZ" sz="2000" dirty="0"/>
              <a:t>)</a:t>
            </a:r>
            <a:r>
              <a:rPr lang="cs-CZ" altLang="cs-CZ" sz="2000" dirty="0"/>
              <a:t> nebo paušál 75 EUR, zahrnují </a:t>
            </a:r>
            <a:r>
              <a:rPr lang="cs-CZ" sz="2000" dirty="0"/>
              <a:t>náklady na ubytování, stravné, a cestovné v ČR a výdaj za dopravu experta do ČR a zpět</a:t>
            </a:r>
          </a:p>
          <a:p>
            <a:pPr>
              <a:lnSpc>
                <a:spcPct val="80000"/>
              </a:lnSpc>
              <a:spcBef>
                <a:spcPts val="0"/>
              </a:spcBef>
              <a:spcAft>
                <a:spcPts val="0"/>
              </a:spcAft>
              <a:buFont typeface="Wingdings" panose="05000000000000000000" pitchFamily="2" charset="2"/>
              <a:buChar char="ü"/>
              <a:defRPr/>
            </a:pPr>
            <a:endParaRPr lang="cs-CZ" altLang="cs-CZ" sz="1200" dirty="0"/>
          </a:p>
          <a:p>
            <a:pPr marL="0" indent="0">
              <a:lnSpc>
                <a:spcPct val="80000"/>
              </a:lnSpc>
              <a:spcBef>
                <a:spcPts val="0"/>
              </a:spcBef>
              <a:spcAft>
                <a:spcPts val="0"/>
              </a:spcAft>
              <a:buNone/>
              <a:defRPr/>
            </a:pPr>
            <a:endParaRPr lang="cs-CZ" altLang="cs-CZ" sz="1200" dirty="0"/>
          </a:p>
          <a:p>
            <a:pPr marL="0" indent="0">
              <a:buNone/>
              <a:defRPr/>
            </a:pPr>
            <a:endParaRPr lang="cs-CZ" sz="1200" b="1" dirty="0"/>
          </a:p>
          <a:p>
            <a:pPr>
              <a:lnSpc>
                <a:spcPct val="80000"/>
              </a:lnSpc>
              <a:defRPr/>
            </a:pPr>
            <a:endParaRPr lang="cs-CZ" altLang="cs-CZ" sz="1200" dirty="0"/>
          </a:p>
          <a:p>
            <a:pPr>
              <a:lnSpc>
                <a:spcPct val="80000"/>
              </a:lnSpc>
            </a:pPr>
            <a:endParaRPr lang="cs-CZ" altLang="cs-CZ" dirty="0"/>
          </a:p>
          <a:p>
            <a:pPr>
              <a:lnSpc>
                <a:spcPct val="80000"/>
              </a:lnSpc>
            </a:pPr>
            <a:endParaRPr lang="cs-CZ" altLang="cs-CZ" dirty="0"/>
          </a:p>
          <a:p>
            <a:endParaRPr lang="cs-CZ" dirty="0"/>
          </a:p>
        </p:txBody>
      </p:sp>
      <p:sp>
        <p:nvSpPr>
          <p:cNvPr id="4" name="Zástupný symbol pro číslo snímku 3"/>
          <p:cNvSpPr>
            <a:spLocks noGrp="1"/>
          </p:cNvSpPr>
          <p:nvPr>
            <p:ph type="sldNum" sz="quarter" idx="12"/>
          </p:nvPr>
        </p:nvSpPr>
        <p:spPr/>
        <p:txBody>
          <a:bodyPr/>
          <a:lstStyle/>
          <a:p>
            <a:fld id="{479BF083-4774-43B1-9AB0-5CC1AC5DD8EE}" type="slidenum">
              <a:rPr lang="cs-CZ" smtClean="0"/>
              <a:pPr/>
              <a:t>46</a:t>
            </a:fld>
            <a:endParaRPr lang="cs-CZ" dirty="0"/>
          </a:p>
        </p:txBody>
      </p:sp>
      <p:pic>
        <p:nvPicPr>
          <p:cNvPr id="5" name="Obrázek 4">
            <a:extLst>
              <a:ext uri="{FF2B5EF4-FFF2-40B4-BE49-F238E27FC236}">
                <a16:creationId xmlns:a16="http://schemas.microsoft.com/office/drawing/2014/main" id="{A01F140F-57C2-438B-B567-1CAAF01F0423}"/>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132244" y="6122683"/>
            <a:ext cx="2879512" cy="474669"/>
          </a:xfrm>
          <a:prstGeom prst="rect">
            <a:avLst/>
          </a:prstGeom>
        </p:spPr>
      </p:pic>
    </p:spTree>
    <p:extLst>
      <p:ext uri="{BB962C8B-B14F-4D97-AF65-F5344CB8AC3E}">
        <p14:creationId xmlns:p14="http://schemas.microsoft.com/office/powerpoint/2010/main" val="2027173711"/>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t>Věcná způsobilost výdajů </a:t>
            </a:r>
          </a:p>
        </p:txBody>
      </p:sp>
      <p:sp>
        <p:nvSpPr>
          <p:cNvPr id="3" name="Zástupný symbol pro obsah 2"/>
          <p:cNvSpPr>
            <a:spLocks noGrp="1"/>
          </p:cNvSpPr>
          <p:nvPr>
            <p:ph idx="1"/>
          </p:nvPr>
        </p:nvSpPr>
        <p:spPr>
          <a:xfrm>
            <a:off x="251520" y="1196752"/>
            <a:ext cx="8568952" cy="5400600"/>
          </a:xfrm>
        </p:spPr>
        <p:txBody>
          <a:bodyPr/>
          <a:lstStyle/>
          <a:p>
            <a:pPr marL="0" indent="0">
              <a:lnSpc>
                <a:spcPct val="100000"/>
              </a:lnSpc>
              <a:spcBef>
                <a:spcPts val="0"/>
              </a:spcBef>
              <a:spcAft>
                <a:spcPts val="0"/>
              </a:spcAft>
              <a:buNone/>
            </a:pPr>
            <a:endParaRPr lang="cs-CZ" altLang="cs-CZ" sz="1200" dirty="0"/>
          </a:p>
          <a:p>
            <a:pPr marL="0" indent="0">
              <a:buNone/>
              <a:defRPr/>
            </a:pPr>
            <a:r>
              <a:rPr lang="cs-CZ" sz="2000" b="1" dirty="0"/>
              <a:t>1.1.3  Zařízení a vybavení, vč. nájmu a odpisů</a:t>
            </a:r>
          </a:p>
          <a:p>
            <a:pPr>
              <a:lnSpc>
                <a:spcPct val="80000"/>
              </a:lnSpc>
              <a:defRPr/>
            </a:pPr>
            <a:r>
              <a:rPr lang="cs-CZ" altLang="cs-CZ" sz="1800" b="1" dirty="0"/>
              <a:t>Investiční výdaje =</a:t>
            </a:r>
            <a:r>
              <a:rPr lang="cs-CZ" altLang="cs-CZ" sz="1800" dirty="0"/>
              <a:t> odpisovaný hmotný majetek (pořizovací hodnota vyšší než 40 tis. Kč) a nehmotný majetek (pořizovací cena vyšší než 60 tis. Kč)</a:t>
            </a:r>
          </a:p>
          <a:p>
            <a:pPr>
              <a:lnSpc>
                <a:spcPct val="80000"/>
              </a:lnSpc>
              <a:defRPr/>
            </a:pPr>
            <a:r>
              <a:rPr lang="cs-CZ" altLang="cs-CZ" sz="1800" b="1" dirty="0"/>
              <a:t>Neinvestiční výdaje = </a:t>
            </a:r>
            <a:r>
              <a:rPr lang="cs-CZ" altLang="cs-CZ" sz="1800" dirty="0"/>
              <a:t>neodpisovaný hmotný (pořizovací hodnota nižší než 40 tis. Kč) a nehmotný majetek (pořizovací cena nižší než 60 tis. Kč)</a:t>
            </a:r>
          </a:p>
          <a:p>
            <a:pPr>
              <a:lnSpc>
                <a:spcPct val="80000"/>
              </a:lnSpc>
              <a:defRPr/>
            </a:pPr>
            <a:r>
              <a:rPr lang="cs-CZ" altLang="cs-CZ" sz="1800" b="1" dirty="0"/>
              <a:t>Zařízení a vybavení pro členy RT</a:t>
            </a:r>
            <a:r>
              <a:rPr lang="cs-CZ" altLang="cs-CZ" sz="1800" dirty="0"/>
              <a:t>, kteří přímo pracují s CS nebo zajišťují výstup k přímému využití CS</a:t>
            </a:r>
          </a:p>
          <a:p>
            <a:pPr>
              <a:lnSpc>
                <a:spcPct val="80000"/>
              </a:lnSpc>
              <a:defRPr/>
            </a:pPr>
            <a:r>
              <a:rPr lang="cs-CZ" altLang="cs-CZ" sz="1800" b="1" dirty="0"/>
              <a:t>Nákup vybavení pro RT</a:t>
            </a:r>
            <a:r>
              <a:rPr lang="cs-CZ" altLang="cs-CZ" sz="1800" dirty="0"/>
              <a:t>, např.  nákup výpočetní techniky - pro pracovníky RT lze pořídit pouze takový počet  kusů zařízení a vybavení, který odpovídá výši úvazku členů RT = 1 ks na 1 úvazek; pokud je úvazek nižší, lze uplatnit pouze část pořizovací ceny, vztahující se k danému úvazku (0,5 úvazek = 0,5 ceny výpočetní techniky), úvazky jednotlivých členů RT je možné sčítat</a:t>
            </a:r>
          </a:p>
          <a:p>
            <a:pPr>
              <a:lnSpc>
                <a:spcPct val="80000"/>
              </a:lnSpc>
              <a:defRPr/>
            </a:pPr>
            <a:r>
              <a:rPr lang="cs-CZ" sz="1800" dirty="0"/>
              <a:t>Nově zařazen do této skupiny výdajů i </a:t>
            </a:r>
            <a:r>
              <a:rPr lang="cs-CZ" sz="1800" b="1" dirty="0"/>
              <a:t>nábytek</a:t>
            </a:r>
            <a:r>
              <a:rPr lang="cs-CZ" sz="1800" dirty="0"/>
              <a:t> (rozdíl oproti OP LZZ)</a:t>
            </a:r>
          </a:p>
          <a:p>
            <a:pPr>
              <a:lnSpc>
                <a:spcPct val="80000"/>
              </a:lnSpc>
              <a:defRPr/>
            </a:pPr>
            <a:r>
              <a:rPr lang="cs-CZ" sz="1800" dirty="0"/>
              <a:t>Pokud jakýkoliv nákup zařízení a vybavení patří na základě vymezení nepřímých nákladů (dle kapitoly 6.4.16) mezi nepřímé náklady, nelze tyto výdaje řadit mezi přímé způsobilé  náklady</a:t>
            </a:r>
            <a:endParaRPr lang="cs-CZ" sz="1800" b="1" dirty="0"/>
          </a:p>
          <a:p>
            <a:pPr>
              <a:lnSpc>
                <a:spcPct val="80000"/>
              </a:lnSpc>
              <a:spcBef>
                <a:spcPts val="0"/>
              </a:spcBef>
              <a:spcAft>
                <a:spcPts val="0"/>
              </a:spcAft>
              <a:buFont typeface="Wingdings" panose="05000000000000000000" pitchFamily="2" charset="2"/>
              <a:buChar char="ü"/>
              <a:defRPr/>
            </a:pPr>
            <a:endParaRPr lang="cs-CZ" altLang="cs-CZ" sz="1200" dirty="0"/>
          </a:p>
          <a:p>
            <a:pPr marL="0" indent="0">
              <a:lnSpc>
                <a:spcPct val="80000"/>
              </a:lnSpc>
              <a:spcBef>
                <a:spcPts val="0"/>
              </a:spcBef>
              <a:spcAft>
                <a:spcPts val="0"/>
              </a:spcAft>
              <a:buNone/>
              <a:defRPr/>
            </a:pPr>
            <a:endParaRPr lang="cs-CZ" altLang="cs-CZ" sz="1200" dirty="0"/>
          </a:p>
          <a:p>
            <a:pPr marL="0" indent="0">
              <a:buNone/>
              <a:defRPr/>
            </a:pPr>
            <a:endParaRPr lang="cs-CZ" sz="1200" b="1" dirty="0"/>
          </a:p>
          <a:p>
            <a:pPr>
              <a:lnSpc>
                <a:spcPct val="80000"/>
              </a:lnSpc>
              <a:defRPr/>
            </a:pPr>
            <a:endParaRPr lang="cs-CZ" altLang="cs-CZ" sz="1200" dirty="0"/>
          </a:p>
          <a:p>
            <a:pPr>
              <a:lnSpc>
                <a:spcPct val="80000"/>
              </a:lnSpc>
            </a:pPr>
            <a:endParaRPr lang="cs-CZ" altLang="cs-CZ" dirty="0"/>
          </a:p>
          <a:p>
            <a:pPr>
              <a:lnSpc>
                <a:spcPct val="80000"/>
              </a:lnSpc>
            </a:pPr>
            <a:endParaRPr lang="cs-CZ" altLang="cs-CZ" dirty="0"/>
          </a:p>
          <a:p>
            <a:endParaRPr lang="cs-CZ" dirty="0"/>
          </a:p>
        </p:txBody>
      </p:sp>
      <p:sp>
        <p:nvSpPr>
          <p:cNvPr id="4" name="Zástupný symbol pro číslo snímku 3"/>
          <p:cNvSpPr>
            <a:spLocks noGrp="1"/>
          </p:cNvSpPr>
          <p:nvPr>
            <p:ph type="sldNum" sz="quarter" idx="12"/>
          </p:nvPr>
        </p:nvSpPr>
        <p:spPr/>
        <p:txBody>
          <a:bodyPr/>
          <a:lstStyle/>
          <a:p>
            <a:fld id="{479BF083-4774-43B1-9AB0-5CC1AC5DD8EE}" type="slidenum">
              <a:rPr lang="cs-CZ" smtClean="0"/>
              <a:pPr/>
              <a:t>47</a:t>
            </a:fld>
            <a:endParaRPr lang="cs-CZ" dirty="0"/>
          </a:p>
        </p:txBody>
      </p:sp>
      <p:pic>
        <p:nvPicPr>
          <p:cNvPr id="5" name="Obrázek 4">
            <a:extLst>
              <a:ext uri="{FF2B5EF4-FFF2-40B4-BE49-F238E27FC236}">
                <a16:creationId xmlns:a16="http://schemas.microsoft.com/office/drawing/2014/main" id="{F5097498-F163-4974-A4BC-EFA7806EA7D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076056" y="6131331"/>
            <a:ext cx="2879512" cy="474669"/>
          </a:xfrm>
          <a:prstGeom prst="rect">
            <a:avLst/>
          </a:prstGeom>
        </p:spPr>
      </p:pic>
    </p:spTree>
    <p:extLst>
      <p:ext uri="{BB962C8B-B14F-4D97-AF65-F5344CB8AC3E}">
        <p14:creationId xmlns:p14="http://schemas.microsoft.com/office/powerpoint/2010/main" val="2984867555"/>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t>Věcná způsobilost výdajů </a:t>
            </a:r>
          </a:p>
        </p:txBody>
      </p:sp>
      <p:sp>
        <p:nvSpPr>
          <p:cNvPr id="3" name="Zástupný symbol pro obsah 2"/>
          <p:cNvSpPr>
            <a:spLocks noGrp="1"/>
          </p:cNvSpPr>
          <p:nvPr>
            <p:ph idx="1"/>
          </p:nvPr>
        </p:nvSpPr>
        <p:spPr>
          <a:xfrm>
            <a:off x="323528" y="1340768"/>
            <a:ext cx="8568952" cy="5256584"/>
          </a:xfrm>
        </p:spPr>
        <p:txBody>
          <a:bodyPr/>
          <a:lstStyle/>
          <a:p>
            <a:pPr marL="0" indent="0">
              <a:lnSpc>
                <a:spcPct val="80000"/>
              </a:lnSpc>
              <a:spcBef>
                <a:spcPts val="0"/>
              </a:spcBef>
              <a:spcAft>
                <a:spcPts val="0"/>
              </a:spcAft>
              <a:buNone/>
              <a:defRPr/>
            </a:pPr>
            <a:r>
              <a:rPr lang="cs-CZ" sz="2000" b="1" dirty="0"/>
              <a:t>V rámci kapitoly 1.1.3 lze také hradit:</a:t>
            </a:r>
          </a:p>
          <a:p>
            <a:pPr marL="0" indent="0">
              <a:lnSpc>
                <a:spcPct val="80000"/>
              </a:lnSpc>
              <a:spcBef>
                <a:spcPts val="0"/>
              </a:spcBef>
              <a:spcAft>
                <a:spcPts val="0"/>
              </a:spcAft>
              <a:buNone/>
              <a:defRPr/>
            </a:pPr>
            <a:endParaRPr lang="cs-CZ" sz="1800" b="1" dirty="0"/>
          </a:p>
          <a:p>
            <a:pPr>
              <a:defRPr/>
            </a:pPr>
            <a:r>
              <a:rPr lang="cs-CZ" sz="2000" b="1" dirty="0"/>
              <a:t>Nájem či leasing zařízení a vybavení, budov</a:t>
            </a:r>
          </a:p>
          <a:p>
            <a:pPr lvl="1">
              <a:lnSpc>
                <a:spcPct val="100000"/>
              </a:lnSpc>
              <a:spcBef>
                <a:spcPts val="0"/>
              </a:spcBef>
              <a:spcAft>
                <a:spcPts val="0"/>
              </a:spcAft>
              <a:defRPr/>
            </a:pPr>
            <a:r>
              <a:rPr lang="cs-CZ" b="1" dirty="0"/>
              <a:t>Operativní leasing = </a:t>
            </a:r>
            <a:r>
              <a:rPr lang="cs-CZ" dirty="0"/>
              <a:t>nájemné (splátky) leasingu, smlouva o nájmu nebo operativním leasingu</a:t>
            </a:r>
          </a:p>
          <a:p>
            <a:pPr lvl="1">
              <a:lnSpc>
                <a:spcPct val="100000"/>
              </a:lnSpc>
              <a:spcBef>
                <a:spcPts val="0"/>
              </a:spcBef>
              <a:spcAft>
                <a:spcPts val="0"/>
              </a:spcAft>
              <a:defRPr/>
            </a:pPr>
            <a:r>
              <a:rPr lang="cs-CZ" b="1" dirty="0"/>
              <a:t>Finanční leasing = </a:t>
            </a:r>
            <a:r>
              <a:rPr lang="cs-CZ" dirty="0"/>
              <a:t>způsobilé jsou pouze splátky leasingu, vztahující se k období trvání projektu (daně a finanční činnost pronajímatele související s leasingovou smlouvou nejsou způsobilými výdaji)</a:t>
            </a:r>
          </a:p>
          <a:p>
            <a:pPr>
              <a:lnSpc>
                <a:spcPct val="100000"/>
              </a:lnSpc>
              <a:spcBef>
                <a:spcPts val="0"/>
              </a:spcBef>
              <a:spcAft>
                <a:spcPts val="0"/>
              </a:spcAft>
              <a:defRPr/>
            </a:pPr>
            <a:endParaRPr lang="cs-CZ" sz="2000" b="1" dirty="0"/>
          </a:p>
          <a:p>
            <a:pPr>
              <a:defRPr/>
            </a:pPr>
            <a:r>
              <a:rPr lang="cs-CZ" sz="2000" b="1" dirty="0"/>
              <a:t>Odpisy (daňové)</a:t>
            </a:r>
          </a:p>
          <a:p>
            <a:pPr lvl="1">
              <a:lnSpc>
                <a:spcPct val="100000"/>
              </a:lnSpc>
              <a:spcBef>
                <a:spcPts val="0"/>
              </a:spcBef>
              <a:spcAft>
                <a:spcPts val="0"/>
              </a:spcAft>
            </a:pPr>
            <a:r>
              <a:rPr lang="cs-CZ" dirty="0"/>
              <a:t>Dlouhodobého hmotného a nehmotného majetku používaného pro účely projektu, které využívá CS</a:t>
            </a:r>
          </a:p>
          <a:p>
            <a:pPr lvl="1">
              <a:lnSpc>
                <a:spcPct val="100000"/>
              </a:lnSpc>
              <a:spcBef>
                <a:spcPts val="0"/>
              </a:spcBef>
              <a:spcAft>
                <a:spcPts val="0"/>
              </a:spcAft>
            </a:pPr>
            <a:r>
              <a:rPr lang="cs-CZ" dirty="0"/>
              <a:t>Jsou způsobilým výdajem po dobu trvání projektu za předpokladu, že nákup takového majetku není součástí způsobilých výdajů na projekt</a:t>
            </a:r>
          </a:p>
          <a:p>
            <a:pPr marL="0" indent="0">
              <a:lnSpc>
                <a:spcPct val="100000"/>
              </a:lnSpc>
              <a:spcBef>
                <a:spcPts val="0"/>
              </a:spcBef>
              <a:spcAft>
                <a:spcPts val="0"/>
              </a:spcAft>
              <a:buNone/>
            </a:pPr>
            <a:endParaRPr lang="cs-CZ" sz="1400" dirty="0"/>
          </a:p>
          <a:p>
            <a:pPr marL="0" indent="0">
              <a:buNone/>
              <a:defRPr/>
            </a:pPr>
            <a:endParaRPr lang="cs-CZ" sz="1600" b="1" dirty="0"/>
          </a:p>
          <a:p>
            <a:pPr>
              <a:lnSpc>
                <a:spcPct val="80000"/>
              </a:lnSpc>
              <a:defRPr/>
            </a:pPr>
            <a:endParaRPr lang="cs-CZ" altLang="cs-CZ" sz="1200" dirty="0"/>
          </a:p>
          <a:p>
            <a:pPr>
              <a:lnSpc>
                <a:spcPct val="80000"/>
              </a:lnSpc>
            </a:pPr>
            <a:endParaRPr lang="cs-CZ" altLang="cs-CZ" dirty="0"/>
          </a:p>
          <a:p>
            <a:pPr>
              <a:lnSpc>
                <a:spcPct val="80000"/>
              </a:lnSpc>
            </a:pPr>
            <a:endParaRPr lang="cs-CZ" altLang="cs-CZ" dirty="0"/>
          </a:p>
          <a:p>
            <a:endParaRPr lang="cs-CZ" dirty="0"/>
          </a:p>
        </p:txBody>
      </p:sp>
      <p:sp>
        <p:nvSpPr>
          <p:cNvPr id="4" name="Zástupný symbol pro číslo snímku 3"/>
          <p:cNvSpPr>
            <a:spLocks noGrp="1"/>
          </p:cNvSpPr>
          <p:nvPr>
            <p:ph type="sldNum" sz="quarter" idx="12"/>
          </p:nvPr>
        </p:nvSpPr>
        <p:spPr/>
        <p:txBody>
          <a:bodyPr/>
          <a:lstStyle/>
          <a:p>
            <a:fld id="{479BF083-4774-43B1-9AB0-5CC1AC5DD8EE}" type="slidenum">
              <a:rPr lang="cs-CZ" smtClean="0"/>
              <a:pPr/>
              <a:t>48</a:t>
            </a:fld>
            <a:endParaRPr lang="cs-CZ" dirty="0"/>
          </a:p>
        </p:txBody>
      </p:sp>
      <p:pic>
        <p:nvPicPr>
          <p:cNvPr id="5" name="Obrázek 4">
            <a:extLst>
              <a:ext uri="{FF2B5EF4-FFF2-40B4-BE49-F238E27FC236}">
                <a16:creationId xmlns:a16="http://schemas.microsoft.com/office/drawing/2014/main" id="{A85A3DF3-9F1F-47A0-B50C-82C19A27DAE7}"/>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275856" y="6097669"/>
            <a:ext cx="3366618" cy="554966"/>
          </a:xfrm>
          <a:prstGeom prst="rect">
            <a:avLst/>
          </a:prstGeom>
        </p:spPr>
      </p:pic>
    </p:spTree>
    <p:extLst>
      <p:ext uri="{BB962C8B-B14F-4D97-AF65-F5344CB8AC3E}">
        <p14:creationId xmlns:p14="http://schemas.microsoft.com/office/powerpoint/2010/main" val="867758143"/>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t>Věcná způsobilost výdajů </a:t>
            </a:r>
          </a:p>
        </p:txBody>
      </p:sp>
      <p:sp>
        <p:nvSpPr>
          <p:cNvPr id="3" name="Zástupný symbol pro obsah 2"/>
          <p:cNvSpPr>
            <a:spLocks noGrp="1"/>
          </p:cNvSpPr>
          <p:nvPr>
            <p:ph idx="1"/>
          </p:nvPr>
        </p:nvSpPr>
        <p:spPr>
          <a:xfrm>
            <a:off x="323528" y="1340768"/>
            <a:ext cx="8568952" cy="5256584"/>
          </a:xfrm>
        </p:spPr>
        <p:txBody>
          <a:bodyPr/>
          <a:lstStyle/>
          <a:p>
            <a:pPr marL="0" indent="0">
              <a:buNone/>
              <a:defRPr/>
            </a:pPr>
            <a:r>
              <a:rPr lang="cs-CZ" sz="2000" b="1" dirty="0"/>
              <a:t>1.1.4 Nákup služeb</a:t>
            </a:r>
          </a:p>
          <a:p>
            <a:pPr marL="0" indent="0">
              <a:lnSpc>
                <a:spcPct val="100000"/>
              </a:lnSpc>
              <a:spcBef>
                <a:spcPts val="0"/>
              </a:spcBef>
              <a:spcAft>
                <a:spcPts val="0"/>
              </a:spcAft>
              <a:buNone/>
            </a:pPr>
            <a:r>
              <a:rPr lang="cs-CZ" altLang="cs-CZ" sz="2000" dirty="0"/>
              <a:t>Dodání služby musí být nezbytné k realizaci projektu a musí vytvářet novou hodnotu </a:t>
            </a:r>
          </a:p>
          <a:p>
            <a:pPr>
              <a:lnSpc>
                <a:spcPct val="100000"/>
              </a:lnSpc>
              <a:spcBef>
                <a:spcPts val="0"/>
              </a:spcBef>
              <a:spcAft>
                <a:spcPts val="0"/>
              </a:spcAft>
            </a:pPr>
            <a:r>
              <a:rPr lang="cs-CZ" sz="2000" dirty="0"/>
              <a:t>zpracování analýz, průzkumů, studií</a:t>
            </a:r>
          </a:p>
          <a:p>
            <a:pPr>
              <a:lnSpc>
                <a:spcPct val="100000"/>
              </a:lnSpc>
              <a:spcBef>
                <a:spcPts val="0"/>
              </a:spcBef>
              <a:spcAft>
                <a:spcPts val="0"/>
              </a:spcAft>
            </a:pPr>
            <a:r>
              <a:rPr lang="cs-CZ" sz="2000" dirty="0"/>
              <a:t>lektorské služby</a:t>
            </a:r>
          </a:p>
          <a:p>
            <a:pPr>
              <a:lnSpc>
                <a:spcPct val="100000"/>
              </a:lnSpc>
              <a:spcBef>
                <a:spcPts val="0"/>
              </a:spcBef>
              <a:spcAft>
                <a:spcPts val="0"/>
              </a:spcAft>
            </a:pPr>
            <a:r>
              <a:rPr lang="cs-CZ" sz="2000" dirty="0"/>
              <a:t>školení a kurzy</a:t>
            </a:r>
          </a:p>
          <a:p>
            <a:pPr>
              <a:lnSpc>
                <a:spcPct val="100000"/>
              </a:lnSpc>
              <a:spcBef>
                <a:spcPts val="0"/>
              </a:spcBef>
              <a:spcAft>
                <a:spcPts val="0"/>
              </a:spcAft>
            </a:pPr>
            <a:r>
              <a:rPr lang="cs-CZ" sz="2000" dirty="0"/>
              <a:t>vytvoření nových publikací, školicích materiálů nebo manuálů, CD/DVD…</a:t>
            </a:r>
          </a:p>
          <a:p>
            <a:pPr>
              <a:lnSpc>
                <a:spcPct val="100000"/>
              </a:lnSpc>
              <a:spcBef>
                <a:spcPts val="0"/>
              </a:spcBef>
              <a:spcAft>
                <a:spcPts val="0"/>
              </a:spcAft>
            </a:pPr>
            <a:r>
              <a:rPr lang="cs-CZ" sz="2000" dirty="0"/>
              <a:t>pronájem prostor pro práci s CS (např. pronájem učebny)</a:t>
            </a:r>
          </a:p>
          <a:p>
            <a:pPr>
              <a:lnSpc>
                <a:spcPct val="100000"/>
              </a:lnSpc>
              <a:spcBef>
                <a:spcPts val="0"/>
              </a:spcBef>
              <a:spcAft>
                <a:spcPts val="0"/>
              </a:spcAft>
            </a:pPr>
            <a:endParaRPr lang="cs-CZ" sz="2000" dirty="0"/>
          </a:p>
          <a:p>
            <a:pPr marL="0" indent="0">
              <a:lnSpc>
                <a:spcPct val="100000"/>
              </a:lnSpc>
              <a:spcBef>
                <a:spcPts val="0"/>
              </a:spcBef>
              <a:spcAft>
                <a:spcPts val="0"/>
              </a:spcAft>
              <a:buNone/>
            </a:pPr>
            <a:r>
              <a:rPr lang="cs-CZ" sz="2000" b="1" dirty="0"/>
              <a:t>1.1.5 Drobné stavební úpravy</a:t>
            </a:r>
          </a:p>
          <a:p>
            <a:pPr>
              <a:lnSpc>
                <a:spcPct val="100000"/>
              </a:lnSpc>
              <a:spcBef>
                <a:spcPts val="0"/>
              </a:spcBef>
              <a:spcAft>
                <a:spcPts val="0"/>
              </a:spcAft>
            </a:pPr>
            <a:r>
              <a:rPr lang="cs-CZ" sz="2000" dirty="0"/>
              <a:t>Cena všech dokončených stavebních úprav v jednom zdaňovacím období, která nepřesáhne v úhrnu </a:t>
            </a:r>
            <a:r>
              <a:rPr lang="cs-CZ" sz="2000" b="1" dirty="0"/>
              <a:t>40.000 Kč </a:t>
            </a:r>
            <a:r>
              <a:rPr lang="cs-CZ" sz="2000" dirty="0"/>
              <a:t>na každou jednotlivou účetní položku majetku</a:t>
            </a:r>
          </a:p>
          <a:p>
            <a:pPr>
              <a:lnSpc>
                <a:spcPct val="100000"/>
              </a:lnSpc>
              <a:spcBef>
                <a:spcPts val="0"/>
              </a:spcBef>
              <a:spcAft>
                <a:spcPts val="0"/>
              </a:spcAft>
            </a:pPr>
            <a:r>
              <a:rPr lang="cs-CZ" sz="2000" dirty="0"/>
              <a:t>Např. úprava pracovního místa, které usnadní přístup osobám zdravotně postiženým</a:t>
            </a:r>
          </a:p>
          <a:p>
            <a:pPr>
              <a:lnSpc>
                <a:spcPct val="100000"/>
              </a:lnSpc>
              <a:spcBef>
                <a:spcPts val="0"/>
              </a:spcBef>
              <a:spcAft>
                <a:spcPts val="0"/>
              </a:spcAft>
            </a:pPr>
            <a:endParaRPr lang="cs-CZ" sz="2000" dirty="0"/>
          </a:p>
          <a:p>
            <a:pPr marL="0" indent="0">
              <a:buNone/>
              <a:defRPr/>
            </a:pPr>
            <a:endParaRPr lang="cs-CZ" sz="1600" b="1" dirty="0"/>
          </a:p>
          <a:p>
            <a:pPr>
              <a:lnSpc>
                <a:spcPct val="80000"/>
              </a:lnSpc>
              <a:defRPr/>
            </a:pPr>
            <a:endParaRPr lang="cs-CZ" altLang="cs-CZ" sz="1200" dirty="0"/>
          </a:p>
          <a:p>
            <a:pPr>
              <a:lnSpc>
                <a:spcPct val="80000"/>
              </a:lnSpc>
            </a:pPr>
            <a:endParaRPr lang="cs-CZ" altLang="cs-CZ" dirty="0"/>
          </a:p>
          <a:p>
            <a:pPr>
              <a:lnSpc>
                <a:spcPct val="80000"/>
              </a:lnSpc>
            </a:pPr>
            <a:endParaRPr lang="cs-CZ" altLang="cs-CZ" dirty="0"/>
          </a:p>
          <a:p>
            <a:endParaRPr lang="cs-CZ" dirty="0"/>
          </a:p>
        </p:txBody>
      </p:sp>
      <p:sp>
        <p:nvSpPr>
          <p:cNvPr id="4" name="Zástupný symbol pro číslo snímku 3"/>
          <p:cNvSpPr>
            <a:spLocks noGrp="1"/>
          </p:cNvSpPr>
          <p:nvPr>
            <p:ph type="sldNum" sz="quarter" idx="12"/>
          </p:nvPr>
        </p:nvSpPr>
        <p:spPr/>
        <p:txBody>
          <a:bodyPr/>
          <a:lstStyle/>
          <a:p>
            <a:fld id="{479BF083-4774-43B1-9AB0-5CC1AC5DD8EE}" type="slidenum">
              <a:rPr lang="cs-CZ" smtClean="0"/>
              <a:pPr/>
              <a:t>49</a:t>
            </a:fld>
            <a:endParaRPr lang="cs-CZ" dirty="0"/>
          </a:p>
        </p:txBody>
      </p:sp>
      <p:pic>
        <p:nvPicPr>
          <p:cNvPr id="5" name="Obrázek 4">
            <a:extLst>
              <a:ext uri="{FF2B5EF4-FFF2-40B4-BE49-F238E27FC236}">
                <a16:creationId xmlns:a16="http://schemas.microsoft.com/office/drawing/2014/main" id="{F2D43F7D-8B2F-4355-904A-AA62EC5B6617}"/>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148064" y="6181800"/>
            <a:ext cx="2807504" cy="462799"/>
          </a:xfrm>
          <a:prstGeom prst="rect">
            <a:avLst/>
          </a:prstGeom>
        </p:spPr>
      </p:pic>
    </p:spTree>
    <p:extLst>
      <p:ext uri="{BB962C8B-B14F-4D97-AF65-F5344CB8AC3E}">
        <p14:creationId xmlns:p14="http://schemas.microsoft.com/office/powerpoint/2010/main" val="78295102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t>Příprava žádosti o podporu</a:t>
            </a:r>
          </a:p>
        </p:txBody>
      </p:sp>
      <p:sp>
        <p:nvSpPr>
          <p:cNvPr id="3" name="Zástupný symbol pro obsah 2"/>
          <p:cNvSpPr>
            <a:spLocks noGrp="1"/>
          </p:cNvSpPr>
          <p:nvPr>
            <p:ph idx="1"/>
          </p:nvPr>
        </p:nvSpPr>
        <p:spPr>
          <a:xfrm>
            <a:off x="360000" y="1484784"/>
            <a:ext cx="8244000" cy="5040560"/>
          </a:xfrm>
        </p:spPr>
        <p:txBody>
          <a:bodyPr/>
          <a:lstStyle/>
          <a:p>
            <a:pPr lvl="1">
              <a:lnSpc>
                <a:spcPct val="100000"/>
              </a:lnSpc>
              <a:spcBef>
                <a:spcPts val="0"/>
              </a:spcBef>
            </a:pPr>
            <a:r>
              <a:rPr lang="cs-CZ" sz="2400" dirty="0"/>
              <a:t>Odborné sociální poradenství</a:t>
            </a:r>
          </a:p>
          <a:p>
            <a:pPr lvl="1">
              <a:lnSpc>
                <a:spcPct val="100000"/>
              </a:lnSpc>
              <a:spcBef>
                <a:spcPts val="0"/>
              </a:spcBef>
            </a:pPr>
            <a:r>
              <a:rPr lang="cs-CZ" sz="2400" dirty="0"/>
              <a:t>Terénní programy</a:t>
            </a:r>
          </a:p>
          <a:p>
            <a:pPr lvl="1">
              <a:lnSpc>
                <a:spcPct val="100000"/>
              </a:lnSpc>
              <a:spcBef>
                <a:spcPts val="0"/>
              </a:spcBef>
            </a:pPr>
            <a:r>
              <a:rPr lang="cs-CZ" sz="2400" dirty="0"/>
              <a:t>Sociálně aktivizační služby pro rodiny s dětmi</a:t>
            </a:r>
          </a:p>
          <a:p>
            <a:pPr lvl="1">
              <a:lnSpc>
                <a:spcPct val="100000"/>
              </a:lnSpc>
              <a:spcBef>
                <a:spcPts val="0"/>
              </a:spcBef>
            </a:pPr>
            <a:r>
              <a:rPr lang="cs-CZ" sz="2400" dirty="0"/>
              <a:t>Raná péče</a:t>
            </a:r>
          </a:p>
          <a:p>
            <a:pPr lvl="1">
              <a:lnSpc>
                <a:spcPct val="100000"/>
              </a:lnSpc>
              <a:spcBef>
                <a:spcPts val="0"/>
              </a:spcBef>
            </a:pPr>
            <a:r>
              <a:rPr lang="cs-CZ" sz="2400" dirty="0"/>
              <a:t>Krizová pomoc</a:t>
            </a:r>
          </a:p>
          <a:p>
            <a:pPr lvl="1">
              <a:lnSpc>
                <a:spcPct val="100000"/>
              </a:lnSpc>
              <a:spcBef>
                <a:spcPts val="0"/>
              </a:spcBef>
            </a:pPr>
            <a:r>
              <a:rPr lang="cs-CZ" sz="2400" dirty="0"/>
              <a:t>Kontaktní centra</a:t>
            </a:r>
          </a:p>
          <a:p>
            <a:pPr lvl="1">
              <a:lnSpc>
                <a:spcPct val="100000"/>
              </a:lnSpc>
              <a:spcBef>
                <a:spcPts val="0"/>
              </a:spcBef>
            </a:pPr>
            <a:r>
              <a:rPr lang="cs-CZ" sz="2400" dirty="0"/>
              <a:t>Nízkoprahová zařízení pro děti a mládež</a:t>
            </a:r>
          </a:p>
          <a:p>
            <a:pPr lvl="1">
              <a:lnSpc>
                <a:spcPct val="100000"/>
              </a:lnSpc>
              <a:spcBef>
                <a:spcPts val="0"/>
              </a:spcBef>
            </a:pPr>
            <a:r>
              <a:rPr lang="cs-CZ" sz="2400" dirty="0"/>
              <a:t>Sociálně terapeutické dílny</a:t>
            </a:r>
          </a:p>
          <a:p>
            <a:pPr lvl="1">
              <a:lnSpc>
                <a:spcPct val="100000"/>
              </a:lnSpc>
              <a:spcBef>
                <a:spcPts val="0"/>
              </a:spcBef>
            </a:pPr>
            <a:r>
              <a:rPr lang="cs-CZ" sz="2400" dirty="0"/>
              <a:t>Služby následné péče</a:t>
            </a:r>
          </a:p>
          <a:p>
            <a:pPr lvl="1">
              <a:lnSpc>
                <a:spcPct val="100000"/>
              </a:lnSpc>
              <a:spcBef>
                <a:spcPts val="0"/>
              </a:spcBef>
            </a:pPr>
            <a:r>
              <a:rPr lang="cs-CZ" sz="2400" dirty="0"/>
              <a:t>Osobní asistence</a:t>
            </a:r>
          </a:p>
          <a:p>
            <a:pPr lvl="1">
              <a:lnSpc>
                <a:spcPct val="100000"/>
              </a:lnSpc>
              <a:spcBef>
                <a:spcPts val="0"/>
              </a:spcBef>
            </a:pPr>
            <a:endParaRPr lang="cs-CZ" sz="2400" dirty="0"/>
          </a:p>
          <a:p>
            <a:pPr lvl="1">
              <a:lnSpc>
                <a:spcPct val="100000"/>
              </a:lnSpc>
              <a:spcBef>
                <a:spcPts val="0"/>
              </a:spcBef>
            </a:pPr>
            <a:r>
              <a:rPr lang="cs-CZ" dirty="0"/>
              <a:t>Aktivity nad rámec aktivit dle zák. 108/2006Sb., o soc. službách</a:t>
            </a:r>
          </a:p>
          <a:p>
            <a:pPr lvl="1">
              <a:lnSpc>
                <a:spcPct val="100000"/>
              </a:lnSpc>
              <a:spcBef>
                <a:spcPts val="0"/>
              </a:spcBef>
            </a:pPr>
            <a:endParaRPr lang="cs-CZ" sz="1800" dirty="0"/>
          </a:p>
        </p:txBody>
      </p:sp>
      <p:sp>
        <p:nvSpPr>
          <p:cNvPr id="4" name="Zástupný symbol pro číslo snímku 3"/>
          <p:cNvSpPr>
            <a:spLocks noGrp="1"/>
          </p:cNvSpPr>
          <p:nvPr>
            <p:ph type="sldNum" sz="quarter" idx="12"/>
          </p:nvPr>
        </p:nvSpPr>
        <p:spPr/>
        <p:txBody>
          <a:bodyPr/>
          <a:lstStyle/>
          <a:p>
            <a:fld id="{479BF083-4774-43B1-9AB0-5CC1AC5DD8EE}" type="slidenum">
              <a:rPr lang="cs-CZ" smtClean="0"/>
              <a:pPr/>
              <a:t>5</a:t>
            </a:fld>
            <a:endParaRPr lang="cs-CZ" dirty="0"/>
          </a:p>
        </p:txBody>
      </p:sp>
      <p:pic>
        <p:nvPicPr>
          <p:cNvPr id="5" name="Obrázek 4">
            <a:extLst>
              <a:ext uri="{FF2B5EF4-FFF2-40B4-BE49-F238E27FC236}">
                <a16:creationId xmlns:a16="http://schemas.microsoft.com/office/drawing/2014/main" id="{7866CD6E-E168-4B19-BC7A-4B5488ECF6C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635896" y="6319167"/>
            <a:ext cx="2286000" cy="376833"/>
          </a:xfrm>
          <a:prstGeom prst="rect">
            <a:avLst/>
          </a:prstGeom>
        </p:spPr>
      </p:pic>
    </p:spTree>
    <p:extLst>
      <p:ext uri="{BB962C8B-B14F-4D97-AF65-F5344CB8AC3E}">
        <p14:creationId xmlns:p14="http://schemas.microsoft.com/office/powerpoint/2010/main" val="1461733457"/>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t>Věcná způsobilost výdajů </a:t>
            </a:r>
          </a:p>
        </p:txBody>
      </p:sp>
      <p:sp>
        <p:nvSpPr>
          <p:cNvPr id="3" name="Zástupný symbol pro obsah 2"/>
          <p:cNvSpPr>
            <a:spLocks noGrp="1"/>
          </p:cNvSpPr>
          <p:nvPr>
            <p:ph idx="1"/>
          </p:nvPr>
        </p:nvSpPr>
        <p:spPr>
          <a:xfrm>
            <a:off x="323528" y="1340768"/>
            <a:ext cx="8640960" cy="5328592"/>
          </a:xfrm>
        </p:spPr>
        <p:txBody>
          <a:bodyPr/>
          <a:lstStyle/>
          <a:p>
            <a:pPr marL="0" indent="0">
              <a:lnSpc>
                <a:spcPct val="100000"/>
              </a:lnSpc>
              <a:spcBef>
                <a:spcPts val="0"/>
              </a:spcBef>
              <a:spcAft>
                <a:spcPts val="0"/>
              </a:spcAft>
              <a:buNone/>
            </a:pPr>
            <a:r>
              <a:rPr lang="cs-CZ" sz="1800" b="1" dirty="0"/>
              <a:t>1.1.6 Přímá podpora pro CS</a:t>
            </a:r>
          </a:p>
          <a:p>
            <a:pPr>
              <a:lnSpc>
                <a:spcPct val="150000"/>
              </a:lnSpc>
              <a:spcBef>
                <a:spcPts val="0"/>
              </a:spcBef>
              <a:spcAft>
                <a:spcPts val="0"/>
              </a:spcAft>
              <a:defRPr/>
            </a:pPr>
            <a:r>
              <a:rPr lang="cs-CZ" sz="1800" b="1" dirty="0"/>
              <a:t>mzdy</a:t>
            </a:r>
            <a:r>
              <a:rPr lang="cs-CZ" sz="1800" dirty="0"/>
              <a:t> zaměstnanců z CS (PS, DPČ, DPP ne) – max. limit stanovený pro měsíc práce zaměstnance je ve výši trojnásobku minimální mzdy za měsíc při 40hodinové týdenní pracovní době</a:t>
            </a:r>
          </a:p>
          <a:p>
            <a:pPr>
              <a:lnSpc>
                <a:spcPct val="150000"/>
              </a:lnSpc>
              <a:spcBef>
                <a:spcPts val="0"/>
              </a:spcBef>
              <a:spcAft>
                <a:spcPts val="0"/>
              </a:spcAft>
              <a:defRPr/>
            </a:pPr>
            <a:r>
              <a:rPr lang="cs-CZ" sz="1800" b="1" dirty="0"/>
              <a:t>cestovné, ubytování a stravné </a:t>
            </a:r>
            <a:r>
              <a:rPr lang="cs-CZ" sz="1800" dirty="0"/>
              <a:t>při služebních cestách pro CS</a:t>
            </a:r>
          </a:p>
          <a:p>
            <a:pPr>
              <a:lnSpc>
                <a:spcPct val="150000"/>
              </a:lnSpc>
              <a:spcBef>
                <a:spcPts val="0"/>
              </a:spcBef>
              <a:spcAft>
                <a:spcPts val="0"/>
              </a:spcAft>
              <a:defRPr/>
            </a:pPr>
            <a:r>
              <a:rPr lang="cs-CZ" sz="1800" b="1" dirty="0"/>
              <a:t>příspěvek na péči o dítě a další závislé osoby </a:t>
            </a:r>
            <a:r>
              <a:rPr lang="cs-CZ" sz="1800" dirty="0"/>
              <a:t>– poskytuje se po dobu trvání školení nebo při nástupu nezaměstnané osoby do nového zaměstnání (v tomto případě se poskytuje po dobu max. 6 </a:t>
            </a:r>
            <a:r>
              <a:rPr lang="cs-CZ" sz="1800" dirty="0" err="1"/>
              <a:t>měs</a:t>
            </a:r>
            <a:r>
              <a:rPr lang="cs-CZ" sz="1800" dirty="0"/>
              <a:t>.)</a:t>
            </a:r>
          </a:p>
          <a:p>
            <a:pPr>
              <a:lnSpc>
                <a:spcPct val="150000"/>
              </a:lnSpc>
              <a:spcBef>
                <a:spcPts val="0"/>
              </a:spcBef>
              <a:spcAft>
                <a:spcPts val="0"/>
              </a:spcAft>
              <a:defRPr/>
            </a:pPr>
            <a:r>
              <a:rPr lang="cs-CZ" sz="1800" b="1" dirty="0"/>
              <a:t>příspěvek na zapracování </a:t>
            </a:r>
            <a:r>
              <a:rPr lang="cs-CZ" sz="1800" dirty="0"/>
              <a:t>(dle zákona č. 435/2004 Sb., zákon o zaměstnanosti) – poskytuje se po dobu max. 3 </a:t>
            </a:r>
            <a:r>
              <a:rPr lang="cs-CZ" sz="1800" dirty="0" err="1"/>
              <a:t>měs</a:t>
            </a:r>
            <a:r>
              <a:rPr lang="cs-CZ" sz="1800" dirty="0"/>
              <a:t>., nejvýše do poloviny minimální mzdy</a:t>
            </a:r>
          </a:p>
          <a:p>
            <a:pPr>
              <a:lnSpc>
                <a:spcPct val="150000"/>
              </a:lnSpc>
              <a:spcBef>
                <a:spcPts val="0"/>
              </a:spcBef>
              <a:spcAft>
                <a:spcPts val="0"/>
              </a:spcAft>
              <a:defRPr/>
            </a:pPr>
            <a:r>
              <a:rPr lang="cs-CZ" sz="1800" b="1" dirty="0"/>
              <a:t>jiné nezbytné náklady </a:t>
            </a:r>
            <a:r>
              <a:rPr lang="cs-CZ" sz="1800" dirty="0"/>
              <a:t>pro CS pro realizování jejich aktivit (prohlídka zdravotní způsobilosti pro výkon práce, výpis z rejstříku trestů)</a:t>
            </a:r>
          </a:p>
          <a:p>
            <a:pPr marL="0" indent="0">
              <a:lnSpc>
                <a:spcPct val="100000"/>
              </a:lnSpc>
              <a:spcBef>
                <a:spcPts val="0"/>
              </a:spcBef>
              <a:spcAft>
                <a:spcPts val="0"/>
              </a:spcAft>
              <a:buNone/>
              <a:defRPr/>
            </a:pPr>
            <a:endParaRPr lang="cs-CZ" sz="1200" dirty="0"/>
          </a:p>
          <a:p>
            <a:endParaRPr lang="cs-CZ" altLang="cs-CZ" sz="1200" dirty="0"/>
          </a:p>
          <a:p>
            <a:endParaRPr lang="cs-CZ" altLang="cs-CZ" dirty="0"/>
          </a:p>
          <a:p>
            <a:pPr marL="0" indent="0">
              <a:buNone/>
            </a:pPr>
            <a:endParaRPr lang="cs-CZ" dirty="0"/>
          </a:p>
        </p:txBody>
      </p:sp>
      <p:sp>
        <p:nvSpPr>
          <p:cNvPr id="4" name="Zástupný symbol pro číslo snímku 3"/>
          <p:cNvSpPr>
            <a:spLocks noGrp="1"/>
          </p:cNvSpPr>
          <p:nvPr>
            <p:ph type="sldNum" sz="quarter" idx="12"/>
          </p:nvPr>
        </p:nvSpPr>
        <p:spPr/>
        <p:txBody>
          <a:bodyPr/>
          <a:lstStyle/>
          <a:p>
            <a:fld id="{479BF083-4774-43B1-9AB0-5CC1AC5DD8EE}" type="slidenum">
              <a:rPr lang="cs-CZ" smtClean="0"/>
              <a:pPr/>
              <a:t>50</a:t>
            </a:fld>
            <a:endParaRPr lang="cs-CZ" dirty="0"/>
          </a:p>
        </p:txBody>
      </p:sp>
      <p:pic>
        <p:nvPicPr>
          <p:cNvPr id="5" name="Obrázek 4">
            <a:extLst>
              <a:ext uri="{FF2B5EF4-FFF2-40B4-BE49-F238E27FC236}">
                <a16:creationId xmlns:a16="http://schemas.microsoft.com/office/drawing/2014/main" id="{B63FE1E5-C7AF-4E69-9DED-B2376724F17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265048" y="6275383"/>
            <a:ext cx="2231440" cy="367839"/>
          </a:xfrm>
          <a:prstGeom prst="rect">
            <a:avLst/>
          </a:prstGeom>
        </p:spPr>
      </p:pic>
    </p:spTree>
    <p:extLst>
      <p:ext uri="{BB962C8B-B14F-4D97-AF65-F5344CB8AC3E}">
        <p14:creationId xmlns:p14="http://schemas.microsoft.com/office/powerpoint/2010/main" val="34718592"/>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noFill/>
        </p:spPr>
        <p:txBody>
          <a:bodyPr/>
          <a:lstStyle/>
          <a:p>
            <a:r>
              <a:rPr lang="cs-CZ" dirty="0"/>
              <a:t>Věcná způsobilost výdajů </a:t>
            </a:r>
          </a:p>
        </p:txBody>
      </p:sp>
      <p:sp>
        <p:nvSpPr>
          <p:cNvPr id="3" name="Zástupný symbol pro obsah 2"/>
          <p:cNvSpPr>
            <a:spLocks noGrp="1"/>
          </p:cNvSpPr>
          <p:nvPr>
            <p:ph idx="1"/>
          </p:nvPr>
        </p:nvSpPr>
        <p:spPr>
          <a:xfrm>
            <a:off x="539552" y="1412776"/>
            <a:ext cx="8208912" cy="4968552"/>
          </a:xfrm>
        </p:spPr>
        <p:txBody>
          <a:bodyPr/>
          <a:lstStyle/>
          <a:p>
            <a:pPr marL="0" indent="0">
              <a:buNone/>
            </a:pPr>
            <a:r>
              <a:rPr lang="cs-CZ" sz="1800" b="1" dirty="0"/>
              <a:t>1.1.7 Křížové financování</a:t>
            </a:r>
          </a:p>
          <a:p>
            <a:pPr>
              <a:lnSpc>
                <a:spcPct val="100000"/>
              </a:lnSpc>
              <a:spcAft>
                <a:spcPts val="0"/>
              </a:spcAft>
            </a:pPr>
            <a:r>
              <a:rPr lang="cs-CZ" sz="2000" dirty="0"/>
              <a:t>Způsob doplňkového financování (smyslem je umožnit v projektech financovaných z ESF realizaci také některých aktivit, které spadají do oblasti pomoci EFRR)</a:t>
            </a:r>
          </a:p>
          <a:p>
            <a:pPr>
              <a:lnSpc>
                <a:spcPct val="100000"/>
              </a:lnSpc>
              <a:spcAft>
                <a:spcPts val="0"/>
              </a:spcAft>
            </a:pPr>
            <a:r>
              <a:rPr lang="cs-CZ" sz="2000" b="1" dirty="0"/>
              <a:t>Co patří do křížového financování: </a:t>
            </a:r>
            <a:r>
              <a:rPr lang="cs-CZ" sz="2000" dirty="0"/>
              <a:t>výdaje za nákup infrastruktury a za rekonstrukci infrastruktury v rozsahu větším než jsou drobné stavební úpravy (nad 40 tis. Kč)</a:t>
            </a:r>
          </a:p>
          <a:p>
            <a:pPr>
              <a:lnSpc>
                <a:spcPct val="100000"/>
              </a:lnSpc>
              <a:spcAft>
                <a:spcPts val="0"/>
              </a:spcAft>
            </a:pPr>
            <a:r>
              <a:rPr lang="cs-CZ" sz="2000" b="1" dirty="0"/>
              <a:t>Za infrastrukturu se považují: </a:t>
            </a:r>
            <a:r>
              <a:rPr lang="cs-CZ" sz="2000" dirty="0"/>
              <a:t>budovy, stavby, pozemky a technická zařízení nezbytná pro fungování budov a staveb, s nemovitostmi pevně spojená (vodovod, kanalizace, energetické, komunikační vedení apod.)</a:t>
            </a:r>
          </a:p>
          <a:p>
            <a:pPr>
              <a:lnSpc>
                <a:spcPct val="100000"/>
              </a:lnSpc>
              <a:spcAft>
                <a:spcPts val="0"/>
              </a:spcAft>
            </a:pPr>
            <a:r>
              <a:rPr lang="cs-CZ" sz="2000" b="1" dirty="0"/>
              <a:t>Za infrastrukturu se nepovažují: </a:t>
            </a:r>
            <a:r>
              <a:rPr lang="cs-CZ" sz="2000" dirty="0"/>
              <a:t>movité a samostatně pořizované věci využívané  při realizaci projektů (vybavení, nábytek, učební pomůcky, přístroje sloužící k výuce nebo používané při výzkumu a vývoji apod.)</a:t>
            </a:r>
          </a:p>
          <a:p>
            <a:pPr marL="0" indent="0">
              <a:buNone/>
            </a:pPr>
            <a:endParaRPr lang="cs-CZ" altLang="cs-CZ" sz="1600" b="1" dirty="0"/>
          </a:p>
          <a:p>
            <a:pPr marL="0" indent="0">
              <a:buNone/>
            </a:pPr>
            <a:endParaRPr lang="cs-CZ" altLang="cs-CZ" sz="2400" dirty="0"/>
          </a:p>
          <a:p>
            <a:pPr lvl="1">
              <a:buFont typeface="Arial" charset="0"/>
              <a:buChar char="•"/>
            </a:pPr>
            <a:endParaRPr lang="cs-CZ" sz="2800" dirty="0"/>
          </a:p>
        </p:txBody>
      </p:sp>
      <p:sp>
        <p:nvSpPr>
          <p:cNvPr id="4" name="Zástupný symbol pro číslo snímku 3"/>
          <p:cNvSpPr>
            <a:spLocks noGrp="1"/>
          </p:cNvSpPr>
          <p:nvPr>
            <p:ph type="sldNum" sz="quarter" idx="12"/>
          </p:nvPr>
        </p:nvSpPr>
        <p:spPr/>
        <p:txBody>
          <a:bodyPr/>
          <a:lstStyle/>
          <a:p>
            <a:fld id="{479BF083-4774-43B1-9AB0-5CC1AC5DD8EE}" type="slidenum">
              <a:rPr lang="cs-CZ" smtClean="0"/>
              <a:pPr/>
              <a:t>51</a:t>
            </a:fld>
            <a:endParaRPr lang="cs-CZ" dirty="0"/>
          </a:p>
        </p:txBody>
      </p:sp>
      <p:pic>
        <p:nvPicPr>
          <p:cNvPr id="5" name="Obrázek 4">
            <a:extLst>
              <a:ext uri="{FF2B5EF4-FFF2-40B4-BE49-F238E27FC236}">
                <a16:creationId xmlns:a16="http://schemas.microsoft.com/office/drawing/2014/main" id="{BD953092-685F-475E-A8C1-B1B9EBC80063}"/>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228184" y="6361689"/>
            <a:ext cx="1872208" cy="308621"/>
          </a:xfrm>
          <a:prstGeom prst="rect">
            <a:avLst/>
          </a:prstGeom>
        </p:spPr>
      </p:pic>
    </p:spTree>
    <p:extLst>
      <p:ext uri="{BB962C8B-B14F-4D97-AF65-F5344CB8AC3E}">
        <p14:creationId xmlns:p14="http://schemas.microsoft.com/office/powerpoint/2010/main" val="2941082473"/>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noFill/>
        </p:spPr>
        <p:txBody>
          <a:bodyPr/>
          <a:lstStyle/>
          <a:p>
            <a:r>
              <a:rPr lang="cs-CZ" dirty="0"/>
              <a:t>Věcná způsobilost výdajů </a:t>
            </a:r>
          </a:p>
        </p:txBody>
      </p:sp>
      <p:sp>
        <p:nvSpPr>
          <p:cNvPr id="3" name="Zástupný symbol pro obsah 2"/>
          <p:cNvSpPr>
            <a:spLocks noGrp="1"/>
          </p:cNvSpPr>
          <p:nvPr>
            <p:ph idx="1"/>
          </p:nvPr>
        </p:nvSpPr>
        <p:spPr>
          <a:xfrm>
            <a:off x="539552" y="1412776"/>
            <a:ext cx="8064000" cy="4968552"/>
          </a:xfrm>
        </p:spPr>
        <p:txBody>
          <a:bodyPr/>
          <a:lstStyle/>
          <a:p>
            <a:pPr marL="0" indent="0">
              <a:buNone/>
            </a:pPr>
            <a:r>
              <a:rPr lang="cs-CZ" sz="1800" b="1" dirty="0"/>
              <a:t>Podmínky z Výzvy ŘO ke křížovému financování: </a:t>
            </a:r>
          </a:p>
          <a:p>
            <a:pPr>
              <a:lnSpc>
                <a:spcPct val="100000"/>
              </a:lnSpc>
            </a:pPr>
            <a:r>
              <a:rPr lang="cs-CZ" sz="2000" dirty="0"/>
              <a:t>U aktivity </a:t>
            </a:r>
            <a:r>
              <a:rPr lang="cs-CZ" sz="2000" b="1" dirty="0"/>
              <a:t>1.1, 1.2 </a:t>
            </a:r>
            <a:r>
              <a:rPr lang="cs-CZ" sz="2000" dirty="0"/>
              <a:t>(s výjimkou bodu j), </a:t>
            </a:r>
            <a:r>
              <a:rPr lang="cs-CZ" sz="2000" b="1" dirty="0"/>
              <a:t>2.1</a:t>
            </a:r>
            <a:r>
              <a:rPr lang="cs-CZ" sz="2000" dirty="0"/>
              <a:t> a </a:t>
            </a:r>
            <a:r>
              <a:rPr lang="cs-CZ" sz="2000" b="1" dirty="0"/>
              <a:t>2.2</a:t>
            </a:r>
            <a:r>
              <a:rPr lang="cs-CZ" sz="2000" dirty="0"/>
              <a:t> jsou způsobilé pouze výdaje spojené s technickým zhodnocením budovy, stavby, bytů</a:t>
            </a:r>
          </a:p>
          <a:p>
            <a:pPr>
              <a:lnSpc>
                <a:spcPct val="100000"/>
              </a:lnSpc>
            </a:pPr>
            <a:r>
              <a:rPr lang="cs-CZ" sz="2000" dirty="0"/>
              <a:t>U aktivity </a:t>
            </a:r>
            <a:r>
              <a:rPr lang="cs-CZ" sz="2000" b="1" dirty="0"/>
              <a:t>1.2</a:t>
            </a:r>
            <a:r>
              <a:rPr lang="cs-CZ" sz="2000" dirty="0"/>
              <a:t> </a:t>
            </a:r>
            <a:r>
              <a:rPr lang="cs-CZ" sz="2000" b="1" dirty="0"/>
              <a:t>bod j)</a:t>
            </a:r>
            <a:r>
              <a:rPr lang="cs-CZ" sz="2000" dirty="0"/>
              <a:t> zaměřené na rozvoj sociálního / dostupného / podporovaného / prostupného bydlení není křížové financování způsobilé</a:t>
            </a:r>
            <a:endParaRPr lang="cs-CZ" sz="1400" dirty="0"/>
          </a:p>
          <a:p>
            <a:pPr marL="0" indent="0" algn="just">
              <a:lnSpc>
                <a:spcPct val="100000"/>
              </a:lnSpc>
              <a:buNone/>
            </a:pPr>
            <a:endParaRPr lang="cs-CZ" sz="1400" dirty="0"/>
          </a:p>
        </p:txBody>
      </p:sp>
      <p:sp>
        <p:nvSpPr>
          <p:cNvPr id="4" name="Zástupný symbol pro číslo snímku 3"/>
          <p:cNvSpPr>
            <a:spLocks noGrp="1"/>
          </p:cNvSpPr>
          <p:nvPr>
            <p:ph type="sldNum" sz="quarter" idx="12"/>
          </p:nvPr>
        </p:nvSpPr>
        <p:spPr/>
        <p:txBody>
          <a:bodyPr/>
          <a:lstStyle/>
          <a:p>
            <a:fld id="{479BF083-4774-43B1-9AB0-5CC1AC5DD8EE}" type="slidenum">
              <a:rPr lang="cs-CZ" smtClean="0"/>
              <a:pPr/>
              <a:t>52</a:t>
            </a:fld>
            <a:endParaRPr lang="cs-CZ" dirty="0"/>
          </a:p>
        </p:txBody>
      </p:sp>
      <p:pic>
        <p:nvPicPr>
          <p:cNvPr id="5" name="Obrázek 4">
            <a:extLst>
              <a:ext uri="{FF2B5EF4-FFF2-40B4-BE49-F238E27FC236}">
                <a16:creationId xmlns:a16="http://schemas.microsoft.com/office/drawing/2014/main" id="{E624F715-2039-4A8B-B9D3-EFBD31185B7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627784" y="5937293"/>
            <a:ext cx="4188580" cy="690461"/>
          </a:xfrm>
          <a:prstGeom prst="rect">
            <a:avLst/>
          </a:prstGeom>
        </p:spPr>
      </p:pic>
    </p:spTree>
    <p:extLst>
      <p:ext uri="{BB962C8B-B14F-4D97-AF65-F5344CB8AC3E}">
        <p14:creationId xmlns:p14="http://schemas.microsoft.com/office/powerpoint/2010/main" val="2827169700"/>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noFill/>
        </p:spPr>
        <p:txBody>
          <a:bodyPr/>
          <a:lstStyle/>
          <a:p>
            <a:r>
              <a:rPr lang="cs-CZ" dirty="0"/>
              <a:t>Věcná způsobilost výdajů </a:t>
            </a:r>
          </a:p>
        </p:txBody>
      </p:sp>
      <p:sp>
        <p:nvSpPr>
          <p:cNvPr id="3" name="Zástupný symbol pro obsah 2"/>
          <p:cNvSpPr>
            <a:spLocks noGrp="1"/>
          </p:cNvSpPr>
          <p:nvPr>
            <p:ph idx="1"/>
          </p:nvPr>
        </p:nvSpPr>
        <p:spPr>
          <a:xfrm>
            <a:off x="539552" y="1412776"/>
            <a:ext cx="8064000" cy="4968552"/>
          </a:xfrm>
        </p:spPr>
        <p:txBody>
          <a:bodyPr/>
          <a:lstStyle/>
          <a:p>
            <a:pPr marL="0" indent="0" algn="just">
              <a:lnSpc>
                <a:spcPct val="100000"/>
              </a:lnSpc>
              <a:buNone/>
            </a:pPr>
            <a:endParaRPr lang="cs-CZ" sz="1400" dirty="0"/>
          </a:p>
          <a:p>
            <a:pPr marL="0" indent="0" algn="just">
              <a:lnSpc>
                <a:spcPct val="100000"/>
              </a:lnSpc>
              <a:buNone/>
            </a:pPr>
            <a:r>
              <a:rPr lang="cs-CZ" sz="2000" b="1" dirty="0"/>
              <a:t>Investiční výdaje:</a:t>
            </a:r>
          </a:p>
          <a:p>
            <a:pPr algn="just">
              <a:lnSpc>
                <a:spcPct val="100000"/>
              </a:lnSpc>
            </a:pPr>
            <a:r>
              <a:rPr lang="cs-CZ" sz="2000" b="1" dirty="0"/>
              <a:t>Pro projekty platí omezení, že podíl investičních výdajů v rámci celkových způsobilých výdajů nesmí být vyšší než 50 %</a:t>
            </a:r>
            <a:endParaRPr lang="cs-CZ" sz="2000" dirty="0"/>
          </a:p>
          <a:p>
            <a:pPr marL="0" indent="0" algn="just">
              <a:lnSpc>
                <a:spcPct val="100000"/>
              </a:lnSpc>
              <a:buNone/>
            </a:pPr>
            <a:endParaRPr lang="cs-CZ" sz="1400" dirty="0"/>
          </a:p>
        </p:txBody>
      </p:sp>
      <p:sp>
        <p:nvSpPr>
          <p:cNvPr id="4" name="Zástupný symbol pro číslo snímku 3"/>
          <p:cNvSpPr>
            <a:spLocks noGrp="1"/>
          </p:cNvSpPr>
          <p:nvPr>
            <p:ph type="sldNum" sz="quarter" idx="12"/>
          </p:nvPr>
        </p:nvSpPr>
        <p:spPr/>
        <p:txBody>
          <a:bodyPr/>
          <a:lstStyle/>
          <a:p>
            <a:fld id="{479BF083-4774-43B1-9AB0-5CC1AC5DD8EE}" type="slidenum">
              <a:rPr lang="cs-CZ" smtClean="0"/>
              <a:pPr/>
              <a:t>53</a:t>
            </a:fld>
            <a:endParaRPr lang="cs-CZ" dirty="0"/>
          </a:p>
        </p:txBody>
      </p:sp>
      <p:pic>
        <p:nvPicPr>
          <p:cNvPr id="5" name="Obrázek 4">
            <a:extLst>
              <a:ext uri="{FF2B5EF4-FFF2-40B4-BE49-F238E27FC236}">
                <a16:creationId xmlns:a16="http://schemas.microsoft.com/office/drawing/2014/main" id="{7455520D-D59A-4B81-823B-6A252CBC8F1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627784" y="5923005"/>
            <a:ext cx="4188580" cy="690461"/>
          </a:xfrm>
          <a:prstGeom prst="rect">
            <a:avLst/>
          </a:prstGeom>
        </p:spPr>
      </p:pic>
    </p:spTree>
    <p:extLst>
      <p:ext uri="{BB962C8B-B14F-4D97-AF65-F5344CB8AC3E}">
        <p14:creationId xmlns:p14="http://schemas.microsoft.com/office/powerpoint/2010/main" val="654985565"/>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t>Věcná způsobilost výdajů </a:t>
            </a:r>
          </a:p>
        </p:txBody>
      </p:sp>
      <p:sp>
        <p:nvSpPr>
          <p:cNvPr id="3" name="Zástupný symbol pro obsah 2"/>
          <p:cNvSpPr>
            <a:spLocks noGrp="1"/>
          </p:cNvSpPr>
          <p:nvPr>
            <p:ph idx="1"/>
          </p:nvPr>
        </p:nvSpPr>
        <p:spPr>
          <a:xfrm>
            <a:off x="539552" y="1268760"/>
            <a:ext cx="8064000" cy="4563208"/>
          </a:xfrm>
        </p:spPr>
        <p:txBody>
          <a:bodyPr/>
          <a:lstStyle/>
          <a:p>
            <a:pPr marL="0" indent="0">
              <a:lnSpc>
                <a:spcPct val="100000"/>
              </a:lnSpc>
              <a:spcBef>
                <a:spcPts val="0"/>
              </a:spcBef>
              <a:spcAft>
                <a:spcPts val="0"/>
              </a:spcAft>
              <a:buNone/>
            </a:pPr>
            <a:r>
              <a:rPr lang="cs-CZ" sz="1800" b="1" dirty="0"/>
              <a:t>1.2 Nepřímé náklady </a:t>
            </a:r>
          </a:p>
          <a:p>
            <a:pPr>
              <a:lnSpc>
                <a:spcPct val="100000"/>
              </a:lnSpc>
              <a:spcBef>
                <a:spcPts val="0"/>
              </a:spcBef>
              <a:spcAft>
                <a:spcPts val="0"/>
              </a:spcAft>
            </a:pPr>
            <a:endParaRPr lang="cs-CZ" sz="1800" dirty="0"/>
          </a:p>
          <a:p>
            <a:pPr>
              <a:lnSpc>
                <a:spcPct val="100000"/>
              </a:lnSpc>
              <a:spcBef>
                <a:spcPts val="0"/>
              </a:spcBef>
              <a:spcAft>
                <a:spcPts val="0"/>
              </a:spcAft>
            </a:pPr>
            <a:r>
              <a:rPr lang="cs-CZ" altLang="cs-CZ" sz="1800" b="1" dirty="0"/>
              <a:t>Max. 25% přímých způsobilých nákladů projektu</a:t>
            </a:r>
          </a:p>
          <a:p>
            <a:pPr>
              <a:lnSpc>
                <a:spcPct val="100000"/>
              </a:lnSpc>
              <a:spcBef>
                <a:spcPts val="0"/>
              </a:spcBef>
              <a:spcAft>
                <a:spcPts val="0"/>
              </a:spcAft>
            </a:pPr>
            <a:endParaRPr lang="cs-CZ" altLang="cs-CZ" sz="1800" b="1" dirty="0"/>
          </a:p>
          <a:p>
            <a:pPr>
              <a:lnSpc>
                <a:spcPct val="150000"/>
              </a:lnSpc>
              <a:spcBef>
                <a:spcPts val="0"/>
              </a:spcBef>
              <a:spcAft>
                <a:spcPts val="0"/>
              </a:spcAft>
            </a:pPr>
            <a:r>
              <a:rPr lang="cs-CZ" sz="1800" dirty="0"/>
              <a:t>administrativa, řízení projektu (včetně finančního), účetnictví, personalistika komunikační a informační opatření, občerstvení a stravování a podpůrné procesy pro provoz projektu</a:t>
            </a:r>
          </a:p>
          <a:p>
            <a:pPr>
              <a:lnSpc>
                <a:spcPct val="150000"/>
              </a:lnSpc>
              <a:spcBef>
                <a:spcPts val="0"/>
              </a:spcBef>
              <a:spcAft>
                <a:spcPts val="0"/>
              </a:spcAft>
            </a:pPr>
            <a:r>
              <a:rPr lang="cs-CZ" sz="1800" dirty="0"/>
              <a:t>cestovní náhrady spojené s pracovními cestami RT</a:t>
            </a:r>
          </a:p>
          <a:p>
            <a:pPr>
              <a:lnSpc>
                <a:spcPct val="150000"/>
              </a:lnSpc>
              <a:spcBef>
                <a:spcPts val="0"/>
              </a:spcBef>
              <a:spcAft>
                <a:spcPts val="0"/>
              </a:spcAft>
            </a:pPr>
            <a:r>
              <a:rPr lang="cs-CZ" sz="1800" dirty="0"/>
              <a:t>spotřební materiál, zařízení a vybavení (papír…)</a:t>
            </a:r>
          </a:p>
          <a:p>
            <a:pPr>
              <a:lnSpc>
                <a:spcPct val="150000"/>
              </a:lnSpc>
              <a:spcBef>
                <a:spcPts val="0"/>
              </a:spcBef>
              <a:spcAft>
                <a:spcPts val="0"/>
              </a:spcAft>
            </a:pPr>
            <a:r>
              <a:rPr lang="cs-CZ" sz="1800" dirty="0"/>
              <a:t>prostory pro realizaci projektu (nájemné, vodné, stočné, energie…)</a:t>
            </a:r>
          </a:p>
          <a:p>
            <a:pPr>
              <a:lnSpc>
                <a:spcPct val="150000"/>
              </a:lnSpc>
              <a:spcBef>
                <a:spcPts val="0"/>
              </a:spcBef>
              <a:spcAft>
                <a:spcPts val="0"/>
              </a:spcAft>
            </a:pPr>
            <a:r>
              <a:rPr lang="cs-CZ" sz="1800" dirty="0"/>
              <a:t>ostatní provozní výdaje (internet, poštovné, telefon…)</a:t>
            </a:r>
          </a:p>
          <a:p>
            <a:pPr marL="0" indent="0">
              <a:lnSpc>
                <a:spcPct val="100000"/>
              </a:lnSpc>
              <a:spcBef>
                <a:spcPts val="0"/>
              </a:spcBef>
              <a:spcAft>
                <a:spcPts val="0"/>
              </a:spcAft>
              <a:buNone/>
            </a:pPr>
            <a:endParaRPr lang="cs-CZ" sz="1800" dirty="0"/>
          </a:p>
          <a:p>
            <a:pPr>
              <a:lnSpc>
                <a:spcPct val="100000"/>
              </a:lnSpc>
              <a:spcBef>
                <a:spcPts val="0"/>
              </a:spcBef>
              <a:spcAft>
                <a:spcPts val="0"/>
              </a:spcAft>
            </a:pPr>
            <a:endParaRPr lang="cs-CZ" altLang="cs-CZ" sz="1600" dirty="0"/>
          </a:p>
          <a:p>
            <a:pPr>
              <a:lnSpc>
                <a:spcPct val="100000"/>
              </a:lnSpc>
              <a:spcBef>
                <a:spcPts val="0"/>
              </a:spcBef>
              <a:spcAft>
                <a:spcPts val="0"/>
              </a:spcAft>
            </a:pPr>
            <a:endParaRPr lang="cs-CZ" altLang="cs-CZ" sz="1600" dirty="0"/>
          </a:p>
          <a:p>
            <a:pPr>
              <a:lnSpc>
                <a:spcPct val="100000"/>
              </a:lnSpc>
              <a:spcBef>
                <a:spcPts val="0"/>
              </a:spcBef>
              <a:spcAft>
                <a:spcPts val="0"/>
              </a:spcAft>
            </a:pPr>
            <a:endParaRPr lang="cs-CZ" altLang="cs-CZ" sz="1600" dirty="0"/>
          </a:p>
          <a:p>
            <a:endParaRPr lang="cs-CZ" dirty="0"/>
          </a:p>
          <a:p>
            <a:endParaRPr lang="cs-CZ" dirty="0"/>
          </a:p>
          <a:p>
            <a:endParaRPr lang="cs-CZ" dirty="0"/>
          </a:p>
          <a:p>
            <a:endParaRPr lang="cs-CZ" dirty="0"/>
          </a:p>
          <a:p>
            <a:endParaRPr lang="cs-CZ" dirty="0"/>
          </a:p>
        </p:txBody>
      </p:sp>
      <p:sp>
        <p:nvSpPr>
          <p:cNvPr id="4" name="Zástupný symbol pro číslo snímku 3"/>
          <p:cNvSpPr>
            <a:spLocks noGrp="1"/>
          </p:cNvSpPr>
          <p:nvPr>
            <p:ph type="sldNum" sz="quarter" idx="12"/>
          </p:nvPr>
        </p:nvSpPr>
        <p:spPr/>
        <p:txBody>
          <a:bodyPr/>
          <a:lstStyle/>
          <a:p>
            <a:fld id="{479BF083-4774-43B1-9AB0-5CC1AC5DD8EE}" type="slidenum">
              <a:rPr lang="cs-CZ" smtClean="0"/>
              <a:pPr/>
              <a:t>54</a:t>
            </a:fld>
            <a:endParaRPr lang="cs-CZ" dirty="0"/>
          </a:p>
        </p:txBody>
      </p:sp>
      <p:pic>
        <p:nvPicPr>
          <p:cNvPr id="5" name="Obrázek 4">
            <a:extLst>
              <a:ext uri="{FF2B5EF4-FFF2-40B4-BE49-F238E27FC236}">
                <a16:creationId xmlns:a16="http://schemas.microsoft.com/office/drawing/2014/main" id="{8D20DD7E-4133-4288-8BD9-E5CA0B6815CB}"/>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477262" y="5969572"/>
            <a:ext cx="4188580" cy="690461"/>
          </a:xfrm>
          <a:prstGeom prst="rect">
            <a:avLst/>
          </a:prstGeom>
        </p:spPr>
      </p:pic>
    </p:spTree>
    <p:extLst>
      <p:ext uri="{BB962C8B-B14F-4D97-AF65-F5344CB8AC3E}">
        <p14:creationId xmlns:p14="http://schemas.microsoft.com/office/powerpoint/2010/main" val="2039017649"/>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t>Věcná způsobilost výdajů </a:t>
            </a:r>
          </a:p>
        </p:txBody>
      </p:sp>
      <p:sp>
        <p:nvSpPr>
          <p:cNvPr id="3" name="Zástupný symbol pro obsah 2"/>
          <p:cNvSpPr>
            <a:spLocks noGrp="1"/>
          </p:cNvSpPr>
          <p:nvPr>
            <p:ph idx="1"/>
          </p:nvPr>
        </p:nvSpPr>
        <p:spPr>
          <a:xfrm>
            <a:off x="540000" y="1412776"/>
            <a:ext cx="8064000" cy="5256584"/>
          </a:xfrm>
        </p:spPr>
        <p:txBody>
          <a:bodyPr/>
          <a:lstStyle/>
          <a:p>
            <a:pPr>
              <a:lnSpc>
                <a:spcPct val="100000"/>
              </a:lnSpc>
              <a:spcBef>
                <a:spcPts val="0"/>
              </a:spcBef>
              <a:spcAft>
                <a:spcPts val="0"/>
              </a:spcAft>
            </a:pPr>
            <a:r>
              <a:rPr lang="cs-CZ" sz="1800" dirty="0"/>
              <a:t>Pro projekty, u nichž podstatná většina nákladů vznikne formou nákupu služeb od externích dodavatelů, jsou způsobilá procenta nepřímých nákladů snížena</a:t>
            </a:r>
          </a:p>
          <a:p>
            <a:pPr>
              <a:lnSpc>
                <a:spcPct val="100000"/>
              </a:lnSpc>
              <a:spcBef>
                <a:spcPts val="0"/>
              </a:spcBef>
              <a:spcAft>
                <a:spcPts val="0"/>
              </a:spcAft>
            </a:pPr>
            <a:endParaRPr lang="cs-CZ" sz="1800" dirty="0"/>
          </a:p>
          <a:p>
            <a:pPr>
              <a:lnSpc>
                <a:spcPct val="100000"/>
              </a:lnSpc>
              <a:spcBef>
                <a:spcPts val="0"/>
              </a:spcBef>
              <a:spcAft>
                <a:spcPts val="0"/>
              </a:spcAft>
            </a:pPr>
            <a:r>
              <a:rPr lang="cs-CZ" sz="1800" dirty="0"/>
              <a:t>Podíly pro nepřímé náklady jsou sníženy pro projekty s objemem nákupu služeb v těchto intencích:</a:t>
            </a:r>
          </a:p>
          <a:p>
            <a:pPr>
              <a:lnSpc>
                <a:spcPct val="100000"/>
              </a:lnSpc>
              <a:spcBef>
                <a:spcPts val="0"/>
              </a:spcBef>
              <a:spcAft>
                <a:spcPts val="0"/>
              </a:spcAft>
            </a:pPr>
            <a:endParaRPr lang="cs-CZ" sz="1400" dirty="0"/>
          </a:p>
          <a:p>
            <a:pPr>
              <a:lnSpc>
                <a:spcPct val="100000"/>
              </a:lnSpc>
              <a:spcBef>
                <a:spcPts val="0"/>
              </a:spcBef>
              <a:spcAft>
                <a:spcPts val="0"/>
              </a:spcAft>
            </a:pPr>
            <a:endParaRPr lang="cs-CZ" altLang="cs-CZ" sz="1800" dirty="0"/>
          </a:p>
          <a:p>
            <a:pPr>
              <a:lnSpc>
                <a:spcPct val="100000"/>
              </a:lnSpc>
              <a:spcBef>
                <a:spcPts val="0"/>
              </a:spcBef>
              <a:spcAft>
                <a:spcPts val="0"/>
              </a:spcAft>
            </a:pPr>
            <a:endParaRPr lang="cs-CZ" altLang="cs-CZ" sz="1800" dirty="0"/>
          </a:p>
          <a:p>
            <a:pPr>
              <a:lnSpc>
                <a:spcPct val="100000"/>
              </a:lnSpc>
              <a:spcBef>
                <a:spcPts val="0"/>
              </a:spcBef>
              <a:spcAft>
                <a:spcPts val="0"/>
              </a:spcAft>
            </a:pPr>
            <a:endParaRPr lang="cs-CZ" altLang="cs-CZ" sz="1800" dirty="0"/>
          </a:p>
          <a:p>
            <a:pPr>
              <a:lnSpc>
                <a:spcPct val="100000"/>
              </a:lnSpc>
              <a:spcBef>
                <a:spcPts val="0"/>
              </a:spcBef>
              <a:spcAft>
                <a:spcPts val="0"/>
              </a:spcAft>
            </a:pPr>
            <a:endParaRPr lang="cs-CZ" altLang="cs-CZ" sz="1800" dirty="0"/>
          </a:p>
          <a:p>
            <a:pPr>
              <a:lnSpc>
                <a:spcPct val="100000"/>
              </a:lnSpc>
              <a:spcBef>
                <a:spcPts val="0"/>
              </a:spcBef>
              <a:spcAft>
                <a:spcPts val="0"/>
              </a:spcAft>
            </a:pPr>
            <a:endParaRPr lang="cs-CZ" altLang="cs-CZ" sz="1800" dirty="0"/>
          </a:p>
          <a:p>
            <a:pPr>
              <a:lnSpc>
                <a:spcPct val="100000"/>
              </a:lnSpc>
              <a:spcBef>
                <a:spcPts val="0"/>
              </a:spcBef>
              <a:spcAft>
                <a:spcPts val="0"/>
              </a:spcAft>
            </a:pPr>
            <a:endParaRPr lang="cs-CZ" altLang="cs-CZ" sz="1800" dirty="0"/>
          </a:p>
          <a:p>
            <a:pPr>
              <a:lnSpc>
                <a:spcPct val="100000"/>
              </a:lnSpc>
              <a:spcBef>
                <a:spcPts val="0"/>
              </a:spcBef>
              <a:spcAft>
                <a:spcPts val="0"/>
              </a:spcAft>
            </a:pPr>
            <a:endParaRPr lang="cs-CZ" altLang="cs-CZ" sz="1800" dirty="0"/>
          </a:p>
          <a:p>
            <a:pPr marL="0" indent="0">
              <a:lnSpc>
                <a:spcPct val="100000"/>
              </a:lnSpc>
              <a:spcBef>
                <a:spcPts val="0"/>
              </a:spcBef>
              <a:spcAft>
                <a:spcPts val="0"/>
              </a:spcAft>
              <a:buNone/>
            </a:pPr>
            <a:endParaRPr lang="cs-CZ" altLang="cs-CZ" sz="1200" dirty="0"/>
          </a:p>
          <a:p>
            <a:pPr marL="0" indent="0">
              <a:lnSpc>
                <a:spcPct val="100000"/>
              </a:lnSpc>
              <a:spcBef>
                <a:spcPts val="0"/>
              </a:spcBef>
              <a:spcAft>
                <a:spcPts val="0"/>
              </a:spcAft>
              <a:buNone/>
            </a:pPr>
            <a:r>
              <a:rPr lang="cs-CZ" sz="1800" b="1" dirty="0"/>
              <a:t>2. Celkové nezpůsobilé výdaje</a:t>
            </a:r>
          </a:p>
          <a:p>
            <a:pPr marL="0" indent="0">
              <a:lnSpc>
                <a:spcPct val="100000"/>
              </a:lnSpc>
              <a:spcBef>
                <a:spcPts val="0"/>
              </a:spcBef>
              <a:spcAft>
                <a:spcPts val="0"/>
              </a:spcAft>
              <a:buNone/>
            </a:pPr>
            <a:endParaRPr lang="cs-CZ" sz="1800" b="1" dirty="0"/>
          </a:p>
          <a:p>
            <a:pPr>
              <a:lnSpc>
                <a:spcPct val="100000"/>
              </a:lnSpc>
              <a:spcBef>
                <a:spcPts val="0"/>
              </a:spcBef>
              <a:spcAft>
                <a:spcPts val="0"/>
              </a:spcAft>
            </a:pPr>
            <a:r>
              <a:rPr lang="cs-CZ" sz="1800" dirty="0"/>
              <a:t>Pro potřeby OPZ se v žádosti o podporu nevyplňují</a:t>
            </a:r>
            <a:endParaRPr lang="cs-CZ" sz="1800" b="1" dirty="0"/>
          </a:p>
          <a:p>
            <a:pPr marL="0" indent="0">
              <a:lnSpc>
                <a:spcPct val="100000"/>
              </a:lnSpc>
              <a:spcBef>
                <a:spcPts val="0"/>
              </a:spcBef>
              <a:spcAft>
                <a:spcPts val="0"/>
              </a:spcAft>
              <a:buNone/>
            </a:pPr>
            <a:endParaRPr lang="cs-CZ" sz="900" dirty="0"/>
          </a:p>
          <a:p>
            <a:pPr>
              <a:lnSpc>
                <a:spcPct val="100000"/>
              </a:lnSpc>
              <a:spcBef>
                <a:spcPts val="0"/>
              </a:spcBef>
              <a:spcAft>
                <a:spcPts val="0"/>
              </a:spcAft>
            </a:pPr>
            <a:endParaRPr lang="cs-CZ" altLang="cs-CZ" sz="3200" dirty="0"/>
          </a:p>
          <a:p>
            <a:pPr marL="0" indent="0">
              <a:lnSpc>
                <a:spcPct val="100000"/>
              </a:lnSpc>
              <a:spcBef>
                <a:spcPts val="0"/>
              </a:spcBef>
              <a:spcAft>
                <a:spcPts val="0"/>
              </a:spcAft>
              <a:buNone/>
            </a:pPr>
            <a:endParaRPr lang="cs-CZ" altLang="cs-CZ" sz="1800" dirty="0"/>
          </a:p>
          <a:p>
            <a:endParaRPr lang="cs-CZ" dirty="0"/>
          </a:p>
        </p:txBody>
      </p:sp>
      <p:sp>
        <p:nvSpPr>
          <p:cNvPr id="4" name="Zástupný symbol pro číslo snímku 3"/>
          <p:cNvSpPr>
            <a:spLocks noGrp="1"/>
          </p:cNvSpPr>
          <p:nvPr>
            <p:ph type="sldNum" sz="quarter" idx="12"/>
          </p:nvPr>
        </p:nvSpPr>
        <p:spPr/>
        <p:txBody>
          <a:bodyPr/>
          <a:lstStyle/>
          <a:p>
            <a:fld id="{479BF083-4774-43B1-9AB0-5CC1AC5DD8EE}" type="slidenum">
              <a:rPr lang="cs-CZ" smtClean="0"/>
              <a:pPr/>
              <a:t>55</a:t>
            </a:fld>
            <a:endParaRPr lang="cs-CZ" dirty="0"/>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71600" y="3284984"/>
            <a:ext cx="7344816" cy="167966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 name="Obrázek 5">
            <a:extLst>
              <a:ext uri="{FF2B5EF4-FFF2-40B4-BE49-F238E27FC236}">
                <a16:creationId xmlns:a16="http://schemas.microsoft.com/office/drawing/2014/main" id="{0E239BC7-A85D-49B7-A700-086D39204291}"/>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211802" y="6261901"/>
            <a:ext cx="2087424" cy="344099"/>
          </a:xfrm>
          <a:prstGeom prst="rect">
            <a:avLst/>
          </a:prstGeom>
        </p:spPr>
      </p:pic>
    </p:spTree>
    <p:extLst>
      <p:ext uri="{BB962C8B-B14F-4D97-AF65-F5344CB8AC3E}">
        <p14:creationId xmlns:p14="http://schemas.microsoft.com/office/powerpoint/2010/main" val="667889257"/>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pPr marL="0" indent="0"/>
            <a:r>
              <a:rPr lang="cs-CZ" dirty="0"/>
              <a:t>PŘÍJMY PROJEKTU</a:t>
            </a:r>
            <a:endParaRPr lang="cs-CZ" sz="2800" dirty="0"/>
          </a:p>
        </p:txBody>
      </p:sp>
      <p:sp>
        <p:nvSpPr>
          <p:cNvPr id="3" name="Zástupný symbol pro obsah 2"/>
          <p:cNvSpPr>
            <a:spLocks noGrp="1"/>
          </p:cNvSpPr>
          <p:nvPr>
            <p:ph idx="1"/>
          </p:nvPr>
        </p:nvSpPr>
        <p:spPr>
          <a:xfrm>
            <a:off x="539552" y="1196752"/>
            <a:ext cx="8064000" cy="5184576"/>
          </a:xfrm>
        </p:spPr>
        <p:txBody>
          <a:bodyPr/>
          <a:lstStyle/>
          <a:p>
            <a:pPr>
              <a:lnSpc>
                <a:spcPct val="100000"/>
              </a:lnSpc>
              <a:spcBef>
                <a:spcPts val="0"/>
              </a:spcBef>
            </a:pPr>
            <a:r>
              <a:rPr lang="cs-CZ" sz="1800" b="1" dirty="0"/>
              <a:t>Příjmem projektu se rozumí </a:t>
            </a:r>
            <a:r>
              <a:rPr lang="cs-CZ" sz="1800" dirty="0"/>
              <a:t>příjmy vygenerované projektem v době realizace projektu </a:t>
            </a:r>
          </a:p>
          <a:p>
            <a:pPr>
              <a:lnSpc>
                <a:spcPct val="100000"/>
              </a:lnSpc>
              <a:spcBef>
                <a:spcPts val="0"/>
              </a:spcBef>
            </a:pPr>
            <a:r>
              <a:rPr lang="cs-CZ" sz="1800" dirty="0"/>
              <a:t>Mezi příjmy projektu </a:t>
            </a:r>
            <a:r>
              <a:rPr lang="cs-CZ" sz="1800" b="1" dirty="0"/>
              <a:t>patří</a:t>
            </a:r>
            <a:r>
              <a:rPr lang="cs-CZ" sz="1800" dirty="0"/>
              <a:t> např. příjmy za poskytované služby (konferenční poplatky, poplatky za školení apod.), příjmy za prodej výrobků, které vznikly v rámci projektu (tj. výrobků, na jejichž vznik byly vynaloženy výdaje projektu); pronájem prostor, zařízení, softwaru atd. financovaných v rámci projektu atd.</a:t>
            </a:r>
          </a:p>
          <a:p>
            <a:pPr>
              <a:lnSpc>
                <a:spcPct val="100000"/>
              </a:lnSpc>
              <a:spcBef>
                <a:spcPts val="0"/>
              </a:spcBef>
            </a:pPr>
            <a:r>
              <a:rPr lang="cs-CZ" sz="1800" dirty="0">
                <a:solidFill>
                  <a:srgbClr val="FF0000"/>
                </a:solidFill>
              </a:rPr>
              <a:t>Příjmem projektu nikdy </a:t>
            </a:r>
            <a:r>
              <a:rPr lang="cs-CZ" sz="1800" b="1" dirty="0">
                <a:solidFill>
                  <a:srgbClr val="FF0000"/>
                </a:solidFill>
              </a:rPr>
              <a:t>nejsou</a:t>
            </a:r>
            <a:r>
              <a:rPr lang="cs-CZ" sz="1800" dirty="0">
                <a:solidFill>
                  <a:srgbClr val="FF0000"/>
                </a:solidFill>
              </a:rPr>
              <a:t> úroky z bankovního účtu, obdržené platby                      ze smluvních pokut, peněžní jistota</a:t>
            </a:r>
          </a:p>
          <a:p>
            <a:pPr>
              <a:lnSpc>
                <a:spcPct val="100000"/>
              </a:lnSpc>
              <a:spcBef>
                <a:spcPts val="0"/>
              </a:spcBef>
            </a:pPr>
            <a:r>
              <a:rPr lang="cs-CZ" sz="1800" b="1" dirty="0"/>
              <a:t>Do žádosti o podporu </a:t>
            </a:r>
            <a:r>
              <a:rPr lang="cs-CZ" sz="1800" dirty="0"/>
              <a:t>se uvádí pouze „</a:t>
            </a:r>
            <a:r>
              <a:rPr lang="cs-CZ" sz="1800" b="1" dirty="0"/>
              <a:t>předpokládané čisté příjmy</a:t>
            </a:r>
            <a:r>
              <a:rPr lang="cs-CZ" sz="1800" dirty="0"/>
              <a:t>“ do řádku „</a:t>
            </a:r>
            <a:r>
              <a:rPr lang="cs-CZ" sz="1800" b="1" dirty="0"/>
              <a:t>Jiné peněžní příjmy</a:t>
            </a:r>
            <a:r>
              <a:rPr lang="cs-CZ" sz="1800" dirty="0"/>
              <a:t>“ (v případě vyrovnávací platby vypočtené na listu ISKP přílohy 11A) – o tyto příjmy bude vždy snížena poskytnutá podpora ŘO</a:t>
            </a:r>
          </a:p>
          <a:p>
            <a:pPr>
              <a:lnSpc>
                <a:spcPct val="100000"/>
              </a:lnSpc>
              <a:spcBef>
                <a:spcPts val="0"/>
              </a:spcBef>
            </a:pPr>
            <a:r>
              <a:rPr lang="cs-CZ" sz="1800" b="1" dirty="0"/>
              <a:t>Čistým příjmem </a:t>
            </a:r>
            <a:r>
              <a:rPr lang="cs-CZ" sz="1800" dirty="0"/>
              <a:t>je ta částka příjmů, která převyšuje částku vlastního financování způsobilých výdajů projektu ze zdrojů příjemce  (pokud příjemce má vlastní financování viz povinná míra spolufinancování)</a:t>
            </a:r>
          </a:p>
          <a:p>
            <a:pPr>
              <a:lnSpc>
                <a:spcPct val="100000"/>
              </a:lnSpc>
              <a:spcBef>
                <a:spcPts val="0"/>
              </a:spcBef>
            </a:pPr>
            <a:r>
              <a:rPr lang="cs-CZ" sz="1800" b="1" dirty="0"/>
              <a:t>Nepředpokládané i předpokládané čisté příjmy </a:t>
            </a:r>
            <a:r>
              <a:rPr lang="cs-CZ" sz="1800" dirty="0"/>
              <a:t>se budou reportovat průběžně ve Zprávách o realizaci projektu (ZOR)</a:t>
            </a:r>
          </a:p>
          <a:p>
            <a:pPr marL="0" indent="0">
              <a:lnSpc>
                <a:spcPct val="100000"/>
              </a:lnSpc>
              <a:buNone/>
            </a:pPr>
            <a:endParaRPr lang="cs-CZ" sz="1600" dirty="0"/>
          </a:p>
          <a:p>
            <a:pPr marL="0" indent="0">
              <a:lnSpc>
                <a:spcPct val="100000"/>
              </a:lnSpc>
              <a:spcBef>
                <a:spcPts val="0"/>
              </a:spcBef>
              <a:spcAft>
                <a:spcPts val="0"/>
              </a:spcAft>
              <a:buNone/>
            </a:pPr>
            <a:endParaRPr lang="cs-CZ" sz="1800" dirty="0"/>
          </a:p>
          <a:p>
            <a:pPr>
              <a:lnSpc>
                <a:spcPct val="100000"/>
              </a:lnSpc>
              <a:spcBef>
                <a:spcPts val="0"/>
              </a:spcBef>
              <a:spcAft>
                <a:spcPts val="0"/>
              </a:spcAft>
            </a:pPr>
            <a:endParaRPr lang="cs-CZ" altLang="cs-CZ" sz="1600" dirty="0"/>
          </a:p>
          <a:p>
            <a:pPr>
              <a:lnSpc>
                <a:spcPct val="100000"/>
              </a:lnSpc>
              <a:spcBef>
                <a:spcPts val="0"/>
              </a:spcBef>
              <a:spcAft>
                <a:spcPts val="0"/>
              </a:spcAft>
            </a:pPr>
            <a:endParaRPr lang="cs-CZ" altLang="cs-CZ" sz="1600" dirty="0"/>
          </a:p>
          <a:p>
            <a:pPr>
              <a:lnSpc>
                <a:spcPct val="100000"/>
              </a:lnSpc>
              <a:spcBef>
                <a:spcPts val="0"/>
              </a:spcBef>
              <a:spcAft>
                <a:spcPts val="0"/>
              </a:spcAft>
            </a:pPr>
            <a:endParaRPr lang="cs-CZ" altLang="cs-CZ" sz="1600" dirty="0"/>
          </a:p>
          <a:p>
            <a:endParaRPr lang="cs-CZ" dirty="0"/>
          </a:p>
          <a:p>
            <a:endParaRPr lang="cs-CZ" dirty="0"/>
          </a:p>
          <a:p>
            <a:endParaRPr lang="cs-CZ" dirty="0"/>
          </a:p>
          <a:p>
            <a:endParaRPr lang="cs-CZ" dirty="0"/>
          </a:p>
          <a:p>
            <a:endParaRPr lang="cs-CZ" dirty="0"/>
          </a:p>
        </p:txBody>
      </p:sp>
      <p:sp>
        <p:nvSpPr>
          <p:cNvPr id="4" name="Zástupný symbol pro číslo snímku 3"/>
          <p:cNvSpPr>
            <a:spLocks noGrp="1"/>
          </p:cNvSpPr>
          <p:nvPr>
            <p:ph type="sldNum" sz="quarter" idx="12"/>
          </p:nvPr>
        </p:nvSpPr>
        <p:spPr/>
        <p:txBody>
          <a:bodyPr/>
          <a:lstStyle/>
          <a:p>
            <a:fld id="{479BF083-4774-43B1-9AB0-5CC1AC5DD8EE}" type="slidenum">
              <a:rPr lang="cs-CZ" smtClean="0">
                <a:solidFill>
                  <a:srgbClr val="084A8B"/>
                </a:solidFill>
              </a:rPr>
              <a:pPr/>
              <a:t>56</a:t>
            </a:fld>
            <a:endParaRPr lang="cs-CZ" dirty="0">
              <a:solidFill>
                <a:srgbClr val="084A8B"/>
              </a:solidFill>
            </a:endParaRPr>
          </a:p>
        </p:txBody>
      </p:sp>
      <p:pic>
        <p:nvPicPr>
          <p:cNvPr id="5" name="Obrázek 4">
            <a:extLst>
              <a:ext uri="{FF2B5EF4-FFF2-40B4-BE49-F238E27FC236}">
                <a16:creationId xmlns:a16="http://schemas.microsoft.com/office/drawing/2014/main" id="{DCD9D528-9CB5-4C4E-8875-FBEA046F0733}"/>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444208" y="6361756"/>
            <a:ext cx="1871400" cy="308488"/>
          </a:xfrm>
          <a:prstGeom prst="rect">
            <a:avLst/>
          </a:prstGeom>
        </p:spPr>
      </p:pic>
    </p:spTree>
    <p:extLst>
      <p:ext uri="{BB962C8B-B14F-4D97-AF65-F5344CB8AC3E}">
        <p14:creationId xmlns:p14="http://schemas.microsoft.com/office/powerpoint/2010/main" val="176446959"/>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noFill/>
        </p:spPr>
        <p:txBody>
          <a:bodyPr/>
          <a:lstStyle/>
          <a:p>
            <a:r>
              <a:rPr lang="cs-CZ" dirty="0"/>
              <a:t>časová způsobilost výdajů</a:t>
            </a:r>
          </a:p>
        </p:txBody>
      </p:sp>
      <p:sp>
        <p:nvSpPr>
          <p:cNvPr id="3" name="Zástupný symbol pro obsah 2"/>
          <p:cNvSpPr>
            <a:spLocks noGrp="1"/>
          </p:cNvSpPr>
          <p:nvPr>
            <p:ph idx="1"/>
          </p:nvPr>
        </p:nvSpPr>
        <p:spPr/>
        <p:txBody>
          <a:bodyPr/>
          <a:lstStyle/>
          <a:p>
            <a:r>
              <a:rPr lang="cs-CZ" sz="1800" dirty="0"/>
              <a:t>Náklady vzniklé v době realizace projektu</a:t>
            </a:r>
          </a:p>
          <a:p>
            <a:r>
              <a:rPr lang="cs-CZ" sz="1800" dirty="0"/>
              <a:t>Datum zahájení realizace projektu nesmí předcházet datu vyhlášení příslušné výzvy MAS</a:t>
            </a:r>
          </a:p>
          <a:p>
            <a:r>
              <a:rPr lang="cs-CZ" sz="1800" dirty="0"/>
              <a:t>Omezení v režimu podpory blokové výjimky</a:t>
            </a:r>
          </a:p>
        </p:txBody>
      </p:sp>
      <p:sp>
        <p:nvSpPr>
          <p:cNvPr id="4" name="Zástupný symbol pro číslo snímku 3"/>
          <p:cNvSpPr>
            <a:spLocks noGrp="1"/>
          </p:cNvSpPr>
          <p:nvPr>
            <p:ph type="sldNum" sz="quarter" idx="12"/>
          </p:nvPr>
        </p:nvSpPr>
        <p:spPr/>
        <p:txBody>
          <a:bodyPr/>
          <a:lstStyle/>
          <a:p>
            <a:fld id="{479BF083-4774-43B1-9AB0-5CC1AC5DD8EE}" type="slidenum">
              <a:rPr lang="cs-CZ" smtClean="0"/>
              <a:pPr/>
              <a:t>57</a:t>
            </a:fld>
            <a:endParaRPr lang="cs-CZ" dirty="0"/>
          </a:p>
        </p:txBody>
      </p:sp>
      <p:pic>
        <p:nvPicPr>
          <p:cNvPr id="5" name="Obrázek 4">
            <a:extLst>
              <a:ext uri="{FF2B5EF4-FFF2-40B4-BE49-F238E27FC236}">
                <a16:creationId xmlns:a16="http://schemas.microsoft.com/office/drawing/2014/main" id="{CDCEAAAD-D9A2-4078-9B75-A5FEAFEAC82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699792" y="5863451"/>
            <a:ext cx="4188580" cy="690461"/>
          </a:xfrm>
          <a:prstGeom prst="rect">
            <a:avLst/>
          </a:prstGeom>
        </p:spPr>
      </p:pic>
    </p:spTree>
    <p:extLst>
      <p:ext uri="{BB962C8B-B14F-4D97-AF65-F5344CB8AC3E}">
        <p14:creationId xmlns:p14="http://schemas.microsoft.com/office/powerpoint/2010/main" val="2956597423"/>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Nadpis 4"/>
          <p:cNvSpPr>
            <a:spLocks noGrp="1"/>
          </p:cNvSpPr>
          <p:nvPr>
            <p:ph type="title"/>
          </p:nvPr>
        </p:nvSpPr>
        <p:spPr>
          <a:xfrm>
            <a:off x="1332000" y="2492896"/>
            <a:ext cx="7272000" cy="730252"/>
          </a:xfrm>
        </p:spPr>
        <p:txBody>
          <a:bodyPr/>
          <a:lstStyle/>
          <a:p>
            <a:r>
              <a:rPr lang="cs-CZ" dirty="0"/>
              <a:t>Sociální služby a další programy a činnosti </a:t>
            </a:r>
            <a:br>
              <a:rPr lang="cs-CZ" dirty="0"/>
            </a:br>
            <a:r>
              <a:rPr lang="cs-CZ" dirty="0"/>
              <a:t>v oblasti sociálního začleňování</a:t>
            </a:r>
            <a:endParaRPr lang="cs-CZ" sz="2400" b="0" kern="1200" cap="none" dirty="0">
              <a:solidFill>
                <a:schemeClr val="tx1"/>
              </a:solidFill>
              <a:latin typeface="+mn-lt"/>
              <a:ea typeface="+mn-ea"/>
              <a:cs typeface="+mn-cs"/>
            </a:endParaRPr>
          </a:p>
        </p:txBody>
      </p:sp>
      <p:pic>
        <p:nvPicPr>
          <p:cNvPr id="14" name="Zástupný symbol pro obrázek 13"/>
          <p:cNvPicPr>
            <a:picLocks noGrp="1" noChangeAspect="1"/>
          </p:cNvPicPr>
          <p:nvPr>
            <p:ph type="pic" sz="quarter" idx="15"/>
          </p:nvPr>
        </p:nvPicPr>
        <p:blipFill>
          <a:blip r:embed="rId2" cstate="print">
            <a:extLst>
              <a:ext uri="{28A0092B-C50C-407E-A947-70E740481C1C}">
                <a14:useLocalDpi xmlns:a14="http://schemas.microsoft.com/office/drawing/2010/main" val="0"/>
              </a:ext>
            </a:extLst>
          </a:blip>
          <a:srcRect/>
          <a:stretch>
            <a:fillRect/>
          </a:stretch>
        </p:blipFill>
        <p:spPr>
          <a:xfrm>
            <a:off x="413568" y="3321048"/>
            <a:ext cx="540000" cy="540000"/>
          </a:xfrm>
        </p:spPr>
      </p:pic>
      <p:sp>
        <p:nvSpPr>
          <p:cNvPr id="4" name="Zástupný symbol pro obsah 2"/>
          <p:cNvSpPr txBox="1">
            <a:spLocks/>
          </p:cNvSpPr>
          <p:nvPr/>
        </p:nvSpPr>
        <p:spPr>
          <a:xfrm>
            <a:off x="683568" y="3861048"/>
            <a:ext cx="7920432" cy="2664296"/>
          </a:xfrm>
          <a:prstGeom prst="rect">
            <a:avLst/>
          </a:prstGeom>
          <a:ln>
            <a:noFill/>
          </a:ln>
        </p:spPr>
        <p:txBody>
          <a:bodyPr/>
          <a:lstStyle>
            <a:lvl1pPr marL="432000" indent="-432000" algn="l" defTabSz="914400" rtl="0" eaLnBrk="1" latinLnBrk="0" hangingPunct="1">
              <a:lnSpc>
                <a:spcPts val="2880"/>
              </a:lnSpc>
              <a:spcBef>
                <a:spcPts val="600"/>
              </a:spcBef>
              <a:spcAft>
                <a:spcPts val="600"/>
              </a:spcAft>
              <a:buClr>
                <a:schemeClr val="accent2"/>
              </a:buClr>
              <a:buSzPct val="100000"/>
              <a:buFont typeface="Wingdings" panose="05000000000000000000" pitchFamily="2" charset="2"/>
              <a:buChar char=""/>
              <a:defRPr sz="2400" b="0" kern="1200">
                <a:solidFill>
                  <a:schemeClr val="tx1"/>
                </a:solidFill>
                <a:latin typeface="+mn-lt"/>
                <a:ea typeface="+mn-ea"/>
                <a:cs typeface="+mn-cs"/>
              </a:defRPr>
            </a:lvl1pPr>
            <a:lvl2pPr marL="666000" indent="-252000" algn="l" defTabSz="914400" rtl="0" eaLnBrk="1" latinLnBrk="0" hangingPunct="1">
              <a:lnSpc>
                <a:spcPts val="2400"/>
              </a:lnSpc>
              <a:spcBef>
                <a:spcPts val="300"/>
              </a:spcBef>
              <a:spcAft>
                <a:spcPts val="300"/>
              </a:spcAft>
              <a:buClr>
                <a:schemeClr val="accent2"/>
              </a:buClr>
              <a:buSzPct val="80000"/>
              <a:buFont typeface="Wingdings" panose="05000000000000000000" pitchFamily="2" charset="2"/>
              <a:buChar char=""/>
              <a:defRPr sz="2000" kern="1200">
                <a:solidFill>
                  <a:schemeClr val="tx1"/>
                </a:solidFill>
                <a:latin typeface="+mn-lt"/>
                <a:ea typeface="+mn-ea"/>
                <a:cs typeface="+mn-cs"/>
              </a:defRPr>
            </a:lvl2pPr>
            <a:lvl3pPr marL="918000" indent="-252000" algn="l" defTabSz="914400" rtl="0" eaLnBrk="1" latinLnBrk="0" hangingPunct="1">
              <a:lnSpc>
                <a:spcPts val="2400"/>
              </a:lnSpc>
              <a:spcBef>
                <a:spcPts val="300"/>
              </a:spcBef>
              <a:spcAft>
                <a:spcPts val="300"/>
              </a:spcAft>
              <a:buClr>
                <a:schemeClr val="accent2"/>
              </a:buClr>
              <a:buSzPct val="80000"/>
              <a:buFont typeface="Wingdings" panose="05000000000000000000" pitchFamily="2" charset="2"/>
              <a:buChar char=""/>
              <a:defRPr sz="2000" kern="1200">
                <a:solidFill>
                  <a:schemeClr val="tx1"/>
                </a:solidFill>
                <a:latin typeface="+mn-lt"/>
                <a:ea typeface="+mn-ea"/>
                <a:cs typeface="+mn-cs"/>
              </a:defRPr>
            </a:lvl3pPr>
            <a:lvl4pPr marL="1170000" indent="-252000" algn="l" defTabSz="914400" rtl="0" eaLnBrk="1" latinLnBrk="0" hangingPunct="1">
              <a:lnSpc>
                <a:spcPts val="2400"/>
              </a:lnSpc>
              <a:spcBef>
                <a:spcPts val="300"/>
              </a:spcBef>
              <a:spcAft>
                <a:spcPts val="300"/>
              </a:spcAft>
              <a:buClr>
                <a:schemeClr val="accent2"/>
              </a:buClr>
              <a:buSzPct val="80000"/>
              <a:buFont typeface="Wingdings" panose="05000000000000000000" pitchFamily="2" charset="2"/>
              <a:buChar char=""/>
              <a:defRPr lang="cs-CZ" sz="2000" kern="1200" dirty="0" smtClean="0">
                <a:solidFill>
                  <a:schemeClr val="tx1"/>
                </a:solidFill>
                <a:latin typeface="+mn-lt"/>
                <a:ea typeface="+mn-ea"/>
                <a:cs typeface="+mn-cs"/>
              </a:defRPr>
            </a:lvl4pPr>
            <a:lvl5pPr marL="1422000" indent="-252000" algn="l" defTabSz="914400" rtl="0" eaLnBrk="1" latinLnBrk="0" hangingPunct="1">
              <a:lnSpc>
                <a:spcPts val="2400"/>
              </a:lnSpc>
              <a:spcBef>
                <a:spcPts val="300"/>
              </a:spcBef>
              <a:spcAft>
                <a:spcPts val="300"/>
              </a:spcAft>
              <a:buClr>
                <a:schemeClr val="accent2"/>
              </a:buClr>
              <a:buSzPct val="80000"/>
              <a:buFont typeface="Wingdings" panose="05000000000000000000" pitchFamily="2" charset="2"/>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endParaRPr lang="cs-CZ" dirty="0"/>
          </a:p>
        </p:txBody>
      </p:sp>
      <p:pic>
        <p:nvPicPr>
          <p:cNvPr id="6" name="Obrázek 5">
            <a:extLst>
              <a:ext uri="{FF2B5EF4-FFF2-40B4-BE49-F238E27FC236}">
                <a16:creationId xmlns:a16="http://schemas.microsoft.com/office/drawing/2014/main" id="{14BB531D-5C2A-411B-AB1C-E6063B01019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771800" y="5661248"/>
            <a:ext cx="4188580" cy="690461"/>
          </a:xfrm>
          <a:prstGeom prst="rect">
            <a:avLst/>
          </a:prstGeom>
        </p:spPr>
      </p:pic>
    </p:spTree>
    <p:extLst>
      <p:ext uri="{BB962C8B-B14F-4D97-AF65-F5344CB8AC3E}">
        <p14:creationId xmlns:p14="http://schemas.microsoft.com/office/powerpoint/2010/main" val="1680287479"/>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t>Vymezení Oprávněných žadatelů</a:t>
            </a:r>
          </a:p>
        </p:txBody>
      </p:sp>
      <p:sp>
        <p:nvSpPr>
          <p:cNvPr id="3" name="Zástupný symbol pro obsah 2"/>
          <p:cNvSpPr>
            <a:spLocks noGrp="1"/>
          </p:cNvSpPr>
          <p:nvPr>
            <p:ph idx="1"/>
          </p:nvPr>
        </p:nvSpPr>
        <p:spPr/>
        <p:txBody>
          <a:bodyPr/>
          <a:lstStyle/>
          <a:p>
            <a:r>
              <a:rPr lang="cs-CZ" dirty="0"/>
              <a:t>U projektů zaměřených pouze na poskytování sociálních služeb v souladu se zákonem č. 108/2006 Sb., o sociálních službách…jsou oprávněnými žadateli pouze poskytovatelé sociálních služeb registrovaní podle zákona č. 108/2006 Sb., o sociálních službách</a:t>
            </a:r>
          </a:p>
        </p:txBody>
      </p:sp>
      <p:sp>
        <p:nvSpPr>
          <p:cNvPr id="4" name="Zástupný symbol pro číslo snímku 3"/>
          <p:cNvSpPr>
            <a:spLocks noGrp="1"/>
          </p:cNvSpPr>
          <p:nvPr>
            <p:ph type="sldNum" sz="quarter" idx="12"/>
          </p:nvPr>
        </p:nvSpPr>
        <p:spPr/>
        <p:txBody>
          <a:bodyPr/>
          <a:lstStyle/>
          <a:p>
            <a:fld id="{479BF083-4774-43B1-9AB0-5CC1AC5DD8EE}" type="slidenum">
              <a:rPr lang="cs-CZ" smtClean="0"/>
              <a:pPr/>
              <a:t>59</a:t>
            </a:fld>
            <a:endParaRPr lang="cs-CZ" dirty="0"/>
          </a:p>
        </p:txBody>
      </p:sp>
      <p:pic>
        <p:nvPicPr>
          <p:cNvPr id="5" name="Obrázek 4">
            <a:extLst>
              <a:ext uri="{FF2B5EF4-FFF2-40B4-BE49-F238E27FC236}">
                <a16:creationId xmlns:a16="http://schemas.microsoft.com/office/drawing/2014/main" id="{79F050A0-31AF-4B47-8B5E-DDF82A968230}"/>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627784" y="5915539"/>
            <a:ext cx="4188580" cy="690461"/>
          </a:xfrm>
          <a:prstGeom prst="rect">
            <a:avLst/>
          </a:prstGeom>
        </p:spPr>
      </p:pic>
    </p:spTree>
    <p:extLst>
      <p:ext uri="{BB962C8B-B14F-4D97-AF65-F5344CB8AC3E}">
        <p14:creationId xmlns:p14="http://schemas.microsoft.com/office/powerpoint/2010/main" val="28061455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t>Příprava žádosti o podporu</a:t>
            </a:r>
          </a:p>
        </p:txBody>
      </p:sp>
      <p:sp>
        <p:nvSpPr>
          <p:cNvPr id="3" name="Zástupný symbol pro obsah 2"/>
          <p:cNvSpPr>
            <a:spLocks noGrp="1"/>
          </p:cNvSpPr>
          <p:nvPr>
            <p:ph idx="1"/>
          </p:nvPr>
        </p:nvSpPr>
        <p:spPr>
          <a:xfrm>
            <a:off x="251520" y="1772816"/>
            <a:ext cx="8352480" cy="4752528"/>
          </a:xfrm>
        </p:spPr>
        <p:txBody>
          <a:bodyPr/>
          <a:lstStyle/>
          <a:p>
            <a:pPr lvl="1">
              <a:lnSpc>
                <a:spcPct val="100000"/>
              </a:lnSpc>
              <a:spcBef>
                <a:spcPts val="0"/>
              </a:spcBef>
              <a:spcAft>
                <a:spcPts val="1800"/>
              </a:spcAft>
            </a:pPr>
            <a:r>
              <a:rPr lang="cs-CZ" sz="2800" dirty="0"/>
              <a:t>Budou podporovány pouze sociální služby poskytované </a:t>
            </a:r>
            <a:r>
              <a:rPr lang="cs-CZ" sz="2800" b="1" dirty="0"/>
              <a:t>terénní a ambulantní formou</a:t>
            </a:r>
            <a:r>
              <a:rPr lang="cs-CZ" sz="2800" dirty="0"/>
              <a:t>.</a:t>
            </a:r>
          </a:p>
          <a:p>
            <a:pPr lvl="1">
              <a:lnSpc>
                <a:spcPct val="100000"/>
              </a:lnSpc>
              <a:spcBef>
                <a:spcPts val="0"/>
              </a:spcBef>
              <a:spcAft>
                <a:spcPts val="1800"/>
              </a:spcAft>
            </a:pPr>
            <a:r>
              <a:rPr lang="cs-CZ" sz="2800" dirty="0"/>
              <a:t>Jako pobytová bude podpořena pouze </a:t>
            </a:r>
            <a:r>
              <a:rPr lang="cs-CZ" sz="2800" b="1" dirty="0"/>
              <a:t>krizová pomoc</a:t>
            </a:r>
            <a:r>
              <a:rPr lang="cs-CZ" sz="2800" dirty="0"/>
              <a:t> dle §60 z. 108/2006Sb.</a:t>
            </a:r>
            <a:endParaRPr lang="cs-CZ" sz="1800" dirty="0"/>
          </a:p>
        </p:txBody>
      </p:sp>
      <p:sp>
        <p:nvSpPr>
          <p:cNvPr id="4" name="Zástupný symbol pro číslo snímku 3"/>
          <p:cNvSpPr>
            <a:spLocks noGrp="1"/>
          </p:cNvSpPr>
          <p:nvPr>
            <p:ph type="sldNum" sz="quarter" idx="12"/>
          </p:nvPr>
        </p:nvSpPr>
        <p:spPr/>
        <p:txBody>
          <a:bodyPr/>
          <a:lstStyle/>
          <a:p>
            <a:fld id="{479BF083-4774-43B1-9AB0-5CC1AC5DD8EE}" type="slidenum">
              <a:rPr lang="cs-CZ" smtClean="0"/>
              <a:pPr/>
              <a:t>6</a:t>
            </a:fld>
            <a:endParaRPr lang="cs-CZ" dirty="0"/>
          </a:p>
        </p:txBody>
      </p:sp>
      <p:pic>
        <p:nvPicPr>
          <p:cNvPr id="5" name="Obrázek 4">
            <a:extLst>
              <a:ext uri="{FF2B5EF4-FFF2-40B4-BE49-F238E27FC236}">
                <a16:creationId xmlns:a16="http://schemas.microsoft.com/office/drawing/2014/main" id="{9670167C-2C63-4A0C-9329-C6DEFEB41185}"/>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699792" y="5915539"/>
            <a:ext cx="4188580" cy="690461"/>
          </a:xfrm>
          <a:prstGeom prst="rect">
            <a:avLst/>
          </a:prstGeom>
        </p:spPr>
      </p:pic>
    </p:spTree>
    <p:extLst>
      <p:ext uri="{BB962C8B-B14F-4D97-AF65-F5344CB8AC3E}">
        <p14:creationId xmlns:p14="http://schemas.microsoft.com/office/powerpoint/2010/main" val="3659382018"/>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t>Vymezení oprávněných partnerů</a:t>
            </a:r>
          </a:p>
        </p:txBody>
      </p:sp>
      <p:sp>
        <p:nvSpPr>
          <p:cNvPr id="3" name="Zástupný symbol pro obsah 2"/>
          <p:cNvSpPr>
            <a:spLocks noGrp="1"/>
          </p:cNvSpPr>
          <p:nvPr>
            <p:ph idx="1"/>
          </p:nvPr>
        </p:nvSpPr>
        <p:spPr/>
        <p:txBody>
          <a:bodyPr/>
          <a:lstStyle/>
          <a:p>
            <a:r>
              <a:rPr lang="cs-CZ" dirty="0"/>
              <a:t>U aktivity 1.2 (Další programy a činnosti v oblasti sociálního začleňování) a aktivity 2. (Podpora komunitní sociální práce a komunitních center):</a:t>
            </a:r>
          </a:p>
          <a:p>
            <a:pPr>
              <a:buFont typeface="Arial" panose="020B0604020202020204" pitchFamily="34" charset="0"/>
              <a:buChar char="•"/>
            </a:pPr>
            <a:r>
              <a:rPr lang="cs-CZ" dirty="0"/>
              <a:t>Partneři s finančním příspěvkem  </a:t>
            </a:r>
          </a:p>
          <a:p>
            <a:pPr>
              <a:buFont typeface="Arial" panose="020B0604020202020204" pitchFamily="34" charset="0"/>
              <a:buChar char="•"/>
            </a:pPr>
            <a:r>
              <a:rPr lang="cs-CZ" dirty="0"/>
              <a:t>Partneři bez finančního příspěvku</a:t>
            </a:r>
          </a:p>
          <a:p>
            <a:endParaRPr lang="cs-CZ" dirty="0"/>
          </a:p>
          <a:p>
            <a:r>
              <a:rPr lang="cs-CZ" dirty="0"/>
              <a:t>U aktivity 1.1 (Sociální služby):</a:t>
            </a:r>
          </a:p>
          <a:p>
            <a:pPr>
              <a:buFont typeface="Arial" panose="020B0604020202020204" pitchFamily="34" charset="0"/>
              <a:buChar char="•"/>
            </a:pPr>
            <a:r>
              <a:rPr lang="cs-CZ" dirty="0"/>
              <a:t>Partneři bez finančního příspěvku</a:t>
            </a:r>
          </a:p>
        </p:txBody>
      </p:sp>
      <p:sp>
        <p:nvSpPr>
          <p:cNvPr id="4" name="Zástupný symbol pro číslo snímku 3"/>
          <p:cNvSpPr>
            <a:spLocks noGrp="1"/>
          </p:cNvSpPr>
          <p:nvPr>
            <p:ph type="sldNum" sz="quarter" idx="12"/>
          </p:nvPr>
        </p:nvSpPr>
        <p:spPr/>
        <p:txBody>
          <a:bodyPr/>
          <a:lstStyle/>
          <a:p>
            <a:fld id="{479BF083-4774-43B1-9AB0-5CC1AC5DD8EE}" type="slidenum">
              <a:rPr lang="cs-CZ" smtClean="0"/>
              <a:pPr/>
              <a:t>60</a:t>
            </a:fld>
            <a:endParaRPr lang="cs-CZ" dirty="0"/>
          </a:p>
        </p:txBody>
      </p:sp>
      <p:pic>
        <p:nvPicPr>
          <p:cNvPr id="5" name="Obrázek 4">
            <a:extLst>
              <a:ext uri="{FF2B5EF4-FFF2-40B4-BE49-F238E27FC236}">
                <a16:creationId xmlns:a16="http://schemas.microsoft.com/office/drawing/2014/main" id="{6F866035-D001-4E7A-8DBF-6BD12ABF4225}"/>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477710" y="5860439"/>
            <a:ext cx="4188580" cy="690461"/>
          </a:xfrm>
          <a:prstGeom prst="rect">
            <a:avLst/>
          </a:prstGeom>
        </p:spPr>
      </p:pic>
    </p:spTree>
    <p:extLst>
      <p:ext uri="{BB962C8B-B14F-4D97-AF65-F5344CB8AC3E}">
        <p14:creationId xmlns:p14="http://schemas.microsoft.com/office/powerpoint/2010/main" val="3963724425"/>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t>Křížové financování</a:t>
            </a:r>
          </a:p>
        </p:txBody>
      </p:sp>
      <p:sp>
        <p:nvSpPr>
          <p:cNvPr id="3" name="Zástupný symbol pro obsah 2"/>
          <p:cNvSpPr>
            <a:spLocks noGrp="1"/>
          </p:cNvSpPr>
          <p:nvPr>
            <p:ph idx="1"/>
          </p:nvPr>
        </p:nvSpPr>
        <p:spPr/>
        <p:txBody>
          <a:bodyPr/>
          <a:lstStyle/>
          <a:p>
            <a:r>
              <a:rPr lang="cs-CZ" dirty="0"/>
              <a:t>U aktivit 1.1, 1.2. - </a:t>
            </a:r>
          </a:p>
          <a:p>
            <a:r>
              <a:rPr lang="cs-CZ" dirty="0"/>
              <a:t>nezpůsobilé výdaje - nákup infrastruktury (nákup budov, staveb, pozemků, bytů)</a:t>
            </a:r>
          </a:p>
          <a:p>
            <a:pPr>
              <a:buSzPct val="200000"/>
              <a:buFont typeface="Arial" panose="020B0604020202020204" pitchFamily="34" charset="0"/>
              <a:buChar char="•"/>
            </a:pPr>
            <a:r>
              <a:rPr lang="cs-CZ" dirty="0"/>
              <a:t>způsobilé výdaje – </a:t>
            </a:r>
            <a:r>
              <a:rPr lang="cs-CZ" b="1" dirty="0"/>
              <a:t>pouze výdaje spojené s technickým zhodnocením budovy, stavby, bytů</a:t>
            </a:r>
            <a:br>
              <a:rPr lang="cs-CZ" b="1" dirty="0"/>
            </a:br>
            <a:endParaRPr lang="cs-CZ" b="1" dirty="0"/>
          </a:p>
          <a:p>
            <a:pPr>
              <a:buSzPct val="200000"/>
              <a:buFont typeface="Arial" panose="020B0604020202020204" pitchFamily="34" charset="0"/>
              <a:buChar char="•"/>
            </a:pPr>
            <a:r>
              <a:rPr lang="cs-CZ" dirty="0"/>
              <a:t>U aktivit 1.2 – není křížové financování povoleno</a:t>
            </a:r>
          </a:p>
          <a:p>
            <a:pPr>
              <a:buSzPct val="200000"/>
              <a:buFont typeface="Arial" panose="020B0604020202020204" pitchFamily="34" charset="0"/>
              <a:buChar char="•"/>
            </a:pPr>
            <a:endParaRPr lang="cs-CZ" dirty="0"/>
          </a:p>
          <a:p>
            <a:pPr>
              <a:buFont typeface="Arial" panose="020B0604020202020204" pitchFamily="34" charset="0"/>
              <a:buChar char="•"/>
            </a:pPr>
            <a:endParaRPr lang="cs-CZ" dirty="0"/>
          </a:p>
        </p:txBody>
      </p:sp>
      <p:sp>
        <p:nvSpPr>
          <p:cNvPr id="4" name="Zástupný symbol pro číslo snímku 3"/>
          <p:cNvSpPr>
            <a:spLocks noGrp="1"/>
          </p:cNvSpPr>
          <p:nvPr>
            <p:ph type="sldNum" sz="quarter" idx="12"/>
          </p:nvPr>
        </p:nvSpPr>
        <p:spPr/>
        <p:txBody>
          <a:bodyPr/>
          <a:lstStyle/>
          <a:p>
            <a:fld id="{479BF083-4774-43B1-9AB0-5CC1AC5DD8EE}" type="slidenum">
              <a:rPr lang="cs-CZ" smtClean="0"/>
              <a:pPr/>
              <a:t>61</a:t>
            </a:fld>
            <a:endParaRPr lang="cs-CZ" dirty="0"/>
          </a:p>
        </p:txBody>
      </p:sp>
      <p:pic>
        <p:nvPicPr>
          <p:cNvPr id="5" name="Obrázek 4">
            <a:extLst>
              <a:ext uri="{FF2B5EF4-FFF2-40B4-BE49-F238E27FC236}">
                <a16:creationId xmlns:a16="http://schemas.microsoft.com/office/drawing/2014/main" id="{3C3AF189-1214-4E36-804D-2CAFDCC0944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477710" y="5834876"/>
            <a:ext cx="4188580" cy="690461"/>
          </a:xfrm>
          <a:prstGeom prst="rect">
            <a:avLst/>
          </a:prstGeom>
        </p:spPr>
      </p:pic>
    </p:spTree>
    <p:extLst>
      <p:ext uri="{BB962C8B-B14F-4D97-AF65-F5344CB8AC3E}">
        <p14:creationId xmlns:p14="http://schemas.microsoft.com/office/powerpoint/2010/main" val="2869180543"/>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t> Veřejná podpora</a:t>
            </a:r>
          </a:p>
        </p:txBody>
      </p:sp>
      <p:sp>
        <p:nvSpPr>
          <p:cNvPr id="3" name="Zástupný symbol pro obsah 2"/>
          <p:cNvSpPr>
            <a:spLocks noGrp="1"/>
          </p:cNvSpPr>
          <p:nvPr>
            <p:ph idx="1"/>
          </p:nvPr>
        </p:nvSpPr>
        <p:spPr/>
        <p:txBody>
          <a:bodyPr/>
          <a:lstStyle/>
          <a:p>
            <a:r>
              <a:rPr lang="cs-CZ" dirty="0"/>
              <a:t>Sociální služby budou financovány formou </a:t>
            </a:r>
            <a:r>
              <a:rPr lang="cs-CZ" b="1" dirty="0"/>
              <a:t>VYROVNÁVACÍ PLATBY</a:t>
            </a:r>
          </a:p>
          <a:p>
            <a:r>
              <a:rPr lang="cs-CZ" dirty="0"/>
              <a:t>Fakultativní činnosti SS a další programy a činnosti soc. začleňování, které nejsou SS, jsou službami mimo režim veřejné podpory</a:t>
            </a:r>
          </a:p>
        </p:txBody>
      </p:sp>
      <p:sp>
        <p:nvSpPr>
          <p:cNvPr id="4" name="Zástupný symbol pro číslo snímku 3"/>
          <p:cNvSpPr>
            <a:spLocks noGrp="1"/>
          </p:cNvSpPr>
          <p:nvPr>
            <p:ph type="sldNum" sz="quarter" idx="12"/>
          </p:nvPr>
        </p:nvSpPr>
        <p:spPr/>
        <p:txBody>
          <a:bodyPr/>
          <a:lstStyle/>
          <a:p>
            <a:fld id="{479BF083-4774-43B1-9AB0-5CC1AC5DD8EE}" type="slidenum">
              <a:rPr lang="cs-CZ" smtClean="0"/>
              <a:pPr/>
              <a:t>62</a:t>
            </a:fld>
            <a:endParaRPr lang="cs-CZ" dirty="0"/>
          </a:p>
        </p:txBody>
      </p:sp>
      <p:pic>
        <p:nvPicPr>
          <p:cNvPr id="5" name="Obrázek 4">
            <a:extLst>
              <a:ext uri="{FF2B5EF4-FFF2-40B4-BE49-F238E27FC236}">
                <a16:creationId xmlns:a16="http://schemas.microsoft.com/office/drawing/2014/main" id="{BAD62B5C-001F-4BD6-B967-0534CD0ABA48}"/>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555776" y="5774769"/>
            <a:ext cx="4188580" cy="690461"/>
          </a:xfrm>
          <a:prstGeom prst="rect">
            <a:avLst/>
          </a:prstGeom>
        </p:spPr>
      </p:pic>
    </p:spTree>
    <p:extLst>
      <p:ext uri="{BB962C8B-B14F-4D97-AF65-F5344CB8AC3E}">
        <p14:creationId xmlns:p14="http://schemas.microsoft.com/office/powerpoint/2010/main" val="1832456612"/>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t>Povinná příloha žádosti o podporu</a:t>
            </a:r>
          </a:p>
        </p:txBody>
      </p:sp>
      <p:sp>
        <p:nvSpPr>
          <p:cNvPr id="3" name="Zástupný symbol pro obsah 2"/>
          <p:cNvSpPr>
            <a:spLocks noGrp="1"/>
          </p:cNvSpPr>
          <p:nvPr>
            <p:ph idx="1"/>
          </p:nvPr>
        </p:nvSpPr>
        <p:spPr>
          <a:xfrm>
            <a:off x="540000" y="1268760"/>
            <a:ext cx="8064000" cy="4851240"/>
          </a:xfrm>
        </p:spPr>
        <p:txBody>
          <a:bodyPr/>
          <a:lstStyle/>
          <a:p>
            <a:pPr marL="0" indent="0">
              <a:buNone/>
            </a:pPr>
            <a:r>
              <a:rPr lang="cs-CZ" dirty="0"/>
              <a:t>Aktivita 1.1</a:t>
            </a:r>
          </a:p>
          <a:p>
            <a:r>
              <a:rPr lang="cs-CZ" dirty="0"/>
              <a:t>Údaje o sociální službě</a:t>
            </a:r>
          </a:p>
          <a:p>
            <a:pPr>
              <a:buFont typeface="Arial" panose="020B0604020202020204" pitchFamily="34" charset="0"/>
              <a:buChar char="•"/>
            </a:pPr>
            <a:r>
              <a:rPr lang="cs-CZ" dirty="0"/>
              <a:t>Údaje slouží k výpočtu vyrovnávací platby</a:t>
            </a:r>
          </a:p>
          <a:p>
            <a:pPr>
              <a:buFont typeface="Arial" panose="020B0604020202020204" pitchFamily="34" charset="0"/>
              <a:buChar char="•"/>
            </a:pPr>
            <a:r>
              <a:rPr lang="cs-CZ" dirty="0"/>
              <a:t>Obsahuje veškeré náklady a výnosy služeb</a:t>
            </a:r>
          </a:p>
          <a:p>
            <a:pPr>
              <a:buFont typeface="Arial" panose="020B0604020202020204" pitchFamily="34" charset="0"/>
              <a:buChar char="•"/>
            </a:pPr>
            <a:r>
              <a:rPr lang="cs-CZ" dirty="0"/>
              <a:t>Příloha č. 9 výzvy ŘO 047</a:t>
            </a:r>
          </a:p>
          <a:p>
            <a:endParaRPr lang="cs-CZ" dirty="0"/>
          </a:p>
        </p:txBody>
      </p:sp>
      <p:sp>
        <p:nvSpPr>
          <p:cNvPr id="4" name="Zástupný symbol pro číslo snímku 3"/>
          <p:cNvSpPr>
            <a:spLocks noGrp="1"/>
          </p:cNvSpPr>
          <p:nvPr>
            <p:ph type="sldNum" sz="quarter" idx="12"/>
          </p:nvPr>
        </p:nvSpPr>
        <p:spPr/>
        <p:txBody>
          <a:bodyPr/>
          <a:lstStyle/>
          <a:p>
            <a:fld id="{479BF083-4774-43B1-9AB0-5CC1AC5DD8EE}" type="slidenum">
              <a:rPr lang="cs-CZ" smtClean="0"/>
              <a:pPr/>
              <a:t>63</a:t>
            </a:fld>
            <a:endParaRPr lang="cs-CZ" dirty="0"/>
          </a:p>
        </p:txBody>
      </p:sp>
      <p:pic>
        <p:nvPicPr>
          <p:cNvPr id="5" name="Obrázek 4">
            <a:extLst>
              <a:ext uri="{FF2B5EF4-FFF2-40B4-BE49-F238E27FC236}">
                <a16:creationId xmlns:a16="http://schemas.microsoft.com/office/drawing/2014/main" id="{24CFC402-D32E-4FE3-B59B-78C343319173}"/>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477710" y="5774769"/>
            <a:ext cx="4188580" cy="690461"/>
          </a:xfrm>
          <a:prstGeom prst="rect">
            <a:avLst/>
          </a:prstGeom>
        </p:spPr>
      </p:pic>
    </p:spTree>
    <p:extLst>
      <p:ext uri="{BB962C8B-B14F-4D97-AF65-F5344CB8AC3E}">
        <p14:creationId xmlns:p14="http://schemas.microsoft.com/office/powerpoint/2010/main" val="66332787"/>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t>PŘÍKLADY – Nákup vozidla</a:t>
            </a:r>
          </a:p>
        </p:txBody>
      </p:sp>
      <p:sp>
        <p:nvSpPr>
          <p:cNvPr id="3" name="Zástupný symbol pro obsah 2"/>
          <p:cNvSpPr>
            <a:spLocks noGrp="1"/>
          </p:cNvSpPr>
          <p:nvPr>
            <p:ph idx="1"/>
          </p:nvPr>
        </p:nvSpPr>
        <p:spPr/>
        <p:txBody>
          <a:bodyPr/>
          <a:lstStyle/>
          <a:p>
            <a:r>
              <a:rPr lang="cs-CZ" dirty="0"/>
              <a:t>Náklady související s provozem (pohonné hmoty, povinné ručení) – nepřímý náklad</a:t>
            </a:r>
          </a:p>
          <a:p>
            <a:r>
              <a:rPr lang="cs-CZ" dirty="0"/>
              <a:t>Používání vozu k dojíždění za klienty – přímý náklad X používání vozu RT –poměrná část hrazena z nepřímých nákladů</a:t>
            </a:r>
          </a:p>
          <a:p>
            <a:r>
              <a:rPr lang="cs-CZ" dirty="0"/>
              <a:t>Výdaj musí být nezbytný pro projekt a dosažení cíle</a:t>
            </a:r>
          </a:p>
          <a:p>
            <a:r>
              <a:rPr lang="cs-CZ" dirty="0"/>
              <a:t>Zdůvodnění v žádosti o podporu</a:t>
            </a:r>
          </a:p>
        </p:txBody>
      </p:sp>
      <p:sp>
        <p:nvSpPr>
          <p:cNvPr id="4" name="Zástupný symbol pro číslo snímku 3"/>
          <p:cNvSpPr>
            <a:spLocks noGrp="1"/>
          </p:cNvSpPr>
          <p:nvPr>
            <p:ph type="sldNum" sz="quarter" idx="12"/>
          </p:nvPr>
        </p:nvSpPr>
        <p:spPr/>
        <p:txBody>
          <a:bodyPr/>
          <a:lstStyle/>
          <a:p>
            <a:fld id="{479BF083-4774-43B1-9AB0-5CC1AC5DD8EE}" type="slidenum">
              <a:rPr lang="cs-CZ" smtClean="0"/>
              <a:pPr/>
              <a:t>64</a:t>
            </a:fld>
            <a:endParaRPr lang="cs-CZ" dirty="0"/>
          </a:p>
        </p:txBody>
      </p:sp>
      <p:pic>
        <p:nvPicPr>
          <p:cNvPr id="5" name="Obrázek 4">
            <a:extLst>
              <a:ext uri="{FF2B5EF4-FFF2-40B4-BE49-F238E27FC236}">
                <a16:creationId xmlns:a16="http://schemas.microsoft.com/office/drawing/2014/main" id="{B68E154C-B8F7-485C-A096-7646BCD4E2EC}"/>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699792" y="5774769"/>
            <a:ext cx="4188580" cy="690461"/>
          </a:xfrm>
          <a:prstGeom prst="rect">
            <a:avLst/>
          </a:prstGeom>
        </p:spPr>
      </p:pic>
    </p:spTree>
    <p:extLst>
      <p:ext uri="{BB962C8B-B14F-4D97-AF65-F5344CB8AC3E}">
        <p14:creationId xmlns:p14="http://schemas.microsoft.com/office/powerpoint/2010/main" val="3069502374"/>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t>příklady</a:t>
            </a:r>
          </a:p>
        </p:txBody>
      </p:sp>
      <p:sp>
        <p:nvSpPr>
          <p:cNvPr id="3" name="Zástupný symbol pro obsah 2"/>
          <p:cNvSpPr>
            <a:spLocks noGrp="1"/>
          </p:cNvSpPr>
          <p:nvPr>
            <p:ph idx="1"/>
          </p:nvPr>
        </p:nvSpPr>
        <p:spPr>
          <a:xfrm>
            <a:off x="539552" y="1268760"/>
            <a:ext cx="8064000" cy="4320000"/>
          </a:xfrm>
        </p:spPr>
        <p:txBody>
          <a:bodyPr/>
          <a:lstStyle/>
          <a:p>
            <a:endParaRPr lang="cs-CZ" dirty="0"/>
          </a:p>
          <a:p>
            <a:r>
              <a:rPr lang="cs-CZ" dirty="0"/>
              <a:t>Cestovné pro CS – přímý náklad (Přímá podpora) X cestovné pracovníku RT (např. sociální pracovníci, terénní pracovníci) – nepřímý náklad</a:t>
            </a:r>
          </a:p>
          <a:p>
            <a:r>
              <a:rPr lang="cs-CZ" dirty="0"/>
              <a:t>Pronájem místností pro práci s  CS – přímý náklad (Nákup služeb) X pronájem místností  pro RT – nepřímý náklad </a:t>
            </a:r>
          </a:p>
          <a:p>
            <a:pPr marL="0" indent="0">
              <a:buNone/>
            </a:pPr>
            <a:endParaRPr lang="cs-CZ" dirty="0"/>
          </a:p>
        </p:txBody>
      </p:sp>
      <p:sp>
        <p:nvSpPr>
          <p:cNvPr id="4" name="Zástupný symbol pro číslo snímku 3"/>
          <p:cNvSpPr>
            <a:spLocks noGrp="1"/>
          </p:cNvSpPr>
          <p:nvPr>
            <p:ph type="sldNum" sz="quarter" idx="12"/>
          </p:nvPr>
        </p:nvSpPr>
        <p:spPr/>
        <p:txBody>
          <a:bodyPr/>
          <a:lstStyle/>
          <a:p>
            <a:fld id="{479BF083-4774-43B1-9AB0-5CC1AC5DD8EE}" type="slidenum">
              <a:rPr lang="cs-CZ" smtClean="0"/>
              <a:pPr/>
              <a:t>65</a:t>
            </a:fld>
            <a:endParaRPr lang="cs-CZ" dirty="0"/>
          </a:p>
        </p:txBody>
      </p:sp>
      <p:pic>
        <p:nvPicPr>
          <p:cNvPr id="5" name="Obrázek 4">
            <a:extLst>
              <a:ext uri="{FF2B5EF4-FFF2-40B4-BE49-F238E27FC236}">
                <a16:creationId xmlns:a16="http://schemas.microsoft.com/office/drawing/2014/main" id="{A4A4D9EA-A5D4-4838-B81C-0472E034764E}"/>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477262" y="5754700"/>
            <a:ext cx="4188580" cy="690461"/>
          </a:xfrm>
          <a:prstGeom prst="rect">
            <a:avLst/>
          </a:prstGeom>
        </p:spPr>
      </p:pic>
    </p:spTree>
    <p:extLst>
      <p:ext uri="{BB962C8B-B14F-4D97-AF65-F5344CB8AC3E}">
        <p14:creationId xmlns:p14="http://schemas.microsoft.com/office/powerpoint/2010/main" val="2387409908"/>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t>Pověření kraje/obce</a:t>
            </a:r>
            <a:br>
              <a:rPr lang="cs-CZ" dirty="0"/>
            </a:br>
            <a:endParaRPr lang="cs-CZ" dirty="0"/>
          </a:p>
        </p:txBody>
      </p:sp>
      <p:sp>
        <p:nvSpPr>
          <p:cNvPr id="3" name="Zástupný symbol pro obsah 2"/>
          <p:cNvSpPr>
            <a:spLocks noGrp="1"/>
          </p:cNvSpPr>
          <p:nvPr>
            <p:ph idx="1"/>
          </p:nvPr>
        </p:nvSpPr>
        <p:spPr/>
        <p:txBody>
          <a:bodyPr/>
          <a:lstStyle/>
          <a:p>
            <a:r>
              <a:rPr lang="cs-CZ" dirty="0"/>
              <a:t>Buď součást žádosti o podporu</a:t>
            </a:r>
          </a:p>
          <a:p>
            <a:r>
              <a:rPr lang="cs-CZ" dirty="0"/>
              <a:t>Nebo před vydání právního aktu</a:t>
            </a:r>
          </a:p>
          <a:p>
            <a:endParaRPr lang="cs-CZ" dirty="0"/>
          </a:p>
        </p:txBody>
      </p:sp>
      <p:sp>
        <p:nvSpPr>
          <p:cNvPr id="4" name="Zástupný symbol pro číslo snímku 3"/>
          <p:cNvSpPr>
            <a:spLocks noGrp="1"/>
          </p:cNvSpPr>
          <p:nvPr>
            <p:ph type="sldNum" sz="quarter" idx="12"/>
          </p:nvPr>
        </p:nvSpPr>
        <p:spPr/>
        <p:txBody>
          <a:bodyPr/>
          <a:lstStyle/>
          <a:p>
            <a:fld id="{479BF083-4774-43B1-9AB0-5CC1AC5DD8EE}" type="slidenum">
              <a:rPr lang="cs-CZ" smtClean="0"/>
              <a:pPr/>
              <a:t>66</a:t>
            </a:fld>
            <a:endParaRPr lang="cs-CZ" dirty="0"/>
          </a:p>
        </p:txBody>
      </p:sp>
      <p:pic>
        <p:nvPicPr>
          <p:cNvPr id="5" name="Obrázek 4">
            <a:extLst>
              <a:ext uri="{FF2B5EF4-FFF2-40B4-BE49-F238E27FC236}">
                <a16:creationId xmlns:a16="http://schemas.microsoft.com/office/drawing/2014/main" id="{59518B46-3DE6-4490-AB93-F4018D206F9A}"/>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477710" y="5774769"/>
            <a:ext cx="4188580" cy="690461"/>
          </a:xfrm>
          <a:prstGeom prst="rect">
            <a:avLst/>
          </a:prstGeom>
        </p:spPr>
      </p:pic>
    </p:spTree>
    <p:extLst>
      <p:ext uri="{BB962C8B-B14F-4D97-AF65-F5344CB8AC3E}">
        <p14:creationId xmlns:p14="http://schemas.microsoft.com/office/powerpoint/2010/main" val="435101659"/>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t>Právní předpisy</a:t>
            </a:r>
          </a:p>
        </p:txBody>
      </p:sp>
      <p:sp>
        <p:nvSpPr>
          <p:cNvPr id="3" name="Zástupný symbol pro obsah 2"/>
          <p:cNvSpPr>
            <a:spLocks noGrp="1"/>
          </p:cNvSpPr>
          <p:nvPr>
            <p:ph idx="1"/>
          </p:nvPr>
        </p:nvSpPr>
        <p:spPr/>
        <p:txBody>
          <a:bodyPr/>
          <a:lstStyle/>
          <a:p>
            <a:endParaRPr lang="cs-CZ" dirty="0"/>
          </a:p>
          <a:p>
            <a:r>
              <a:rPr lang="cs-CZ" dirty="0"/>
              <a:t>Zákon č. 108/2006 Sb. o sociálních službách</a:t>
            </a:r>
          </a:p>
          <a:p>
            <a:endParaRPr lang="cs-CZ" dirty="0"/>
          </a:p>
          <a:p>
            <a:pPr lvl="0"/>
            <a:r>
              <a:rPr lang="cs-CZ" dirty="0"/>
              <a:t>Vyhláška č. 505/2006 Sb. ze dne 15. listopadu 2006, kterou se provádějí některá ustanovení zákona o soc. </a:t>
            </a:r>
            <a:r>
              <a:rPr lang="cs-CZ"/>
              <a:t>službách</a:t>
            </a:r>
            <a:endParaRPr lang="cs-CZ" dirty="0"/>
          </a:p>
          <a:p>
            <a:endParaRPr lang="cs-CZ" dirty="0"/>
          </a:p>
        </p:txBody>
      </p:sp>
      <p:sp>
        <p:nvSpPr>
          <p:cNvPr id="4" name="Zástupný symbol pro číslo snímku 3"/>
          <p:cNvSpPr>
            <a:spLocks noGrp="1"/>
          </p:cNvSpPr>
          <p:nvPr>
            <p:ph type="sldNum" sz="quarter" idx="12"/>
          </p:nvPr>
        </p:nvSpPr>
        <p:spPr/>
        <p:txBody>
          <a:bodyPr/>
          <a:lstStyle/>
          <a:p>
            <a:fld id="{479BF083-4774-43B1-9AB0-5CC1AC5DD8EE}" type="slidenum">
              <a:rPr lang="cs-CZ" smtClean="0"/>
              <a:pPr/>
              <a:t>67</a:t>
            </a:fld>
            <a:endParaRPr lang="cs-CZ" dirty="0"/>
          </a:p>
        </p:txBody>
      </p:sp>
      <p:pic>
        <p:nvPicPr>
          <p:cNvPr id="5" name="Obrázek 4">
            <a:extLst>
              <a:ext uri="{FF2B5EF4-FFF2-40B4-BE49-F238E27FC236}">
                <a16:creationId xmlns:a16="http://schemas.microsoft.com/office/drawing/2014/main" id="{E6E066B5-30D0-40E2-98EF-3DBAB017F6E8}"/>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477710" y="5774769"/>
            <a:ext cx="4188580" cy="690461"/>
          </a:xfrm>
          <a:prstGeom prst="rect">
            <a:avLst/>
          </a:prstGeom>
        </p:spPr>
      </p:pic>
    </p:spTree>
    <p:extLst>
      <p:ext uri="{BB962C8B-B14F-4D97-AF65-F5344CB8AC3E}">
        <p14:creationId xmlns:p14="http://schemas.microsoft.com/office/powerpoint/2010/main" val="306419941"/>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Nadpis 4"/>
          <p:cNvSpPr>
            <a:spLocks noGrp="1"/>
          </p:cNvSpPr>
          <p:nvPr>
            <p:ph type="title"/>
          </p:nvPr>
        </p:nvSpPr>
        <p:spPr>
          <a:xfrm>
            <a:off x="1475656" y="3284984"/>
            <a:ext cx="7272000" cy="730252"/>
          </a:xfrm>
        </p:spPr>
        <p:txBody>
          <a:bodyPr/>
          <a:lstStyle/>
          <a:p>
            <a:r>
              <a:rPr lang="cs-CZ" dirty="0"/>
              <a:t>HODNOCENÍ </a:t>
            </a:r>
            <a:r>
              <a:rPr lang="cs-CZ" dirty="0" err="1"/>
              <a:t>PROJEKTů</a:t>
            </a:r>
            <a:endParaRPr lang="cs-CZ" sz="2400" b="0" kern="1200" cap="none" dirty="0">
              <a:solidFill>
                <a:schemeClr val="tx1"/>
              </a:solidFill>
              <a:latin typeface="+mn-lt"/>
              <a:ea typeface="+mn-ea"/>
              <a:cs typeface="+mn-cs"/>
            </a:endParaRPr>
          </a:p>
        </p:txBody>
      </p:sp>
      <p:pic>
        <p:nvPicPr>
          <p:cNvPr id="14" name="Zástupný symbol pro obrázek 13"/>
          <p:cNvPicPr>
            <a:picLocks noGrp="1" noChangeAspect="1"/>
          </p:cNvPicPr>
          <p:nvPr>
            <p:ph type="pic" sz="quarter" idx="15"/>
          </p:nvPr>
        </p:nvPicPr>
        <p:blipFill>
          <a:blip r:embed="rId2" cstate="print">
            <a:extLst>
              <a:ext uri="{28A0092B-C50C-407E-A947-70E740481C1C}">
                <a14:useLocalDpi xmlns:a14="http://schemas.microsoft.com/office/drawing/2010/main" val="0"/>
              </a:ext>
            </a:extLst>
          </a:blip>
          <a:srcRect/>
          <a:stretch>
            <a:fillRect/>
          </a:stretch>
        </p:blipFill>
        <p:spPr>
          <a:xfrm>
            <a:off x="827584" y="3321048"/>
            <a:ext cx="540000" cy="540000"/>
          </a:xfrm>
        </p:spPr>
      </p:pic>
      <p:sp>
        <p:nvSpPr>
          <p:cNvPr id="4" name="Zástupný symbol pro obsah 2"/>
          <p:cNvSpPr txBox="1">
            <a:spLocks/>
          </p:cNvSpPr>
          <p:nvPr/>
        </p:nvSpPr>
        <p:spPr>
          <a:xfrm>
            <a:off x="683568" y="3861048"/>
            <a:ext cx="7920432" cy="2664296"/>
          </a:xfrm>
          <a:prstGeom prst="rect">
            <a:avLst/>
          </a:prstGeom>
          <a:ln>
            <a:noFill/>
          </a:ln>
        </p:spPr>
        <p:txBody>
          <a:bodyPr/>
          <a:lstStyle>
            <a:lvl1pPr marL="432000" indent="-432000" algn="l" defTabSz="914400" rtl="0" eaLnBrk="1" latinLnBrk="0" hangingPunct="1">
              <a:lnSpc>
                <a:spcPts val="2880"/>
              </a:lnSpc>
              <a:spcBef>
                <a:spcPts val="600"/>
              </a:spcBef>
              <a:spcAft>
                <a:spcPts val="600"/>
              </a:spcAft>
              <a:buClr>
                <a:schemeClr val="accent2"/>
              </a:buClr>
              <a:buSzPct val="100000"/>
              <a:buFont typeface="Wingdings" panose="05000000000000000000" pitchFamily="2" charset="2"/>
              <a:buChar char=""/>
              <a:defRPr sz="2400" b="0" kern="1200">
                <a:solidFill>
                  <a:schemeClr val="tx1"/>
                </a:solidFill>
                <a:latin typeface="+mn-lt"/>
                <a:ea typeface="+mn-ea"/>
                <a:cs typeface="+mn-cs"/>
              </a:defRPr>
            </a:lvl1pPr>
            <a:lvl2pPr marL="666000" indent="-252000" algn="l" defTabSz="914400" rtl="0" eaLnBrk="1" latinLnBrk="0" hangingPunct="1">
              <a:lnSpc>
                <a:spcPts val="2400"/>
              </a:lnSpc>
              <a:spcBef>
                <a:spcPts val="300"/>
              </a:spcBef>
              <a:spcAft>
                <a:spcPts val="300"/>
              </a:spcAft>
              <a:buClr>
                <a:schemeClr val="accent2"/>
              </a:buClr>
              <a:buSzPct val="80000"/>
              <a:buFont typeface="Wingdings" panose="05000000000000000000" pitchFamily="2" charset="2"/>
              <a:buChar char=""/>
              <a:defRPr sz="2000" kern="1200">
                <a:solidFill>
                  <a:schemeClr val="tx1"/>
                </a:solidFill>
                <a:latin typeface="+mn-lt"/>
                <a:ea typeface="+mn-ea"/>
                <a:cs typeface="+mn-cs"/>
              </a:defRPr>
            </a:lvl2pPr>
            <a:lvl3pPr marL="918000" indent="-252000" algn="l" defTabSz="914400" rtl="0" eaLnBrk="1" latinLnBrk="0" hangingPunct="1">
              <a:lnSpc>
                <a:spcPts val="2400"/>
              </a:lnSpc>
              <a:spcBef>
                <a:spcPts val="300"/>
              </a:spcBef>
              <a:spcAft>
                <a:spcPts val="300"/>
              </a:spcAft>
              <a:buClr>
                <a:schemeClr val="accent2"/>
              </a:buClr>
              <a:buSzPct val="80000"/>
              <a:buFont typeface="Wingdings" panose="05000000000000000000" pitchFamily="2" charset="2"/>
              <a:buChar char=""/>
              <a:defRPr sz="2000" kern="1200">
                <a:solidFill>
                  <a:schemeClr val="tx1"/>
                </a:solidFill>
                <a:latin typeface="+mn-lt"/>
                <a:ea typeface="+mn-ea"/>
                <a:cs typeface="+mn-cs"/>
              </a:defRPr>
            </a:lvl3pPr>
            <a:lvl4pPr marL="1170000" indent="-252000" algn="l" defTabSz="914400" rtl="0" eaLnBrk="1" latinLnBrk="0" hangingPunct="1">
              <a:lnSpc>
                <a:spcPts val="2400"/>
              </a:lnSpc>
              <a:spcBef>
                <a:spcPts val="300"/>
              </a:spcBef>
              <a:spcAft>
                <a:spcPts val="300"/>
              </a:spcAft>
              <a:buClr>
                <a:schemeClr val="accent2"/>
              </a:buClr>
              <a:buSzPct val="80000"/>
              <a:buFont typeface="Wingdings" panose="05000000000000000000" pitchFamily="2" charset="2"/>
              <a:buChar char=""/>
              <a:defRPr lang="cs-CZ" sz="2000" kern="1200" dirty="0" smtClean="0">
                <a:solidFill>
                  <a:schemeClr val="tx1"/>
                </a:solidFill>
                <a:latin typeface="+mn-lt"/>
                <a:ea typeface="+mn-ea"/>
                <a:cs typeface="+mn-cs"/>
              </a:defRPr>
            </a:lvl4pPr>
            <a:lvl5pPr marL="1422000" indent="-252000" algn="l" defTabSz="914400" rtl="0" eaLnBrk="1" latinLnBrk="0" hangingPunct="1">
              <a:lnSpc>
                <a:spcPts val="2400"/>
              </a:lnSpc>
              <a:spcBef>
                <a:spcPts val="300"/>
              </a:spcBef>
              <a:spcAft>
                <a:spcPts val="300"/>
              </a:spcAft>
              <a:buClr>
                <a:schemeClr val="accent2"/>
              </a:buClr>
              <a:buSzPct val="80000"/>
              <a:buFont typeface="Wingdings" panose="05000000000000000000" pitchFamily="2" charset="2"/>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endParaRPr lang="cs-CZ" dirty="0"/>
          </a:p>
        </p:txBody>
      </p:sp>
      <p:pic>
        <p:nvPicPr>
          <p:cNvPr id="6" name="Obrázek 5">
            <a:extLst>
              <a:ext uri="{FF2B5EF4-FFF2-40B4-BE49-F238E27FC236}">
                <a16:creationId xmlns:a16="http://schemas.microsoft.com/office/drawing/2014/main" id="{8A8595E8-C19F-47AB-9C18-36153FAE3F6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549494" y="5661248"/>
            <a:ext cx="4188580" cy="690461"/>
          </a:xfrm>
          <a:prstGeom prst="rect">
            <a:avLst/>
          </a:prstGeom>
        </p:spPr>
      </p:pic>
    </p:spTree>
    <p:extLst>
      <p:ext uri="{BB962C8B-B14F-4D97-AF65-F5344CB8AC3E}">
        <p14:creationId xmlns:p14="http://schemas.microsoft.com/office/powerpoint/2010/main" val="3951165041"/>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t>Vymezení Oprávněných žadatelů</a:t>
            </a:r>
          </a:p>
        </p:txBody>
      </p:sp>
      <p:sp>
        <p:nvSpPr>
          <p:cNvPr id="3" name="Zástupný symbol pro obsah 2"/>
          <p:cNvSpPr>
            <a:spLocks noGrp="1"/>
          </p:cNvSpPr>
          <p:nvPr>
            <p:ph idx="1"/>
          </p:nvPr>
        </p:nvSpPr>
        <p:spPr>
          <a:xfrm>
            <a:off x="540000" y="1800000"/>
            <a:ext cx="8352480" cy="4320000"/>
          </a:xfrm>
        </p:spPr>
        <p:txBody>
          <a:bodyPr/>
          <a:lstStyle/>
          <a:p>
            <a:r>
              <a:rPr lang="cs-CZ" sz="2800" dirty="0"/>
              <a:t>Hodnocení přijatelnosti a formálních náležitostí</a:t>
            </a:r>
            <a:br>
              <a:rPr lang="cs-CZ" sz="2800" dirty="0"/>
            </a:br>
            <a:r>
              <a:rPr lang="cs-CZ" sz="2000" dirty="0"/>
              <a:t>- zaměstnanci MAS</a:t>
            </a:r>
            <a:br>
              <a:rPr lang="cs-CZ" sz="2000" dirty="0"/>
            </a:br>
            <a:r>
              <a:rPr lang="cs-CZ" sz="2000" dirty="0"/>
              <a:t>- žadatel může být vyzván 1x k opravě (doplnění) ve lhůtě 5 dnů</a:t>
            </a:r>
            <a:br>
              <a:rPr lang="cs-CZ" sz="2000" dirty="0"/>
            </a:br>
            <a:r>
              <a:rPr lang="cs-CZ" sz="2000" dirty="0"/>
              <a:t>- limit 30 dnů</a:t>
            </a:r>
          </a:p>
          <a:p>
            <a:r>
              <a:rPr lang="cs-CZ" sz="2800" dirty="0"/>
              <a:t>Věcné hodnocení</a:t>
            </a:r>
            <a:r>
              <a:rPr lang="cs-CZ" sz="2000" dirty="0"/>
              <a:t>– výběrová komise</a:t>
            </a:r>
            <a:br>
              <a:rPr lang="cs-CZ" sz="2000" dirty="0"/>
            </a:br>
            <a:r>
              <a:rPr lang="cs-CZ" sz="2000" dirty="0"/>
              <a:t>- limit 50 dnů</a:t>
            </a:r>
          </a:p>
          <a:p>
            <a:r>
              <a:rPr lang="cs-CZ" sz="2800" dirty="0"/>
              <a:t>Výběr projektů </a:t>
            </a:r>
            <a:r>
              <a:rPr lang="cs-CZ" dirty="0"/>
              <a:t>– provádí valná hromada MAS</a:t>
            </a:r>
          </a:p>
          <a:p>
            <a:r>
              <a:rPr lang="cs-CZ" sz="2800" dirty="0"/>
              <a:t>Kontrola ŘO</a:t>
            </a:r>
          </a:p>
        </p:txBody>
      </p:sp>
      <p:sp>
        <p:nvSpPr>
          <p:cNvPr id="4" name="Zástupný symbol pro číslo snímku 3"/>
          <p:cNvSpPr>
            <a:spLocks noGrp="1"/>
          </p:cNvSpPr>
          <p:nvPr>
            <p:ph type="sldNum" sz="quarter" idx="12"/>
          </p:nvPr>
        </p:nvSpPr>
        <p:spPr/>
        <p:txBody>
          <a:bodyPr/>
          <a:lstStyle/>
          <a:p>
            <a:fld id="{479BF083-4774-43B1-9AB0-5CC1AC5DD8EE}" type="slidenum">
              <a:rPr lang="cs-CZ" smtClean="0"/>
              <a:pPr/>
              <a:t>69</a:t>
            </a:fld>
            <a:endParaRPr lang="cs-CZ" dirty="0"/>
          </a:p>
        </p:txBody>
      </p:sp>
      <p:pic>
        <p:nvPicPr>
          <p:cNvPr id="5" name="Obrázek 4">
            <a:extLst>
              <a:ext uri="{FF2B5EF4-FFF2-40B4-BE49-F238E27FC236}">
                <a16:creationId xmlns:a16="http://schemas.microsoft.com/office/drawing/2014/main" id="{D73CAAC0-6A9C-42EF-A98B-579DF4F1FFAB}"/>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477710" y="5774769"/>
            <a:ext cx="4188580" cy="690461"/>
          </a:xfrm>
          <a:prstGeom prst="rect">
            <a:avLst/>
          </a:prstGeom>
        </p:spPr>
      </p:pic>
    </p:spTree>
    <p:extLst>
      <p:ext uri="{BB962C8B-B14F-4D97-AF65-F5344CB8AC3E}">
        <p14:creationId xmlns:p14="http://schemas.microsoft.com/office/powerpoint/2010/main" val="86080103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t>Příprava žádosti o podporu</a:t>
            </a:r>
          </a:p>
        </p:txBody>
      </p:sp>
      <p:sp>
        <p:nvSpPr>
          <p:cNvPr id="3" name="Zástupný symbol pro obsah 2"/>
          <p:cNvSpPr>
            <a:spLocks noGrp="1"/>
          </p:cNvSpPr>
          <p:nvPr>
            <p:ph idx="1"/>
          </p:nvPr>
        </p:nvSpPr>
        <p:spPr>
          <a:xfrm>
            <a:off x="251520" y="1484784"/>
            <a:ext cx="8352480" cy="5040560"/>
          </a:xfrm>
        </p:spPr>
        <p:txBody>
          <a:bodyPr/>
          <a:lstStyle/>
          <a:p>
            <a:pPr marL="414000" lvl="1" indent="0">
              <a:lnSpc>
                <a:spcPct val="100000"/>
              </a:lnSpc>
              <a:spcBef>
                <a:spcPts val="0"/>
              </a:spcBef>
              <a:buNone/>
            </a:pPr>
            <a:r>
              <a:rPr lang="cs-CZ" sz="2800" b="1" u="sng" cap="all" dirty="0"/>
              <a:t>Cílové skupiny:</a:t>
            </a:r>
          </a:p>
          <a:p>
            <a:pPr marL="414000" lvl="1" indent="0">
              <a:lnSpc>
                <a:spcPct val="100000"/>
              </a:lnSpc>
              <a:spcBef>
                <a:spcPts val="0"/>
              </a:spcBef>
              <a:buNone/>
            </a:pPr>
            <a:endParaRPr lang="cs-CZ" sz="1600" dirty="0"/>
          </a:p>
          <a:p>
            <a:pPr lvl="1">
              <a:lnSpc>
                <a:spcPct val="100000"/>
              </a:lnSpc>
              <a:spcBef>
                <a:spcPts val="0"/>
              </a:spcBef>
              <a:spcAft>
                <a:spcPts val="800"/>
              </a:spcAft>
              <a:buFont typeface="Wingdings" panose="05000000000000000000" pitchFamily="2" charset="2"/>
              <a:buChar char="§"/>
            </a:pPr>
            <a:r>
              <a:rPr lang="cs-CZ" sz="2800" dirty="0"/>
              <a:t>Osoby se zdravotním postižením</a:t>
            </a:r>
          </a:p>
          <a:p>
            <a:pPr lvl="1">
              <a:lnSpc>
                <a:spcPct val="100000"/>
              </a:lnSpc>
              <a:spcBef>
                <a:spcPts val="0"/>
              </a:spcBef>
              <a:spcAft>
                <a:spcPts val="800"/>
              </a:spcAft>
              <a:buFont typeface="Wingdings" panose="05000000000000000000" pitchFamily="2" charset="2"/>
              <a:buChar char="§"/>
            </a:pPr>
            <a:r>
              <a:rPr lang="cs-CZ" sz="2800" dirty="0"/>
              <a:t>Osoby sociálně vyloučené a osoby sociálním vyloučením ohrožené</a:t>
            </a:r>
          </a:p>
          <a:p>
            <a:pPr lvl="1">
              <a:lnSpc>
                <a:spcPct val="100000"/>
              </a:lnSpc>
              <a:spcBef>
                <a:spcPts val="0"/>
              </a:spcBef>
              <a:spcAft>
                <a:spcPts val="800"/>
              </a:spcAft>
              <a:buFont typeface="Wingdings" panose="05000000000000000000" pitchFamily="2" charset="2"/>
              <a:buChar char="§"/>
            </a:pPr>
            <a:r>
              <a:rPr lang="cs-CZ" sz="2800" dirty="0"/>
              <a:t>Osoby pečující o jiné závislé osoby</a:t>
            </a:r>
          </a:p>
          <a:p>
            <a:pPr lvl="1">
              <a:lnSpc>
                <a:spcPct val="100000"/>
              </a:lnSpc>
              <a:spcBef>
                <a:spcPts val="0"/>
              </a:spcBef>
              <a:spcAft>
                <a:spcPts val="800"/>
              </a:spcAft>
              <a:buFont typeface="Wingdings" panose="05000000000000000000" pitchFamily="2" charset="2"/>
              <a:buChar char="§"/>
            </a:pPr>
            <a:r>
              <a:rPr lang="cs-CZ" sz="2800" dirty="0"/>
              <a:t>Osoby ohrožené specifickými zdravotními riziky</a:t>
            </a:r>
          </a:p>
          <a:p>
            <a:pPr lvl="1">
              <a:lnSpc>
                <a:spcPct val="100000"/>
              </a:lnSpc>
              <a:spcBef>
                <a:spcPts val="0"/>
              </a:spcBef>
              <a:spcAft>
                <a:spcPts val="800"/>
              </a:spcAft>
              <a:buFont typeface="Wingdings" panose="05000000000000000000" pitchFamily="2" charset="2"/>
              <a:buChar char="§"/>
            </a:pPr>
            <a:r>
              <a:rPr lang="cs-CZ" sz="2800" dirty="0"/>
              <a:t>Rodiče samoživitelé</a:t>
            </a:r>
          </a:p>
          <a:p>
            <a:pPr lvl="1">
              <a:lnSpc>
                <a:spcPct val="100000"/>
              </a:lnSpc>
              <a:spcBef>
                <a:spcPts val="0"/>
              </a:spcBef>
              <a:spcAft>
                <a:spcPts val="800"/>
              </a:spcAft>
              <a:buFont typeface="Wingdings" panose="05000000000000000000" pitchFamily="2" charset="2"/>
              <a:buChar char="§"/>
            </a:pPr>
            <a:r>
              <a:rPr lang="cs-CZ" sz="2800" dirty="0"/>
              <a:t>Osoby dlouhodobě či opakovaně nezaměstnané</a:t>
            </a:r>
            <a:endParaRPr lang="cs-CZ" sz="1800" dirty="0"/>
          </a:p>
        </p:txBody>
      </p:sp>
      <p:sp>
        <p:nvSpPr>
          <p:cNvPr id="4" name="Zástupný symbol pro číslo snímku 3"/>
          <p:cNvSpPr>
            <a:spLocks noGrp="1"/>
          </p:cNvSpPr>
          <p:nvPr>
            <p:ph type="sldNum" sz="quarter" idx="12"/>
          </p:nvPr>
        </p:nvSpPr>
        <p:spPr/>
        <p:txBody>
          <a:bodyPr/>
          <a:lstStyle/>
          <a:p>
            <a:fld id="{479BF083-4774-43B1-9AB0-5CC1AC5DD8EE}" type="slidenum">
              <a:rPr lang="cs-CZ" smtClean="0"/>
              <a:pPr/>
              <a:t>7</a:t>
            </a:fld>
            <a:endParaRPr lang="cs-CZ" dirty="0"/>
          </a:p>
        </p:txBody>
      </p:sp>
      <p:pic>
        <p:nvPicPr>
          <p:cNvPr id="5" name="Obrázek 4">
            <a:extLst>
              <a:ext uri="{FF2B5EF4-FFF2-40B4-BE49-F238E27FC236}">
                <a16:creationId xmlns:a16="http://schemas.microsoft.com/office/drawing/2014/main" id="{08D3D065-3E04-4F84-83E9-2BB75CDE21B3}"/>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699792" y="5999288"/>
            <a:ext cx="4188580" cy="690461"/>
          </a:xfrm>
          <a:prstGeom prst="rect">
            <a:avLst/>
          </a:prstGeom>
        </p:spPr>
      </p:pic>
    </p:spTree>
    <p:extLst>
      <p:ext uri="{BB962C8B-B14F-4D97-AF65-F5344CB8AC3E}">
        <p14:creationId xmlns:p14="http://schemas.microsoft.com/office/powerpoint/2010/main" val="1096885655"/>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Nadpis 4"/>
          <p:cNvSpPr>
            <a:spLocks noGrp="1"/>
          </p:cNvSpPr>
          <p:nvPr>
            <p:ph type="title"/>
          </p:nvPr>
        </p:nvSpPr>
        <p:spPr>
          <a:xfrm>
            <a:off x="1475656" y="3284984"/>
            <a:ext cx="7272000" cy="730252"/>
          </a:xfrm>
        </p:spPr>
        <p:txBody>
          <a:bodyPr/>
          <a:lstStyle/>
          <a:p>
            <a:r>
              <a:rPr lang="cs-CZ" dirty="0"/>
              <a:t>Děkujeme za pozornost</a:t>
            </a:r>
            <a:endParaRPr lang="cs-CZ" sz="2400" b="0" kern="1200" cap="none" dirty="0">
              <a:solidFill>
                <a:schemeClr val="tx1"/>
              </a:solidFill>
              <a:latin typeface="+mn-lt"/>
              <a:ea typeface="+mn-ea"/>
              <a:cs typeface="+mn-cs"/>
            </a:endParaRPr>
          </a:p>
        </p:txBody>
      </p:sp>
      <p:pic>
        <p:nvPicPr>
          <p:cNvPr id="14" name="Zástupný symbol pro obrázek 13"/>
          <p:cNvPicPr>
            <a:picLocks noGrp="1" noChangeAspect="1"/>
          </p:cNvPicPr>
          <p:nvPr>
            <p:ph type="pic" sz="quarter" idx="15"/>
          </p:nvPr>
        </p:nvPicPr>
        <p:blipFill>
          <a:blip r:embed="rId2" cstate="print">
            <a:extLst>
              <a:ext uri="{28A0092B-C50C-407E-A947-70E740481C1C}">
                <a14:useLocalDpi xmlns:a14="http://schemas.microsoft.com/office/drawing/2010/main" val="0"/>
              </a:ext>
            </a:extLst>
          </a:blip>
          <a:srcRect/>
          <a:stretch>
            <a:fillRect/>
          </a:stretch>
        </p:blipFill>
        <p:spPr>
          <a:xfrm>
            <a:off x="827584" y="3321048"/>
            <a:ext cx="540000" cy="540000"/>
          </a:xfrm>
        </p:spPr>
      </p:pic>
      <p:sp>
        <p:nvSpPr>
          <p:cNvPr id="4" name="Zástupný symbol pro obsah 2"/>
          <p:cNvSpPr txBox="1">
            <a:spLocks/>
          </p:cNvSpPr>
          <p:nvPr/>
        </p:nvSpPr>
        <p:spPr>
          <a:xfrm>
            <a:off x="683568" y="3861048"/>
            <a:ext cx="7920432" cy="2664296"/>
          </a:xfrm>
          <a:prstGeom prst="rect">
            <a:avLst/>
          </a:prstGeom>
          <a:ln>
            <a:noFill/>
          </a:ln>
        </p:spPr>
        <p:txBody>
          <a:bodyPr/>
          <a:lstStyle>
            <a:lvl1pPr marL="432000" indent="-432000" algn="l" defTabSz="914400" rtl="0" eaLnBrk="1" latinLnBrk="0" hangingPunct="1">
              <a:lnSpc>
                <a:spcPts val="2880"/>
              </a:lnSpc>
              <a:spcBef>
                <a:spcPts val="600"/>
              </a:spcBef>
              <a:spcAft>
                <a:spcPts val="600"/>
              </a:spcAft>
              <a:buClr>
                <a:schemeClr val="accent2"/>
              </a:buClr>
              <a:buSzPct val="100000"/>
              <a:buFont typeface="Wingdings" panose="05000000000000000000" pitchFamily="2" charset="2"/>
              <a:buChar char=""/>
              <a:defRPr sz="2400" b="0" kern="1200">
                <a:solidFill>
                  <a:schemeClr val="tx1"/>
                </a:solidFill>
                <a:latin typeface="+mn-lt"/>
                <a:ea typeface="+mn-ea"/>
                <a:cs typeface="+mn-cs"/>
              </a:defRPr>
            </a:lvl1pPr>
            <a:lvl2pPr marL="666000" indent="-252000" algn="l" defTabSz="914400" rtl="0" eaLnBrk="1" latinLnBrk="0" hangingPunct="1">
              <a:lnSpc>
                <a:spcPts val="2400"/>
              </a:lnSpc>
              <a:spcBef>
                <a:spcPts val="300"/>
              </a:spcBef>
              <a:spcAft>
                <a:spcPts val="300"/>
              </a:spcAft>
              <a:buClr>
                <a:schemeClr val="accent2"/>
              </a:buClr>
              <a:buSzPct val="80000"/>
              <a:buFont typeface="Wingdings" panose="05000000000000000000" pitchFamily="2" charset="2"/>
              <a:buChar char=""/>
              <a:defRPr sz="2000" kern="1200">
                <a:solidFill>
                  <a:schemeClr val="tx1"/>
                </a:solidFill>
                <a:latin typeface="+mn-lt"/>
                <a:ea typeface="+mn-ea"/>
                <a:cs typeface="+mn-cs"/>
              </a:defRPr>
            </a:lvl2pPr>
            <a:lvl3pPr marL="918000" indent="-252000" algn="l" defTabSz="914400" rtl="0" eaLnBrk="1" latinLnBrk="0" hangingPunct="1">
              <a:lnSpc>
                <a:spcPts val="2400"/>
              </a:lnSpc>
              <a:spcBef>
                <a:spcPts val="300"/>
              </a:spcBef>
              <a:spcAft>
                <a:spcPts val="300"/>
              </a:spcAft>
              <a:buClr>
                <a:schemeClr val="accent2"/>
              </a:buClr>
              <a:buSzPct val="80000"/>
              <a:buFont typeface="Wingdings" panose="05000000000000000000" pitchFamily="2" charset="2"/>
              <a:buChar char=""/>
              <a:defRPr sz="2000" kern="1200">
                <a:solidFill>
                  <a:schemeClr val="tx1"/>
                </a:solidFill>
                <a:latin typeface="+mn-lt"/>
                <a:ea typeface="+mn-ea"/>
                <a:cs typeface="+mn-cs"/>
              </a:defRPr>
            </a:lvl3pPr>
            <a:lvl4pPr marL="1170000" indent="-252000" algn="l" defTabSz="914400" rtl="0" eaLnBrk="1" latinLnBrk="0" hangingPunct="1">
              <a:lnSpc>
                <a:spcPts val="2400"/>
              </a:lnSpc>
              <a:spcBef>
                <a:spcPts val="300"/>
              </a:spcBef>
              <a:spcAft>
                <a:spcPts val="300"/>
              </a:spcAft>
              <a:buClr>
                <a:schemeClr val="accent2"/>
              </a:buClr>
              <a:buSzPct val="80000"/>
              <a:buFont typeface="Wingdings" panose="05000000000000000000" pitchFamily="2" charset="2"/>
              <a:buChar char=""/>
              <a:defRPr lang="cs-CZ" sz="2000" kern="1200" dirty="0" smtClean="0">
                <a:solidFill>
                  <a:schemeClr val="tx1"/>
                </a:solidFill>
                <a:latin typeface="+mn-lt"/>
                <a:ea typeface="+mn-ea"/>
                <a:cs typeface="+mn-cs"/>
              </a:defRPr>
            </a:lvl4pPr>
            <a:lvl5pPr marL="1422000" indent="-252000" algn="l" defTabSz="914400" rtl="0" eaLnBrk="1" latinLnBrk="0" hangingPunct="1">
              <a:lnSpc>
                <a:spcPts val="2400"/>
              </a:lnSpc>
              <a:spcBef>
                <a:spcPts val="300"/>
              </a:spcBef>
              <a:spcAft>
                <a:spcPts val="300"/>
              </a:spcAft>
              <a:buClr>
                <a:schemeClr val="accent2"/>
              </a:buClr>
              <a:buSzPct val="80000"/>
              <a:buFont typeface="Wingdings" panose="05000000000000000000" pitchFamily="2" charset="2"/>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endParaRPr lang="cs-CZ" dirty="0"/>
          </a:p>
        </p:txBody>
      </p:sp>
      <p:pic>
        <p:nvPicPr>
          <p:cNvPr id="6" name="Obrázek 5">
            <a:extLst>
              <a:ext uri="{FF2B5EF4-FFF2-40B4-BE49-F238E27FC236}">
                <a16:creationId xmlns:a16="http://schemas.microsoft.com/office/drawing/2014/main" id="{6331C339-4C12-4A87-AC96-6C7B060ADD2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392958" y="5834883"/>
            <a:ext cx="4188580" cy="690461"/>
          </a:xfrm>
          <a:prstGeom prst="rect">
            <a:avLst/>
          </a:prstGeom>
        </p:spPr>
      </p:pic>
    </p:spTree>
    <p:extLst>
      <p:ext uri="{BB962C8B-B14F-4D97-AF65-F5344CB8AC3E}">
        <p14:creationId xmlns:p14="http://schemas.microsoft.com/office/powerpoint/2010/main" val="4207094734"/>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Nadpis 4"/>
          <p:cNvSpPr>
            <a:spLocks noGrp="1"/>
          </p:cNvSpPr>
          <p:nvPr>
            <p:ph type="title"/>
          </p:nvPr>
        </p:nvSpPr>
        <p:spPr>
          <a:xfrm>
            <a:off x="1979712" y="3356992"/>
            <a:ext cx="7272000" cy="730252"/>
          </a:xfrm>
        </p:spPr>
        <p:txBody>
          <a:bodyPr/>
          <a:lstStyle/>
          <a:p>
            <a:r>
              <a:rPr lang="cs-CZ" dirty="0"/>
              <a:t>Prostor pro dotazy</a:t>
            </a:r>
            <a:endParaRPr lang="cs-CZ" sz="2400" b="0" kern="1200" cap="none" dirty="0">
              <a:solidFill>
                <a:schemeClr val="tx1"/>
              </a:solidFill>
              <a:latin typeface="+mn-lt"/>
              <a:ea typeface="+mn-ea"/>
              <a:cs typeface="+mn-cs"/>
            </a:endParaRPr>
          </a:p>
        </p:txBody>
      </p:sp>
      <p:pic>
        <p:nvPicPr>
          <p:cNvPr id="14" name="Zástupný symbol pro obrázek 13"/>
          <p:cNvPicPr>
            <a:picLocks noGrp="1" noChangeAspect="1"/>
          </p:cNvPicPr>
          <p:nvPr>
            <p:ph type="pic" sz="quarter" idx="15"/>
          </p:nvPr>
        </p:nvPicPr>
        <p:blipFill>
          <a:blip r:embed="rId2" cstate="print">
            <a:extLst>
              <a:ext uri="{28A0092B-C50C-407E-A947-70E740481C1C}">
                <a14:useLocalDpi xmlns:a14="http://schemas.microsoft.com/office/drawing/2010/main" val="0"/>
              </a:ext>
            </a:extLst>
          </a:blip>
          <a:srcRect/>
          <a:stretch>
            <a:fillRect/>
          </a:stretch>
        </p:blipFill>
        <p:spPr>
          <a:xfrm>
            <a:off x="1259632" y="3429000"/>
            <a:ext cx="540000" cy="540000"/>
          </a:xfrm>
        </p:spPr>
      </p:pic>
      <p:sp>
        <p:nvSpPr>
          <p:cNvPr id="4" name="Zástupný symbol pro obsah 2"/>
          <p:cNvSpPr txBox="1">
            <a:spLocks/>
          </p:cNvSpPr>
          <p:nvPr/>
        </p:nvSpPr>
        <p:spPr>
          <a:xfrm>
            <a:off x="683568" y="3861048"/>
            <a:ext cx="7920432" cy="2664296"/>
          </a:xfrm>
          <a:prstGeom prst="rect">
            <a:avLst/>
          </a:prstGeom>
          <a:ln>
            <a:noFill/>
          </a:ln>
        </p:spPr>
        <p:txBody>
          <a:bodyPr/>
          <a:lstStyle>
            <a:lvl1pPr marL="432000" indent="-432000" algn="l" defTabSz="914400" rtl="0" eaLnBrk="1" latinLnBrk="0" hangingPunct="1">
              <a:lnSpc>
                <a:spcPts val="2880"/>
              </a:lnSpc>
              <a:spcBef>
                <a:spcPts val="600"/>
              </a:spcBef>
              <a:spcAft>
                <a:spcPts val="600"/>
              </a:spcAft>
              <a:buClr>
                <a:schemeClr val="accent2"/>
              </a:buClr>
              <a:buSzPct val="100000"/>
              <a:buFont typeface="Wingdings" panose="05000000000000000000" pitchFamily="2" charset="2"/>
              <a:buChar char=""/>
              <a:defRPr sz="2400" b="0" kern="1200">
                <a:solidFill>
                  <a:schemeClr val="tx1"/>
                </a:solidFill>
                <a:latin typeface="+mn-lt"/>
                <a:ea typeface="+mn-ea"/>
                <a:cs typeface="+mn-cs"/>
              </a:defRPr>
            </a:lvl1pPr>
            <a:lvl2pPr marL="666000" indent="-252000" algn="l" defTabSz="914400" rtl="0" eaLnBrk="1" latinLnBrk="0" hangingPunct="1">
              <a:lnSpc>
                <a:spcPts val="2400"/>
              </a:lnSpc>
              <a:spcBef>
                <a:spcPts val="300"/>
              </a:spcBef>
              <a:spcAft>
                <a:spcPts val="300"/>
              </a:spcAft>
              <a:buClr>
                <a:schemeClr val="accent2"/>
              </a:buClr>
              <a:buSzPct val="80000"/>
              <a:buFont typeface="Wingdings" panose="05000000000000000000" pitchFamily="2" charset="2"/>
              <a:buChar char=""/>
              <a:defRPr sz="2000" kern="1200">
                <a:solidFill>
                  <a:schemeClr val="tx1"/>
                </a:solidFill>
                <a:latin typeface="+mn-lt"/>
                <a:ea typeface="+mn-ea"/>
                <a:cs typeface="+mn-cs"/>
              </a:defRPr>
            </a:lvl2pPr>
            <a:lvl3pPr marL="918000" indent="-252000" algn="l" defTabSz="914400" rtl="0" eaLnBrk="1" latinLnBrk="0" hangingPunct="1">
              <a:lnSpc>
                <a:spcPts val="2400"/>
              </a:lnSpc>
              <a:spcBef>
                <a:spcPts val="300"/>
              </a:spcBef>
              <a:spcAft>
                <a:spcPts val="300"/>
              </a:spcAft>
              <a:buClr>
                <a:schemeClr val="accent2"/>
              </a:buClr>
              <a:buSzPct val="80000"/>
              <a:buFont typeface="Wingdings" panose="05000000000000000000" pitchFamily="2" charset="2"/>
              <a:buChar char=""/>
              <a:defRPr sz="2000" kern="1200">
                <a:solidFill>
                  <a:schemeClr val="tx1"/>
                </a:solidFill>
                <a:latin typeface="+mn-lt"/>
                <a:ea typeface="+mn-ea"/>
                <a:cs typeface="+mn-cs"/>
              </a:defRPr>
            </a:lvl3pPr>
            <a:lvl4pPr marL="1170000" indent="-252000" algn="l" defTabSz="914400" rtl="0" eaLnBrk="1" latinLnBrk="0" hangingPunct="1">
              <a:lnSpc>
                <a:spcPts val="2400"/>
              </a:lnSpc>
              <a:spcBef>
                <a:spcPts val="300"/>
              </a:spcBef>
              <a:spcAft>
                <a:spcPts val="300"/>
              </a:spcAft>
              <a:buClr>
                <a:schemeClr val="accent2"/>
              </a:buClr>
              <a:buSzPct val="80000"/>
              <a:buFont typeface="Wingdings" panose="05000000000000000000" pitchFamily="2" charset="2"/>
              <a:buChar char=""/>
              <a:defRPr lang="cs-CZ" sz="2000" kern="1200" dirty="0" smtClean="0">
                <a:solidFill>
                  <a:schemeClr val="tx1"/>
                </a:solidFill>
                <a:latin typeface="+mn-lt"/>
                <a:ea typeface="+mn-ea"/>
                <a:cs typeface="+mn-cs"/>
              </a:defRPr>
            </a:lvl4pPr>
            <a:lvl5pPr marL="1422000" indent="-252000" algn="l" defTabSz="914400" rtl="0" eaLnBrk="1" latinLnBrk="0" hangingPunct="1">
              <a:lnSpc>
                <a:spcPts val="2400"/>
              </a:lnSpc>
              <a:spcBef>
                <a:spcPts val="300"/>
              </a:spcBef>
              <a:spcAft>
                <a:spcPts val="300"/>
              </a:spcAft>
              <a:buClr>
                <a:schemeClr val="accent2"/>
              </a:buClr>
              <a:buSzPct val="80000"/>
              <a:buFont typeface="Wingdings" panose="05000000000000000000" pitchFamily="2" charset="2"/>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endParaRPr lang="cs-CZ" dirty="0"/>
          </a:p>
        </p:txBody>
      </p:sp>
      <p:pic>
        <p:nvPicPr>
          <p:cNvPr id="6" name="Obrázek 5">
            <a:extLst>
              <a:ext uri="{FF2B5EF4-FFF2-40B4-BE49-F238E27FC236}">
                <a16:creationId xmlns:a16="http://schemas.microsoft.com/office/drawing/2014/main" id="{5499FEA5-2B33-428C-92C3-38AC220EA67D}"/>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477710" y="5733256"/>
            <a:ext cx="4188580" cy="690461"/>
          </a:xfrm>
          <a:prstGeom prst="rect">
            <a:avLst/>
          </a:prstGeom>
        </p:spPr>
      </p:pic>
    </p:spTree>
    <p:extLst>
      <p:ext uri="{BB962C8B-B14F-4D97-AF65-F5344CB8AC3E}">
        <p14:creationId xmlns:p14="http://schemas.microsoft.com/office/powerpoint/2010/main" val="328066068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t>Příprava žádosti o podporu</a:t>
            </a:r>
          </a:p>
        </p:txBody>
      </p:sp>
      <p:sp>
        <p:nvSpPr>
          <p:cNvPr id="3" name="Zástupný symbol pro obsah 2"/>
          <p:cNvSpPr>
            <a:spLocks noGrp="1"/>
          </p:cNvSpPr>
          <p:nvPr>
            <p:ph idx="1"/>
          </p:nvPr>
        </p:nvSpPr>
        <p:spPr>
          <a:xfrm>
            <a:off x="360000" y="1412776"/>
            <a:ext cx="8532480" cy="5112568"/>
          </a:xfrm>
        </p:spPr>
        <p:txBody>
          <a:bodyPr/>
          <a:lstStyle/>
          <a:p>
            <a:pPr marL="0" indent="0">
              <a:buNone/>
            </a:pPr>
            <a:r>
              <a:rPr lang="cs-CZ" cap="all" dirty="0"/>
              <a:t>034/03_16_047/CLLD_15_01_271</a:t>
            </a:r>
          </a:p>
          <a:p>
            <a:pPr marL="0" indent="0">
              <a:buNone/>
            </a:pPr>
            <a:r>
              <a:rPr lang="cs-CZ" b="1" cap="all" dirty="0"/>
              <a:t>Podpora odlehčovacích služeb pro osoby se sníženou soběstačností, sociální rehabilitace a sociálně aktivizační služby pro rodiny s dětmi</a:t>
            </a:r>
          </a:p>
          <a:p>
            <a:pPr lvl="1">
              <a:lnSpc>
                <a:spcPct val="100000"/>
              </a:lnSpc>
              <a:spcBef>
                <a:spcPts val="0"/>
              </a:spcBef>
            </a:pPr>
            <a:endParaRPr lang="cs-CZ" dirty="0"/>
          </a:p>
          <a:p>
            <a:pPr lvl="1">
              <a:lnSpc>
                <a:spcPct val="100000"/>
              </a:lnSpc>
              <a:spcBef>
                <a:spcPts val="0"/>
              </a:spcBef>
            </a:pPr>
            <a:r>
              <a:rPr lang="cs-CZ" dirty="0"/>
              <a:t>podpora odlehčovacích služeb pro osoby se sníženou soběstačností, především pro osoby se zdravotním postižením spojeným i s věkovou nemohoucností</a:t>
            </a:r>
          </a:p>
          <a:p>
            <a:pPr lvl="1">
              <a:lnSpc>
                <a:spcPct val="100000"/>
              </a:lnSpc>
              <a:spcBef>
                <a:spcPts val="0"/>
              </a:spcBef>
            </a:pPr>
            <a:r>
              <a:rPr lang="cs-CZ" dirty="0"/>
              <a:t>podpora souboru specifických činností v oblasti sociální rehabilitace </a:t>
            </a:r>
            <a:br>
              <a:rPr lang="cs-CZ" dirty="0"/>
            </a:br>
            <a:r>
              <a:rPr lang="cs-CZ" dirty="0"/>
              <a:t>k posilování jejich soběstačnosti</a:t>
            </a:r>
          </a:p>
          <a:p>
            <a:pPr lvl="1">
              <a:lnSpc>
                <a:spcPct val="100000"/>
              </a:lnSpc>
              <a:spcBef>
                <a:spcPts val="0"/>
              </a:spcBef>
            </a:pPr>
            <a:r>
              <a:rPr lang="cs-CZ" dirty="0"/>
              <a:t>poskytování péče rodinám sociálně aktivizačními službami, které eliminují rizika sociální exkluze</a:t>
            </a:r>
          </a:p>
        </p:txBody>
      </p:sp>
      <p:sp>
        <p:nvSpPr>
          <p:cNvPr id="5" name="TextovéPole 4"/>
          <p:cNvSpPr txBox="1"/>
          <p:nvPr/>
        </p:nvSpPr>
        <p:spPr>
          <a:xfrm>
            <a:off x="4283968" y="6134342"/>
            <a:ext cx="4608512" cy="400110"/>
          </a:xfrm>
          <a:prstGeom prst="rect">
            <a:avLst/>
          </a:prstGeom>
          <a:noFill/>
        </p:spPr>
        <p:txBody>
          <a:bodyPr wrap="square" rtlCol="0">
            <a:spAutoFit/>
          </a:bodyPr>
          <a:lstStyle/>
          <a:p>
            <a:pPr algn="r"/>
            <a:r>
              <a:rPr lang="cs-CZ" i="1" dirty="0">
                <a:solidFill>
                  <a:srgbClr val="FF0000"/>
                </a:solidFill>
              </a:rPr>
              <a:t>alokace: </a:t>
            </a:r>
            <a:r>
              <a:rPr lang="cs-CZ" sz="2000" b="1" i="1" dirty="0">
                <a:solidFill>
                  <a:srgbClr val="FF0000"/>
                </a:solidFill>
              </a:rPr>
              <a:t>4.326.000Kč</a:t>
            </a:r>
          </a:p>
        </p:txBody>
      </p:sp>
      <p:pic>
        <p:nvPicPr>
          <p:cNvPr id="6" name="Obrázek 5">
            <a:extLst>
              <a:ext uri="{FF2B5EF4-FFF2-40B4-BE49-F238E27FC236}">
                <a16:creationId xmlns:a16="http://schemas.microsoft.com/office/drawing/2014/main" id="{373C1787-2590-4C03-9B84-FA427E75726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27694" y="5989166"/>
            <a:ext cx="4188580" cy="690461"/>
          </a:xfrm>
          <a:prstGeom prst="rect">
            <a:avLst/>
          </a:prstGeom>
        </p:spPr>
      </p:pic>
    </p:spTree>
    <p:extLst>
      <p:ext uri="{BB962C8B-B14F-4D97-AF65-F5344CB8AC3E}">
        <p14:creationId xmlns:p14="http://schemas.microsoft.com/office/powerpoint/2010/main" val="234573270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t>Příprava žádosti o podporu</a:t>
            </a:r>
          </a:p>
        </p:txBody>
      </p:sp>
      <p:sp>
        <p:nvSpPr>
          <p:cNvPr id="3" name="Zástupný symbol pro obsah 2"/>
          <p:cNvSpPr>
            <a:spLocks noGrp="1"/>
          </p:cNvSpPr>
          <p:nvPr>
            <p:ph idx="1"/>
          </p:nvPr>
        </p:nvSpPr>
        <p:spPr>
          <a:xfrm>
            <a:off x="251520" y="1772816"/>
            <a:ext cx="8352480" cy="4752528"/>
          </a:xfrm>
        </p:spPr>
        <p:txBody>
          <a:bodyPr/>
          <a:lstStyle/>
          <a:p>
            <a:pPr lvl="1">
              <a:lnSpc>
                <a:spcPct val="100000"/>
              </a:lnSpc>
              <a:spcBef>
                <a:spcPts val="0"/>
              </a:spcBef>
            </a:pPr>
            <a:r>
              <a:rPr lang="cs-CZ" sz="2800" dirty="0"/>
              <a:t>Sociálně aktivizační služby pro rodiny s dětmi</a:t>
            </a:r>
          </a:p>
          <a:p>
            <a:pPr lvl="1">
              <a:lnSpc>
                <a:spcPct val="100000"/>
              </a:lnSpc>
              <a:spcBef>
                <a:spcPts val="0"/>
              </a:spcBef>
            </a:pPr>
            <a:r>
              <a:rPr lang="cs-CZ" sz="2800" dirty="0"/>
              <a:t>Raná péče</a:t>
            </a:r>
          </a:p>
          <a:p>
            <a:pPr lvl="1">
              <a:lnSpc>
                <a:spcPct val="100000"/>
              </a:lnSpc>
              <a:spcBef>
                <a:spcPts val="0"/>
              </a:spcBef>
            </a:pPr>
            <a:r>
              <a:rPr lang="cs-CZ" sz="2800" dirty="0"/>
              <a:t>Sociální rehabilitace</a:t>
            </a:r>
          </a:p>
          <a:p>
            <a:pPr lvl="1">
              <a:lnSpc>
                <a:spcPct val="100000"/>
              </a:lnSpc>
              <a:spcBef>
                <a:spcPts val="0"/>
              </a:spcBef>
            </a:pPr>
            <a:r>
              <a:rPr lang="cs-CZ" sz="2800" dirty="0"/>
              <a:t>Podpora samostatného bydlení</a:t>
            </a:r>
          </a:p>
          <a:p>
            <a:pPr lvl="1">
              <a:lnSpc>
                <a:spcPct val="100000"/>
              </a:lnSpc>
              <a:spcBef>
                <a:spcPts val="0"/>
              </a:spcBef>
            </a:pPr>
            <a:r>
              <a:rPr lang="cs-CZ" sz="2800" dirty="0"/>
              <a:t>Odlehčovací služby</a:t>
            </a:r>
          </a:p>
          <a:p>
            <a:pPr lvl="1">
              <a:lnSpc>
                <a:spcPct val="100000"/>
              </a:lnSpc>
              <a:spcBef>
                <a:spcPts val="0"/>
              </a:spcBef>
            </a:pPr>
            <a:r>
              <a:rPr lang="cs-CZ" sz="2800" dirty="0"/>
              <a:t>Odborné sociální poradenství</a:t>
            </a:r>
          </a:p>
          <a:p>
            <a:pPr lvl="1">
              <a:lnSpc>
                <a:spcPct val="100000"/>
              </a:lnSpc>
              <a:spcBef>
                <a:spcPts val="0"/>
              </a:spcBef>
            </a:pPr>
            <a:endParaRPr lang="cs-CZ" sz="2400" dirty="0"/>
          </a:p>
          <a:p>
            <a:pPr lvl="1">
              <a:lnSpc>
                <a:spcPct val="100000"/>
              </a:lnSpc>
              <a:spcBef>
                <a:spcPts val="0"/>
              </a:spcBef>
            </a:pPr>
            <a:r>
              <a:rPr lang="cs-CZ" dirty="0"/>
              <a:t>Aktivity nad rámec aktivit dle zák. 108/2006Sb., o soc. službách</a:t>
            </a:r>
          </a:p>
          <a:p>
            <a:pPr lvl="1">
              <a:lnSpc>
                <a:spcPct val="100000"/>
              </a:lnSpc>
              <a:spcBef>
                <a:spcPts val="0"/>
              </a:spcBef>
            </a:pPr>
            <a:endParaRPr lang="cs-CZ" sz="1800" dirty="0"/>
          </a:p>
        </p:txBody>
      </p:sp>
      <p:sp>
        <p:nvSpPr>
          <p:cNvPr id="4" name="Zástupný symbol pro číslo snímku 3"/>
          <p:cNvSpPr>
            <a:spLocks noGrp="1"/>
          </p:cNvSpPr>
          <p:nvPr>
            <p:ph type="sldNum" sz="quarter" idx="12"/>
          </p:nvPr>
        </p:nvSpPr>
        <p:spPr/>
        <p:txBody>
          <a:bodyPr/>
          <a:lstStyle/>
          <a:p>
            <a:fld id="{479BF083-4774-43B1-9AB0-5CC1AC5DD8EE}" type="slidenum">
              <a:rPr lang="cs-CZ" smtClean="0"/>
              <a:pPr/>
              <a:t>9</a:t>
            </a:fld>
            <a:endParaRPr lang="cs-CZ" dirty="0"/>
          </a:p>
        </p:txBody>
      </p:sp>
      <p:pic>
        <p:nvPicPr>
          <p:cNvPr id="5" name="Obrázek 4">
            <a:extLst>
              <a:ext uri="{FF2B5EF4-FFF2-40B4-BE49-F238E27FC236}">
                <a16:creationId xmlns:a16="http://schemas.microsoft.com/office/drawing/2014/main" id="{54425C9C-5FD9-412B-9E5C-769CF6A7DD1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477710" y="5922435"/>
            <a:ext cx="4188580" cy="690461"/>
          </a:xfrm>
          <a:prstGeom prst="rect">
            <a:avLst/>
          </a:prstGeom>
        </p:spPr>
      </p:pic>
    </p:spTree>
    <p:extLst>
      <p:ext uri="{BB962C8B-B14F-4D97-AF65-F5344CB8AC3E}">
        <p14:creationId xmlns:p14="http://schemas.microsoft.com/office/powerpoint/2010/main" val="2507660942"/>
      </p:ext>
    </p:extLst>
  </p:cSld>
  <p:clrMapOvr>
    <a:masterClrMapping/>
  </p:clrMapOvr>
</p:sld>
</file>

<file path=ppt/theme/theme1.xml><?xml version="1.0" encoding="utf-8"?>
<a:theme xmlns:a="http://schemas.openxmlformats.org/drawingml/2006/main" name="prezentace">
  <a:themeElements>
    <a:clrScheme name="MPSV">
      <a:dk1>
        <a:srgbClr val="084A8B"/>
      </a:dk1>
      <a:lt1>
        <a:srgbClr val="F5F5F5"/>
      </a:lt1>
      <a:dk2>
        <a:srgbClr val="AFDDFA"/>
      </a:dk2>
      <a:lt2>
        <a:srgbClr val="F5F5F5"/>
      </a:lt2>
      <a:accent1>
        <a:srgbClr val="084A8B"/>
      </a:accent1>
      <a:accent2>
        <a:srgbClr val="5FBBF5"/>
      </a:accent2>
      <a:accent3>
        <a:srgbClr val="D7EEFC"/>
      </a:accent3>
      <a:accent4>
        <a:srgbClr val="FFCC00"/>
      </a:accent4>
      <a:accent5>
        <a:srgbClr val="AFDDFA"/>
      </a:accent5>
      <a:accent6>
        <a:srgbClr val="AF0100"/>
      </a:accent6>
      <a:hlink>
        <a:srgbClr val="084A8B"/>
      </a:hlink>
      <a:folHlink>
        <a:srgbClr val="084A8B"/>
      </a:folHlink>
    </a:clrScheme>
    <a:fontScheme name="Office – klasické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Motiv systému Office">
  <a:themeElements>
    <a:clrScheme name="Kancelář">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celář">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Motiv systému Office">
  <a:themeElements>
    <a:clrScheme name="Kancelář">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celář">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prezentace</Template>
  <TotalTime>3053</TotalTime>
  <Words>5497</Words>
  <Application>Microsoft Office PowerPoint</Application>
  <PresentationFormat>Předvádění na obrazovce (4:3)</PresentationFormat>
  <Paragraphs>943</Paragraphs>
  <Slides>71</Slides>
  <Notes>52</Notes>
  <HiddenSlides>0</HiddenSlides>
  <MMClips>0</MMClips>
  <ScaleCrop>false</ScaleCrop>
  <HeadingPairs>
    <vt:vector size="6" baseType="variant">
      <vt:variant>
        <vt:lpstr>Použitá písma</vt:lpstr>
      </vt:variant>
      <vt:variant>
        <vt:i4>6</vt:i4>
      </vt:variant>
      <vt:variant>
        <vt:lpstr>Motiv</vt:lpstr>
      </vt:variant>
      <vt:variant>
        <vt:i4>1</vt:i4>
      </vt:variant>
      <vt:variant>
        <vt:lpstr>Nadpisy snímků</vt:lpstr>
      </vt:variant>
      <vt:variant>
        <vt:i4>71</vt:i4>
      </vt:variant>
    </vt:vector>
  </HeadingPairs>
  <TitlesOfParts>
    <vt:vector size="78" baseType="lpstr">
      <vt:lpstr>Arial</vt:lpstr>
      <vt:lpstr>Calibri</vt:lpstr>
      <vt:lpstr>Courier New</vt:lpstr>
      <vt:lpstr>Times New Roman</vt:lpstr>
      <vt:lpstr>Wingdings</vt:lpstr>
      <vt:lpstr>Wingdings 3</vt:lpstr>
      <vt:lpstr>prezentace</vt:lpstr>
      <vt:lpstr>SEMINÁŘ PRO ŽADATELE OP Zaměstnanost</vt:lpstr>
      <vt:lpstr>Harmonogram semináře</vt:lpstr>
      <vt:lpstr>Představení výzev</vt:lpstr>
      <vt:lpstr>Příprava žádosti o podporu</vt:lpstr>
      <vt:lpstr>Příprava žádosti o podporu</vt:lpstr>
      <vt:lpstr>Příprava žádosti o podporu</vt:lpstr>
      <vt:lpstr>Příprava žádosti o podporu</vt:lpstr>
      <vt:lpstr>Příprava žádosti o podporu</vt:lpstr>
      <vt:lpstr>Příprava žádosti o podporu</vt:lpstr>
      <vt:lpstr>Příprava žádosti o podporu</vt:lpstr>
      <vt:lpstr>Příprava žádosti o podporu</vt:lpstr>
      <vt:lpstr>Příprava žádosti o podporu</vt:lpstr>
      <vt:lpstr>Projektová žádost</vt:lpstr>
      <vt:lpstr>Příprava žádosti o podporu</vt:lpstr>
      <vt:lpstr>Příprava žádosti o podporu</vt:lpstr>
      <vt:lpstr>Příprava žádosti o podporu</vt:lpstr>
      <vt:lpstr>Příprava žádosti o podporu</vt:lpstr>
      <vt:lpstr>Příprava žádosti o podporu</vt:lpstr>
      <vt:lpstr>Logický rámec projektové žádosti</vt:lpstr>
      <vt:lpstr>Projektová žádost  clld v IS KP14+</vt:lpstr>
      <vt:lpstr>Podání projektové žádosti v opz</vt:lpstr>
      <vt:lpstr>Podání projektové žádosti v opz</vt:lpstr>
      <vt:lpstr>Titulní obrazovka Is kp14+</vt:lpstr>
      <vt:lpstr>Základní menu</vt:lpstr>
      <vt:lpstr>Vytvoření nové žádosti</vt:lpstr>
      <vt:lpstr>Vytvoření nové žádosti</vt:lpstr>
      <vt:lpstr>Pravidla pro vyplňování žádosti</vt:lpstr>
      <vt:lpstr>indikátory</vt:lpstr>
      <vt:lpstr>Indikátory POVINNÉ K NAPLNĚNÍ</vt:lpstr>
      <vt:lpstr>Indikátory povinné k vykazování</vt:lpstr>
      <vt:lpstr>Finanční plán</vt:lpstr>
      <vt:lpstr>VEŘEJNÉ ZAKÁZKY</vt:lpstr>
      <vt:lpstr>Veřejné zakázky</vt:lpstr>
      <vt:lpstr>Kontrola</vt:lpstr>
      <vt:lpstr>Finalizace</vt:lpstr>
      <vt:lpstr>podpis a podání žádosti</vt:lpstr>
      <vt:lpstr>podpis žádosti </vt:lpstr>
      <vt:lpstr>podpis žádosti </vt:lpstr>
      <vt:lpstr>Stav žádosti </vt:lpstr>
      <vt:lpstr>Způsobilost výdajů</vt:lpstr>
      <vt:lpstr>Věcná způsobilost výdajů </vt:lpstr>
      <vt:lpstr>Věcná způsobilost výdajů </vt:lpstr>
      <vt:lpstr>Věcná způsobilost výdajů </vt:lpstr>
      <vt:lpstr>Věcná způsobilost výdajů </vt:lpstr>
      <vt:lpstr>Věcná způsobilost výdajů </vt:lpstr>
      <vt:lpstr>Věcná způsobilost výdajů </vt:lpstr>
      <vt:lpstr>Věcná způsobilost výdajů </vt:lpstr>
      <vt:lpstr>Věcná způsobilost výdajů </vt:lpstr>
      <vt:lpstr>Věcná způsobilost výdajů </vt:lpstr>
      <vt:lpstr>Věcná způsobilost výdajů </vt:lpstr>
      <vt:lpstr>Věcná způsobilost výdajů </vt:lpstr>
      <vt:lpstr>Věcná způsobilost výdajů </vt:lpstr>
      <vt:lpstr>Věcná způsobilost výdajů </vt:lpstr>
      <vt:lpstr>Věcná způsobilost výdajů </vt:lpstr>
      <vt:lpstr>Věcná způsobilost výdajů </vt:lpstr>
      <vt:lpstr>PŘÍJMY PROJEKTU</vt:lpstr>
      <vt:lpstr>časová způsobilost výdajů</vt:lpstr>
      <vt:lpstr>Sociální služby a další programy a činnosti  v oblasti sociálního začleňování</vt:lpstr>
      <vt:lpstr>Vymezení Oprávněných žadatelů</vt:lpstr>
      <vt:lpstr>Vymezení oprávněných partnerů</vt:lpstr>
      <vt:lpstr>Křížové financování</vt:lpstr>
      <vt:lpstr> Veřejná podpora</vt:lpstr>
      <vt:lpstr>Povinná příloha žádosti o podporu</vt:lpstr>
      <vt:lpstr>PŘÍKLADY – Nákup vozidla</vt:lpstr>
      <vt:lpstr>příklady</vt:lpstr>
      <vt:lpstr>Pověření kraje/obce </vt:lpstr>
      <vt:lpstr>Právní předpisy</vt:lpstr>
      <vt:lpstr>HODNOCENÍ PROJEKTů</vt:lpstr>
      <vt:lpstr>Vymezení Oprávněných žadatelů</vt:lpstr>
      <vt:lpstr>Děkujeme za pozornost</vt:lpstr>
      <vt:lpstr>Prostor pro dotazy</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ROZLOŽENÍ SNÍMKŮ A TISK PREZENTACÍ</dc:title>
  <dc:creator>Murlová Kateřina Mgr. (MPSV)</dc:creator>
  <cp:lastModifiedBy>MAS Pošumaví MAS Pošumaví</cp:lastModifiedBy>
  <cp:revision>409</cp:revision>
  <cp:lastPrinted>2017-02-20T08:00:13Z</cp:lastPrinted>
  <dcterms:created xsi:type="dcterms:W3CDTF">2015-02-20T08:23:15Z</dcterms:created>
  <dcterms:modified xsi:type="dcterms:W3CDTF">2019-07-29T12:20:14Z</dcterms:modified>
</cp:coreProperties>
</file>