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1" r:id="rId2"/>
    <p:sldId id="257" r:id="rId3"/>
    <p:sldId id="258" r:id="rId4"/>
    <p:sldId id="259" r:id="rId5"/>
    <p:sldId id="264" r:id="rId6"/>
    <p:sldId id="281" r:id="rId7"/>
    <p:sldId id="273" r:id="rId8"/>
    <p:sldId id="275" r:id="rId9"/>
    <p:sldId id="278" r:id="rId10"/>
    <p:sldId id="272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4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D6938F-40E0-49A4-9D3F-73C2943F3CD1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7431E-520E-4782-9533-E220A697568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474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855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354506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8860166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603623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2743151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0550782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4956154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cs-CZ" altLang="cs-CZ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362071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73AFE4-67CA-40CB-99AF-8F4BCDD44F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0204790-0C2D-4D65-975C-6392001F47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FF758B0-3E14-4669-ABCB-A874C35B6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100132-3669-4D8B-A2FB-1126EE4E3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AC2E2A-68DA-42C8-8C9D-73555BFC5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5628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F7FF39-5319-44FC-BD1C-62E67C04E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8CCEA87-513F-4D38-9EB3-4E1F1BEBD3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0844D3-EB7B-4550-BDDE-C281DE045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DF05E76-C850-46E4-98B4-3CC77169D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519AAAD-D0C4-459F-8177-9BBB229F4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4970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8CAD005-03D4-4FE6-95D2-FD8E16BBF3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7FBEDBD-A1A3-4F55-8A10-48BF0AC78C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C36D97F-CA26-4865-826A-FC5B736E5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80307CF-3657-4D1C-8C9F-D2ECDE753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2C2403-047E-4FAD-80D0-E1B31AACA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390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E7D762-D24B-4BE2-B7BB-224853ED8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B067DCF-4C83-45C4-A807-1E68BC33D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C6EF06-0B07-4144-A583-BE57BAAC7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3F4D09-5718-4FE1-9178-CFB90368E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8EE2E64-EE12-4F56-BA44-6D95ABC2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6433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EAE8A5-1937-4E31-89D9-FF3F17F5D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55409BD-3486-4439-AF2F-302821DF6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E03205D-3199-405F-8C8A-101C03AAC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32AA2B8-60BA-4C56-80E6-AE77FE146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9A17E9-ADFA-4912-A3C3-3422A739B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9699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678623-41BF-4AE9-933C-67E94839F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42AF1C2-2E6F-4050-A3F1-C202C7DA17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2D53F8C-BEC7-4BAA-A126-3F00CFC9C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B5D2051-044B-4C93-8CE0-2619551C3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4BF32ED-8A6B-49D3-A3D8-07609CA4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B09A28C-4C93-4CA0-A1FF-309F8BB31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80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1C9443-0454-4629-A8FC-1B33C0E8D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82A3379-F202-4509-902F-63BEA8FBF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79E1C84-B86E-4A66-AF6D-34A9A9C07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B189075A-0447-4695-A45A-AE70474BFF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0325DB19-492F-4648-AF10-B630C3041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E08B3A8-628F-45FC-978B-779FC7070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2D26859-4703-42ED-9ACF-5FCF40BE7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394EA27-6A98-4001-B076-609EE9B0D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425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DCB123-8FF4-4702-83FD-E1F505D8C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6E4250B-F2ED-4187-A1EF-6767B5C6D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E95B82-7779-41C1-B6A1-C35C2BF98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0696BB5-6B55-45BD-959B-08E9795ED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787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058782A-B9DA-4F71-BE24-B5F394515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7AB11C3-184A-464F-BBE2-63755E06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F7DF08E-50CB-483F-830B-B46060924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5070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745C49-1EEB-4D55-9DC8-965F06CBB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93E519A-4F55-42A7-BFA3-80DFB58BD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1DE13587-C05F-4370-8C6A-EB55E2EEA8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C01A7D5-0EBB-444E-BF87-C64C3F24E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4E7DD67-8837-4E44-81C4-C9BB7F288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E8D4CA9-8F2C-4A50-B204-75BABAEF5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2587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52383C-D75F-49BD-8D28-2AFB96B79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D5BF648-33A9-44E9-99F3-0C3734FC35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68CFB49C-9DAF-4BF0-900F-2225C69070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702F7C4-2DC7-4198-A0EC-43AD8E5FB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8B7E380-C235-4D05-A157-3780C17EE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65CD197-C8B0-4E06-96E4-F99918313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2891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>
            <a:extLst>
              <a:ext uri="{FF2B5EF4-FFF2-40B4-BE49-F238E27FC236}">
                <a16:creationId xmlns:a16="http://schemas.microsoft.com/office/drawing/2014/main" id="{C963763F-7561-489A-BD73-9C141F696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D96F1CE-C281-4EC1-B6E2-64051CACF6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F4F5EA4-30E1-4548-AE8E-CAEBD2FB01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5FD83-01E0-4080-9EBF-A043A5A63B2A}" type="datetimeFigureOut">
              <a:rPr lang="cs-CZ" smtClean="0"/>
              <a:t>3.12.2019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9808001-D1DA-46F6-BA75-A7DD2AEEA1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E67AEE-F74D-4766-ACD6-85013522AA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5793B-44D1-474E-B9AE-083081E0AD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750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kaisr@masposumavi.cz" TargetMode="External"/><Relationship Id="rId4" Type="http://schemas.openxmlformats.org/officeDocument/2006/relationships/hyperlink" Target="mailto:kolar@masposumavi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3596" y="580769"/>
            <a:ext cx="5658739" cy="2638394"/>
          </a:xfrm>
        </p:spPr>
        <p:txBody>
          <a:bodyPr>
            <a:normAutofit fontScale="90000"/>
          </a:bodyPr>
          <a:lstStyle/>
          <a:p>
            <a:pPr algn="l">
              <a:lnSpc>
                <a:spcPct val="107000"/>
              </a:lnSpc>
            </a:pPr>
            <a:r>
              <a:rPr lang="cs-CZ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yriad Pro Black"/>
              </a:rPr>
              <a:t>14. výzva IROP</a:t>
            </a:r>
            <a:br>
              <a:rPr lang="cs-CZ" sz="5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yriad Pro Black"/>
              </a:rPr>
            </a:br>
            <a:r>
              <a:rPr lang="cs-CZ" sz="5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Myriad Pro Black"/>
              </a:rPr>
              <a:t>Technika pro JSDHO – dopravní automobily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591" y="4040660"/>
            <a:ext cx="7145276" cy="1208676"/>
          </a:xfrm>
        </p:spPr>
        <p:txBody>
          <a:bodyPr>
            <a:noAutofit/>
          </a:bodyPr>
          <a:lstStyle/>
          <a:p>
            <a:pPr algn="l"/>
            <a:r>
              <a:rPr lang="cs-CZ" sz="1800" b="1" cap="all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Seminář pro žadatele a příjemce</a:t>
            </a:r>
            <a:br>
              <a:rPr lang="cs-CZ" b="1" cap="all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b="1" cap="all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25.4.2019, 12:00 hod.</a:t>
            </a:r>
          </a:p>
          <a:p>
            <a:pPr algn="l"/>
            <a:r>
              <a:rPr lang="cs-CZ" b="1" cap="all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 Pošumaví</a:t>
            </a:r>
          </a:p>
          <a:p>
            <a:pPr algn="l"/>
            <a:r>
              <a:rPr lang="cs-CZ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dirty="0">
              <a:solidFill>
                <a:schemeClr val="tx2">
                  <a:lumMod val="75000"/>
                </a:schemeClr>
              </a:solidFill>
              <a:cs typeface="Myriad Pro"/>
            </a:endParaRPr>
          </a:p>
        </p:txBody>
      </p:sp>
      <p:pic>
        <p:nvPicPr>
          <p:cNvPr id="2050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596" y="58802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4511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887538" y="1191132"/>
            <a:ext cx="8568952" cy="4710583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b="1" dirty="0"/>
              <a:t>Ing. Jan Kolář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manažer MAS Pošumaví pro IROP a OPZ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tel. 720 982 176, 602 764 582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email: </a:t>
            </a:r>
            <a:r>
              <a:rPr lang="cs-CZ" sz="2200" dirty="0">
                <a:hlinkClick r:id="rId4"/>
              </a:rPr>
              <a:t>kolar@masposumavi.cz</a:t>
            </a:r>
            <a:endParaRPr lang="cs-CZ" sz="2200" dirty="0"/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endParaRPr lang="cs-CZ" sz="300" b="1" dirty="0"/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b="1" dirty="0"/>
              <a:t>Ing. Jiří Kaisr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administrativní pracovník CLLD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tel. 376 387 717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200" dirty="0"/>
              <a:t>email: </a:t>
            </a:r>
            <a:r>
              <a:rPr lang="cs-CZ" sz="2200" dirty="0">
                <a:hlinkClick r:id="rId5"/>
              </a:rPr>
              <a:t>kaisr@masposumavi.cz</a:t>
            </a:r>
            <a:endParaRPr lang="cs-CZ" sz="2200" dirty="0"/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endParaRPr lang="cs-CZ" sz="2200" dirty="0"/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endParaRPr lang="cs-CZ" sz="2200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87538" y="6429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KONTAKTY: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819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9620"/>
            <a:ext cx="9144000" cy="6808381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ct val="20000"/>
              </a:spcBef>
            </a:pPr>
            <a:br>
              <a:rPr lang="cs-CZ" sz="3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Calibri" pitchFamily="34" charset="0"/>
              </a:rPr>
            </a:br>
            <a:endParaRPr lang="cs-CZ" cap="none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Calibri" pitchFamily="34" charset="0"/>
            </a:endParaRPr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724829" y="1507524"/>
            <a:ext cx="10635321" cy="3923120"/>
          </a:xfrm>
        </p:spPr>
        <p:txBody>
          <a:bodyPr anchor="t">
            <a:normAutofit lnSpcReduction="10000"/>
          </a:bodyPr>
          <a:lstStyle/>
          <a:p>
            <a:pPr algn="ctr"/>
            <a:r>
              <a:rPr lang="cs-CZ" sz="39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VÝZVA č. 69 IROP</a:t>
            </a:r>
          </a:p>
          <a:p>
            <a:pPr algn="ctr"/>
            <a:r>
              <a:rPr lang="cs-CZ" sz="39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 </a:t>
            </a:r>
          </a:p>
          <a:p>
            <a:pPr algn="ctr"/>
            <a:r>
              <a:rPr lang="cs-CZ" sz="57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INTEGROVANÝ ZÁCHRANNÝ SYSTÉM - INTEGROVANÉ PROJEKTY CLLD</a:t>
            </a:r>
            <a:br>
              <a:rPr lang="cs-CZ" sz="3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</a:br>
            <a:r>
              <a:rPr lang="cs-CZ" sz="3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SC 4.1   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2</a:t>
            </a:fld>
            <a:endParaRPr lang="en-US" dirty="0"/>
          </a:p>
        </p:txBody>
      </p:sp>
      <p:pic>
        <p:nvPicPr>
          <p:cNvPr id="4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6109" y="593986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3421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605148" y="1860851"/>
            <a:ext cx="8568952" cy="4710583"/>
          </a:xfrm>
        </p:spPr>
        <p:txBody>
          <a:bodyPr rtlCol="0"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endParaRPr lang="cs-CZ" sz="2200" b="1" dirty="0"/>
          </a:p>
          <a:p>
            <a:pPr marL="0" indent="0">
              <a:spcBef>
                <a:spcPts val="600"/>
              </a:spcBef>
              <a:buNone/>
            </a:pPr>
            <a:endParaRPr lang="cs-CZ" sz="2200" b="1" dirty="0"/>
          </a:p>
          <a:p>
            <a:pPr marL="0" indent="0">
              <a:spcBef>
                <a:spcPts val="600"/>
              </a:spcBef>
              <a:buNone/>
            </a:pPr>
            <a:r>
              <a:rPr lang="cs-CZ" sz="2200" b="1" dirty="0"/>
              <a:t>A</a:t>
            </a:r>
            <a:r>
              <a:rPr lang="fr-FR" sz="2200" b="1" dirty="0"/>
              <a:t>lokace:</a:t>
            </a:r>
            <a:r>
              <a:rPr lang="cs-CZ" sz="2200" b="1" dirty="0"/>
              <a:t> </a:t>
            </a:r>
            <a:r>
              <a:rPr lang="cs-CZ" sz="2200" b="1" dirty="0">
                <a:solidFill>
                  <a:srgbClr val="FF0000"/>
                </a:solidFill>
              </a:rPr>
              <a:t>3.789.000 Kč</a:t>
            </a:r>
          </a:p>
          <a:p>
            <a:pPr marL="0" indent="0">
              <a:spcBef>
                <a:spcPts val="600"/>
              </a:spcBef>
              <a:buNone/>
            </a:pPr>
            <a:br>
              <a:rPr lang="cs-CZ" sz="2200" b="1" dirty="0"/>
            </a:br>
            <a:r>
              <a:rPr lang="cs-CZ" sz="2200" b="1" dirty="0"/>
              <a:t>Aktivity: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900" dirty="0"/>
              <a:t>Technika IZS</a:t>
            </a:r>
          </a:p>
          <a:p>
            <a:pPr marL="0" indent="0" algn="just">
              <a:spcBef>
                <a:spcPts val="600"/>
              </a:spcBef>
              <a:buNone/>
            </a:pPr>
            <a:endParaRPr lang="cs-CZ" sz="2000" dirty="0"/>
          </a:p>
          <a:p>
            <a:pPr marL="0" indent="0" algn="just">
              <a:spcBef>
                <a:spcPts val="600"/>
              </a:spcBef>
              <a:buNone/>
            </a:pPr>
            <a:r>
              <a:rPr lang="cs-CZ" sz="2200" b="1" dirty="0"/>
              <a:t>Minimální a maximální výdaje (CZV)</a:t>
            </a:r>
            <a:r>
              <a:rPr lang="fr-FR" sz="2200" b="1" dirty="0"/>
              <a:t>:</a:t>
            </a:r>
            <a:r>
              <a:rPr lang="cs-CZ" sz="2200" b="1" dirty="0"/>
              <a:t> </a:t>
            </a:r>
            <a:r>
              <a:rPr lang="cs-CZ" sz="2200" b="1" dirty="0">
                <a:solidFill>
                  <a:srgbClr val="FF0000"/>
                </a:solidFill>
              </a:rPr>
              <a:t>500.000 – 1.263.000 Kč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cs-CZ" sz="2200" b="1" dirty="0"/>
              <a:t>Dotace:</a:t>
            </a:r>
            <a:r>
              <a:rPr lang="cs-CZ" sz="2200" b="1" dirty="0">
                <a:solidFill>
                  <a:srgbClr val="FF0000"/>
                </a:solidFill>
              </a:rPr>
              <a:t> 95</a:t>
            </a:r>
            <a:r>
              <a:rPr lang="en-US" sz="2200" b="1" dirty="0">
                <a:solidFill>
                  <a:srgbClr val="FF0000"/>
                </a:solidFill>
              </a:rPr>
              <a:t>%</a:t>
            </a:r>
            <a:endParaRPr lang="cs-CZ" sz="2200" b="1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cs-CZ" dirty="0"/>
          </a:p>
          <a:p>
            <a:pPr marL="0" indent="0">
              <a:spcBef>
                <a:spcPts val="1800"/>
              </a:spcBef>
              <a:buNone/>
            </a:pPr>
            <a:endParaRPr lang="cs-CZ" dirty="0"/>
          </a:p>
          <a:p>
            <a:pPr>
              <a:spcAft>
                <a:spcPts val="600"/>
              </a:spcAft>
              <a:buClr>
                <a:schemeClr val="tx2"/>
              </a:buClr>
              <a:defRPr/>
            </a:pPr>
            <a:endParaRPr lang="cs-CZ" sz="2000" b="1" dirty="0"/>
          </a:p>
          <a:p>
            <a:pPr>
              <a:spcAft>
                <a:spcPts val="600"/>
              </a:spcAft>
              <a:buClr>
                <a:schemeClr val="tx2"/>
              </a:buClr>
              <a:defRPr/>
            </a:pPr>
            <a:endParaRPr lang="cs-CZ" sz="20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774824" y="361795"/>
            <a:ext cx="8229600" cy="171414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3.3.1: Výstavba garážových prostor k ochraně techniky a posílení vybavení jednotek sboru dobrovolných hasičů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21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115123" y="2273643"/>
            <a:ext cx="9302054" cy="4035676"/>
          </a:xfrm>
          <a:noFill/>
        </p:spPr>
        <p:txBody>
          <a:bodyPr rtlCol="0">
            <a:noAutofit/>
          </a:bodyPr>
          <a:lstStyle/>
          <a:p>
            <a:pPr marL="0" indent="0">
              <a:spcBef>
                <a:spcPts val="600"/>
              </a:spcBef>
              <a:buNone/>
              <a:defRPr/>
            </a:pPr>
            <a:r>
              <a:rPr lang="cs-CZ" sz="2400" b="1" u="sng" dirty="0"/>
              <a:t>Příjemci:</a:t>
            </a:r>
            <a:br>
              <a:rPr lang="cs-CZ" sz="2400" b="1" dirty="0"/>
            </a:br>
            <a:endParaRPr lang="cs-CZ" sz="2400" dirty="0"/>
          </a:p>
          <a:p>
            <a:pPr marL="0" indent="0" algn="just">
              <a:spcBef>
                <a:spcPts val="600"/>
              </a:spcBef>
              <a:buNone/>
              <a:defRPr/>
            </a:pPr>
            <a:r>
              <a:rPr lang="cs-CZ" sz="2400" dirty="0"/>
              <a:t>Obce,  které  zřizují  jednotky  požární  ochrany  (§  29 zákona č. 133/1985 Sb., o požární ochraně) – jednotky sboru  dobrovolných  hasičů  kategorie </a:t>
            </a:r>
            <a:r>
              <a:rPr lang="cs-CZ" sz="2400" dirty="0">
                <a:solidFill>
                  <a:srgbClr val="FF0000"/>
                </a:solidFill>
              </a:rPr>
              <a:t>JPO  II  a  III  </a:t>
            </a:r>
            <a:r>
              <a:rPr lang="cs-CZ" sz="2400" dirty="0"/>
              <a:t>podle přílohy zákona o požární ochraně.</a:t>
            </a:r>
          </a:p>
          <a:p>
            <a:pPr marL="0" indent="0" algn="just">
              <a:spcBef>
                <a:spcPts val="600"/>
              </a:spcBef>
              <a:buNone/>
              <a:defRPr/>
            </a:pPr>
            <a:endParaRPr lang="cs-CZ" sz="2400" b="1" dirty="0"/>
          </a:p>
          <a:p>
            <a:pPr marL="0" indent="0" algn="just">
              <a:spcBef>
                <a:spcPts val="600"/>
              </a:spcBef>
              <a:buNone/>
              <a:defRPr/>
            </a:pPr>
            <a:r>
              <a:rPr lang="cs-CZ" sz="2400" dirty="0"/>
              <a:t>Lze podávat projekty realizované na území MAS a zároveň nacházející se v </a:t>
            </a:r>
            <a:r>
              <a:rPr lang="cs-CZ" sz="2400" b="1" dirty="0"/>
              <a:t>ORP Klatovy, Sušice, Domažlice a Nepomuk.</a:t>
            </a:r>
            <a:endParaRPr lang="cs-CZ" sz="2000" b="1" dirty="0"/>
          </a:p>
          <a:p>
            <a:pPr>
              <a:spcAft>
                <a:spcPts val="600"/>
              </a:spcAft>
              <a:defRPr/>
            </a:pPr>
            <a:endParaRPr lang="cs-CZ" sz="2000" b="1" dirty="0"/>
          </a:p>
          <a:p>
            <a:pPr>
              <a:spcAft>
                <a:spcPts val="600"/>
              </a:spcAft>
              <a:defRPr/>
            </a:pPr>
            <a:endParaRPr lang="cs-CZ" sz="2000" b="1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1774824" y="4064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3.3.1: Výstavba garážových prostor k ochraně techniky a posílení vybavení jednotek sboru dobrovolných hasičů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757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80945" y="2224216"/>
            <a:ext cx="10939348" cy="3841777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400" b="1" u="sng" dirty="0"/>
              <a:t>Typy projektů: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2400" dirty="0"/>
              <a:t>Posílení vybavení jednotek SDH obcí kategorie JPO II a III specializovanou technikou a věcnými prostředky k zajištění jejich připravenosti s důrazem na přizpůsobení se změnám klimatu a novým rizikům.</a:t>
            </a: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98689" y="361795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3.3.1: Výstavba garážových prostor k ochraně techniky a posílení vybavení jednotek sboru dobrovolných hasičů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70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80945" y="1878228"/>
            <a:ext cx="10939348" cy="4187766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1800" b="1" u="sng" dirty="0"/>
              <a:t>Rizika vs.  podporované aktivity:</a:t>
            </a:r>
            <a:r>
              <a:rPr lang="cs-CZ" sz="1800" b="1" dirty="0"/>
              <a:t> 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1800" dirty="0"/>
              <a:t>1. Pořízení specializované techniky a věcných prostředků pro odstraňování důsledků nadprůměrných sněhových srážek a masivních námraz (ORP Nepomuk, Sušice, Klatovy, Domažlice).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1800" dirty="0"/>
              <a:t>2. Pořízení specializované techniky a věcných prostředků pro výkon činností spojených s orkány a větrnými smrštěmi (ORP Nepomuk, Klatovy, Domažlice).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1800" dirty="0"/>
              <a:t>3. Pořízení specializované techniky a věcných prostředků pro výkon činností spojených s extrémním suchem (ORP Nepomuk).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1800" dirty="0"/>
              <a:t>4. Pořízení specializované techniky a věcných prostředků pro výkon činností v souvislosti s haváriemi spojenými s únikem nebezpečných látek (ORP Sušice, Klatovy, Domažlice).</a:t>
            </a: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98689" y="361795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3.3.1: Výstavba garážových prostor k ochraně techniky a posílení vybavení jednotek sboru dobrovolných hasičů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931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91979" y="2051222"/>
            <a:ext cx="11123791" cy="4014771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b="1" u="sng" dirty="0"/>
              <a:t>Povinné přílohy: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3600" dirty="0"/>
              <a:t>Stanovisko HZS </a:t>
            </a:r>
            <a:r>
              <a:rPr lang="cs-CZ" sz="3600" dirty="0" err="1"/>
              <a:t>Pk</a:t>
            </a:r>
            <a:r>
              <a:rPr lang="cs-CZ" dirty="0"/>
              <a:t>– řeší plk. Bártek</a:t>
            </a:r>
            <a:endParaRPr lang="cs-CZ" sz="3600" dirty="0"/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3600" dirty="0"/>
              <a:t>Studie proveditelnosti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3600" dirty="0"/>
              <a:t>Průměrný počet zásahů </a:t>
            </a:r>
            <a:r>
              <a:rPr lang="cs-CZ" dirty="0"/>
              <a:t>– dokument musí být potvrzený HZS </a:t>
            </a:r>
            <a:r>
              <a:rPr lang="cs-CZ" dirty="0" err="1"/>
              <a:t>Pk</a:t>
            </a:r>
            <a:endParaRPr lang="cs-CZ" dirty="0"/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cs-CZ" sz="3200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98689" y="361795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3.3.1: Výstavba garážových prostor k ochraně techniky a posílení vybavení jednotek sboru dobrovolných hasičů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826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56232" y="2613454"/>
            <a:ext cx="10682869" cy="1927653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3600" b="1" u="sng" dirty="0"/>
              <a:t>Vyhlášení výzvy: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3600" dirty="0"/>
              <a:t>5.4.2019 – 10.6.2019 !!!</a:t>
            </a: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981200" y="65458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3.3.1: Výstavba garážových prostor k ochraně techniky a posílení vybavení jednotek sboru dobrovolných hasičů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070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56232" y="2780270"/>
            <a:ext cx="10682869" cy="1760837"/>
          </a:xfrm>
        </p:spPr>
        <p:txBody>
          <a:bodyPr rtlCol="0"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600"/>
              </a:spcBef>
              <a:buNone/>
            </a:pPr>
            <a:r>
              <a:rPr lang="cs-CZ" sz="5400" b="1" dirty="0"/>
              <a:t>DOTAZY, DISKUSE…</a:t>
            </a:r>
            <a:endParaRPr lang="cs-CZ" sz="5400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448301" y="406400"/>
            <a:ext cx="4968875" cy="8080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pl-PL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981200" y="65458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3.3.1: Výstavba garážových prostor k ochraně techniky a posílení vybavení jednotek sboru dobrovolných hasičů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05918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470</Words>
  <Application>Microsoft Office PowerPoint</Application>
  <PresentationFormat>Širokoúhlá obrazovka</PresentationFormat>
  <Paragraphs>70</Paragraphs>
  <Slides>10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Myriad Pro</vt:lpstr>
      <vt:lpstr>Wingdings</vt:lpstr>
      <vt:lpstr>Motiv Office</vt:lpstr>
      <vt:lpstr>14. výzva IROP Technika pro JSDHO – dopravní automobily</vt:lpstr>
      <vt:lpstr>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Infrastruktura pro základní a střední školy</dc:title>
  <dc:creator>uzivatel</dc:creator>
  <cp:lastModifiedBy>uzivatel</cp:lastModifiedBy>
  <cp:revision>17</cp:revision>
  <dcterms:created xsi:type="dcterms:W3CDTF">2017-08-15T06:00:50Z</dcterms:created>
  <dcterms:modified xsi:type="dcterms:W3CDTF">2019-12-03T09:01:31Z</dcterms:modified>
</cp:coreProperties>
</file>