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24"/>
  </p:notesMasterIdLst>
  <p:sldIdLst>
    <p:sldId id="256" r:id="rId2"/>
    <p:sldId id="257" r:id="rId3"/>
    <p:sldId id="264" r:id="rId4"/>
    <p:sldId id="266" r:id="rId5"/>
    <p:sldId id="271" r:id="rId6"/>
    <p:sldId id="268" r:id="rId7"/>
    <p:sldId id="269" r:id="rId8"/>
    <p:sldId id="276" r:id="rId9"/>
    <p:sldId id="277" r:id="rId10"/>
    <p:sldId id="278" r:id="rId11"/>
    <p:sldId id="279" r:id="rId12"/>
    <p:sldId id="280" r:id="rId13"/>
    <p:sldId id="281" r:id="rId14"/>
    <p:sldId id="282" r:id="rId15"/>
    <p:sldId id="283" r:id="rId16"/>
    <p:sldId id="284" r:id="rId17"/>
    <p:sldId id="275" r:id="rId18"/>
    <p:sldId id="285" r:id="rId19"/>
    <p:sldId id="286" r:id="rId20"/>
    <p:sldId id="287" r:id="rId21"/>
    <p:sldId id="288" r:id="rId22"/>
    <p:sldId id="270" r:id="rId2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72" autoAdjust="0"/>
    <p:restoredTop sz="65740" autoAdjust="0"/>
  </p:normalViewPr>
  <p:slideViewPr>
    <p:cSldViewPr snapToGrid="0">
      <p:cViewPr varScale="1">
        <p:scale>
          <a:sx n="56" d="100"/>
          <a:sy n="56" d="100"/>
        </p:scale>
        <p:origin x="171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C8BC91-045D-4C25-99E2-F124C0137EF9}" type="datetimeFigureOut">
              <a:rPr lang="cs-CZ" smtClean="0"/>
              <a:t>31.01.2026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523138-C944-4184-B94A-6EA2AA868920}" type="slidenum">
              <a:rPr lang="cs-CZ" smtClean="0"/>
              <a:t>‹#›</a:t>
            </a:fld>
            <a:endParaRPr lang="cs-CZ"/>
          </a:p>
        </p:txBody>
      </p:sp>
    </p:spTree>
    <p:extLst>
      <p:ext uri="{BB962C8B-B14F-4D97-AF65-F5344CB8AC3E}">
        <p14:creationId xmlns:p14="http://schemas.microsoft.com/office/powerpoint/2010/main" val="922236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edu.cz/podpora-skol/projekty-op-jak/ips-data/"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8B523138-C944-4184-B94A-6EA2AA868920}" type="slidenum">
              <a:rPr lang="cs-CZ" smtClean="0"/>
              <a:t>2</a:t>
            </a:fld>
            <a:endParaRPr lang="cs-CZ"/>
          </a:p>
        </p:txBody>
      </p:sp>
    </p:spTree>
    <p:extLst>
      <p:ext uri="{BB962C8B-B14F-4D97-AF65-F5344CB8AC3E}">
        <p14:creationId xmlns:p14="http://schemas.microsoft.com/office/powerpoint/2010/main" val="92250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Žádáme o podstatnou změnu projektu a to v níže uvedených položkách a z následujících důvodů.</a:t>
            </a:r>
            <a:endParaRPr lang="cs-CZ" b="1" u="sng" dirty="0"/>
          </a:p>
          <a:p>
            <a:r>
              <a:rPr lang="cs-CZ" b="1" u="sng" dirty="0"/>
              <a:t>1) vzhledem k posunu začátku realizace projektu (téměř o 1 rok) z důvodu opakovaného podávání žádosti o projekt MAP IV a velkých časových úseků na opakované hodnocení žádostí, </a:t>
            </a:r>
            <a:r>
              <a:rPr lang="cs-CZ" dirty="0"/>
              <a:t>nejsme schopni splnit některé plánované aktivity v rámci Aktivity 4-Implementace akčních plánů:</a:t>
            </a:r>
          </a:p>
          <a:p>
            <a:r>
              <a:rPr lang="cs-CZ" b="1" dirty="0"/>
              <a:t>UČÍME VENKU A MÍSTNĚ ZAKOTVENÉ UČENÍ - 5 dokumentačních souborů s pamětníky </a:t>
            </a:r>
            <a:r>
              <a:rPr lang="cs-CZ" dirty="0"/>
              <a:t>- zde jedna škola se v době čekání raději zapojila do celostátního projektu PAMĚŤ NÁRODA s </a:t>
            </a:r>
            <a:r>
              <a:rPr lang="cs-CZ" dirty="0" err="1"/>
              <a:t>org</a:t>
            </a:r>
            <a:r>
              <a:rPr lang="cs-CZ" dirty="0"/>
              <a:t>. Post </a:t>
            </a:r>
            <a:r>
              <a:rPr lang="cs-CZ" dirty="0" err="1"/>
              <a:t>bellum</a:t>
            </a:r>
            <a:r>
              <a:rPr lang="cs-CZ" dirty="0"/>
              <a:t> a nemá již zájem o účast v této aktivitě; další škola si v rámci výročí založení školy naplánovala dlouhodobý projekt s pamětníky, který ale bude mít své výstupy až mimo dobu realizace projektu. Žádáme proto o snížení počtu souborů na 3 (rozpočet: -32 hod. pamětníci, -160 hod. pedagogové; MI 512 120 -2, -30 účastníků),</a:t>
            </a:r>
          </a:p>
          <a:p>
            <a:r>
              <a:rPr lang="cs-CZ" b="1" dirty="0"/>
              <a:t>WELLBEING UČITELŮ - podpora tandemového vyučování -</a:t>
            </a:r>
            <a:r>
              <a:rPr lang="cs-CZ" dirty="0"/>
              <a:t> školy si zařadily tuto aktivitu do nových Šablon nebo si ji zainvestovaly z vlastního rozpočtu (rozpočet: -150 hod. pedagogové; MI 510 173 -1; -10 účastníků)),</a:t>
            </a:r>
          </a:p>
          <a:p>
            <a:r>
              <a:rPr lang="cs-CZ" b="1" dirty="0"/>
              <a:t>WELLBEING DĚTÍ - ukázkové hodiny pro učitele s "jejich" dětmi - je téměř nemožné sladit rozvrh hodin pedagogů a lektora</a:t>
            </a:r>
            <a:r>
              <a:rPr lang="cs-CZ" dirty="0"/>
              <a:t>, navíc učitelé chtějí nejprve nové věci vyzkoušet sami (rozpočet: -17 hod. lektor; MI 512 120 -1, -50 účastníků)</a:t>
            </a:r>
          </a:p>
          <a:p>
            <a:r>
              <a:rPr lang="cs-CZ" dirty="0"/>
              <a:t>Žádáme tedy o úpravy v ZPP a snížení odpovídajících indikátorů. Úpravy Přehledu výstupů KA přikládáme.</a:t>
            </a:r>
          </a:p>
          <a:p>
            <a:endParaRPr lang="cs-CZ" dirty="0"/>
          </a:p>
          <a:p>
            <a:r>
              <a:rPr lang="cs-CZ" dirty="0"/>
              <a:t>2) V depeši ze 13.8.2024 jsme při kontrole PA upozorňovali na skutečnost, že jsme nalezli jedno nedopatření: "v dokumentu ZPP, str. 4 je mezi implementačními aktivitami (jako poslední) uvedena aktivita ZPROSTŘEDKOVÁNÍ ODBORNÉ POMOCI RODIČŮM I UČITELŮM. Tuto aktivitu však vyřadila VK , tedy je zde navíc." Bohužel připomínka nebyla PM p. </a:t>
            </a:r>
            <a:r>
              <a:rPr lang="cs-CZ" dirty="0" err="1"/>
              <a:t>Cetlem</a:t>
            </a:r>
            <a:r>
              <a:rPr lang="cs-CZ" dirty="0"/>
              <a:t> akceptována (viz. depeše ze 14.8.2024). Přesto opakovaně  žádáme o její vypuštění ze ZPP. Důvodem je v návaznosti na hodnocení kritéria V2 krácení položky rozpočtu 1.1.1.1.1.1.3.8 Odborný konzultant v plném rozsahu v rámci kritéria V9.</a:t>
            </a:r>
          </a:p>
          <a:p>
            <a:endParaRPr lang="cs-CZ" dirty="0"/>
          </a:p>
        </p:txBody>
      </p:sp>
      <p:sp>
        <p:nvSpPr>
          <p:cNvPr id="4" name="Zástupný symbol pro číslo snímku 3"/>
          <p:cNvSpPr>
            <a:spLocks noGrp="1"/>
          </p:cNvSpPr>
          <p:nvPr>
            <p:ph type="sldNum" sz="quarter" idx="5"/>
          </p:nvPr>
        </p:nvSpPr>
        <p:spPr/>
        <p:txBody>
          <a:bodyPr/>
          <a:lstStyle/>
          <a:p>
            <a:fld id="{8B523138-C944-4184-B94A-6EA2AA868920}" type="slidenum">
              <a:rPr lang="cs-CZ" smtClean="0"/>
              <a:t>3</a:t>
            </a:fld>
            <a:endParaRPr lang="cs-CZ"/>
          </a:p>
        </p:txBody>
      </p:sp>
    </p:spTree>
    <p:extLst>
      <p:ext uri="{BB962C8B-B14F-4D97-AF65-F5344CB8AC3E}">
        <p14:creationId xmlns:p14="http://schemas.microsoft.com/office/powerpoint/2010/main" val="1758992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kern="1200" dirty="0">
                <a:solidFill>
                  <a:schemeClr val="tx1"/>
                </a:solidFill>
                <a:effectLst/>
                <a:latin typeface="+mn-lt"/>
                <a:ea typeface="+mn-ea"/>
                <a:cs typeface="+mn-cs"/>
              </a:rPr>
              <a:t>Projekt: </a:t>
            </a:r>
            <a:r>
              <a:rPr lang="cs-CZ" sz="1200" b="0" i="0" u="none" strike="noStrike" kern="1200" dirty="0">
                <a:solidFill>
                  <a:schemeClr val="tx1"/>
                </a:solidFill>
                <a:effectLst/>
                <a:latin typeface="+mn-lt"/>
                <a:ea typeface="+mn-ea"/>
                <a:cs typeface="+mn-cs"/>
                <a:hlinkClick r:id="rId3"/>
              </a:rPr>
              <a:t>Datově-analytická podpora pro hodnocení a řízení vzdělávací soustavy ČR</a:t>
            </a:r>
            <a:endParaRPr lang="cs-CZ" sz="1200" b="0" i="0" kern="1200" dirty="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8B523138-C944-4184-B94A-6EA2AA868920}" type="slidenum">
              <a:rPr lang="cs-CZ" smtClean="0"/>
              <a:t>12</a:t>
            </a:fld>
            <a:endParaRPr lang="cs-CZ"/>
          </a:p>
        </p:txBody>
      </p:sp>
    </p:spTree>
    <p:extLst>
      <p:ext uri="{BB962C8B-B14F-4D97-AF65-F5344CB8AC3E}">
        <p14:creationId xmlns:p14="http://schemas.microsoft.com/office/powerpoint/2010/main" val="646692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8B523138-C944-4184-B94A-6EA2AA868920}" type="slidenum">
              <a:rPr lang="cs-CZ" smtClean="0"/>
              <a:t>15</a:t>
            </a:fld>
            <a:endParaRPr lang="cs-CZ"/>
          </a:p>
        </p:txBody>
      </p:sp>
    </p:spTree>
    <p:extLst>
      <p:ext uri="{BB962C8B-B14F-4D97-AF65-F5344CB8AC3E}">
        <p14:creationId xmlns:p14="http://schemas.microsoft.com/office/powerpoint/2010/main" val="717040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8B523138-C944-4184-B94A-6EA2AA868920}" type="slidenum">
              <a:rPr lang="cs-CZ" smtClean="0"/>
              <a:t>17</a:t>
            </a:fld>
            <a:endParaRPr lang="cs-CZ"/>
          </a:p>
        </p:txBody>
      </p:sp>
    </p:spTree>
    <p:extLst>
      <p:ext uri="{BB962C8B-B14F-4D97-AF65-F5344CB8AC3E}">
        <p14:creationId xmlns:p14="http://schemas.microsoft.com/office/powerpoint/2010/main" val="2633549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 děti z lesního klubu v </a:t>
            </a:r>
            <a:r>
              <a:rPr lang="cs-CZ" dirty="0" err="1"/>
              <a:t>Samosebou</a:t>
            </a:r>
            <a:r>
              <a:rPr lang="cs-CZ" dirty="0"/>
              <a:t> v Chanovicích</a:t>
            </a:r>
          </a:p>
          <a:p>
            <a:endParaRPr lang="cs-CZ" dirty="0"/>
          </a:p>
          <a:p>
            <a:r>
              <a:rPr lang="cs-CZ" dirty="0"/>
              <a:t>Komunitní centrum s komunitní školou a lesním klubem – 15 </a:t>
            </a:r>
            <a:r>
              <a:rPr lang="cs-CZ" dirty="0" err="1"/>
              <a:t>domškoláků</a:t>
            </a:r>
            <a:r>
              <a:rPr lang="cs-CZ" dirty="0"/>
              <a:t>, 10 školáků – realizují </a:t>
            </a:r>
            <a:r>
              <a:rPr lang="cs-CZ" dirty="0" err="1"/>
              <a:t>tématickou</a:t>
            </a:r>
            <a:r>
              <a:rPr lang="cs-CZ" dirty="0"/>
              <a:t> práci dopoledne, odpoledne družina a kroužky</a:t>
            </a:r>
          </a:p>
        </p:txBody>
      </p:sp>
      <p:sp>
        <p:nvSpPr>
          <p:cNvPr id="4" name="Zástupný symbol pro číslo snímku 3"/>
          <p:cNvSpPr>
            <a:spLocks noGrp="1"/>
          </p:cNvSpPr>
          <p:nvPr>
            <p:ph type="sldNum" sz="quarter" idx="5"/>
          </p:nvPr>
        </p:nvSpPr>
        <p:spPr/>
        <p:txBody>
          <a:bodyPr/>
          <a:lstStyle/>
          <a:p>
            <a:fld id="{8B523138-C944-4184-B94A-6EA2AA868920}" type="slidenum">
              <a:rPr lang="cs-CZ" smtClean="0"/>
              <a:t>18</a:t>
            </a:fld>
            <a:endParaRPr lang="cs-CZ"/>
          </a:p>
        </p:txBody>
      </p:sp>
    </p:spTree>
    <p:extLst>
      <p:ext uri="{BB962C8B-B14F-4D97-AF65-F5344CB8AC3E}">
        <p14:creationId xmlns:p14="http://schemas.microsoft.com/office/powerpoint/2010/main" val="1138840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91B79F-62C8-3399-6CD9-6BCE73D2D1AB}"/>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D1E7C87E-E4C0-6FCB-AB6D-6A12B85C5D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12752FCD-FD53-C122-42BF-88095F6E6EFB}"/>
              </a:ext>
            </a:extLst>
          </p:cNvPr>
          <p:cNvSpPr>
            <a:spLocks noGrp="1"/>
          </p:cNvSpPr>
          <p:nvPr>
            <p:ph type="dt" sz="half" idx="10"/>
          </p:nvPr>
        </p:nvSpPr>
        <p:spPr/>
        <p:txBody>
          <a:bodyPr/>
          <a:lstStyle/>
          <a:p>
            <a:fld id="{9ECAC5F6-FD1B-40D0-BF53-6151471B938E}" type="datetimeFigureOut">
              <a:rPr lang="cs-CZ" smtClean="0"/>
              <a:t>31.01.2026</a:t>
            </a:fld>
            <a:endParaRPr lang="cs-CZ"/>
          </a:p>
        </p:txBody>
      </p:sp>
      <p:sp>
        <p:nvSpPr>
          <p:cNvPr id="5" name="Zástupný symbol pro zápatí 4">
            <a:extLst>
              <a:ext uri="{FF2B5EF4-FFF2-40B4-BE49-F238E27FC236}">
                <a16:creationId xmlns:a16="http://schemas.microsoft.com/office/drawing/2014/main" id="{EED148A5-47F9-1F4E-02E2-C9D5B838A70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9D794BC-0C38-DF18-B4D1-00D9108C1FC1}"/>
              </a:ext>
            </a:extLst>
          </p:cNvPr>
          <p:cNvSpPr>
            <a:spLocks noGrp="1"/>
          </p:cNvSpPr>
          <p:nvPr>
            <p:ph type="sldNum" sz="quarter" idx="12"/>
          </p:nvPr>
        </p:nvSpPr>
        <p:spPr/>
        <p:txBody>
          <a:bodyPr/>
          <a:lstStyle/>
          <a:p>
            <a:fld id="{F862E49C-234D-40A6-A80D-821A5AA886B6}" type="slidenum">
              <a:rPr lang="cs-CZ" smtClean="0"/>
              <a:t>‹#›</a:t>
            </a:fld>
            <a:endParaRPr lang="cs-CZ"/>
          </a:p>
        </p:txBody>
      </p:sp>
    </p:spTree>
    <p:extLst>
      <p:ext uri="{BB962C8B-B14F-4D97-AF65-F5344CB8AC3E}">
        <p14:creationId xmlns:p14="http://schemas.microsoft.com/office/powerpoint/2010/main" val="2797482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4B1E5B-410A-1291-318D-44533126A7A2}"/>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F6C7CE7E-B670-A4EE-82E4-BE44F9FB0B26}"/>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48015D0-858B-0938-19F6-B3450C6A1664}"/>
              </a:ext>
            </a:extLst>
          </p:cNvPr>
          <p:cNvSpPr>
            <a:spLocks noGrp="1"/>
          </p:cNvSpPr>
          <p:nvPr>
            <p:ph type="dt" sz="half" idx="10"/>
          </p:nvPr>
        </p:nvSpPr>
        <p:spPr/>
        <p:txBody>
          <a:bodyPr/>
          <a:lstStyle/>
          <a:p>
            <a:fld id="{9ECAC5F6-FD1B-40D0-BF53-6151471B938E}" type="datetimeFigureOut">
              <a:rPr lang="cs-CZ" smtClean="0"/>
              <a:t>31.01.2026</a:t>
            </a:fld>
            <a:endParaRPr lang="cs-CZ"/>
          </a:p>
        </p:txBody>
      </p:sp>
      <p:sp>
        <p:nvSpPr>
          <p:cNvPr id="5" name="Zástupný symbol pro zápatí 4">
            <a:extLst>
              <a:ext uri="{FF2B5EF4-FFF2-40B4-BE49-F238E27FC236}">
                <a16:creationId xmlns:a16="http://schemas.microsoft.com/office/drawing/2014/main" id="{C1FF940C-2784-0F9C-C838-277D132A51D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0E814CE-FD10-9A0F-8689-798F7A09647C}"/>
              </a:ext>
            </a:extLst>
          </p:cNvPr>
          <p:cNvSpPr>
            <a:spLocks noGrp="1"/>
          </p:cNvSpPr>
          <p:nvPr>
            <p:ph type="sldNum" sz="quarter" idx="12"/>
          </p:nvPr>
        </p:nvSpPr>
        <p:spPr/>
        <p:txBody>
          <a:bodyPr/>
          <a:lstStyle/>
          <a:p>
            <a:fld id="{F862E49C-234D-40A6-A80D-821A5AA886B6}" type="slidenum">
              <a:rPr lang="cs-CZ" smtClean="0"/>
              <a:t>‹#›</a:t>
            </a:fld>
            <a:endParaRPr lang="cs-CZ"/>
          </a:p>
        </p:txBody>
      </p:sp>
    </p:spTree>
    <p:extLst>
      <p:ext uri="{BB962C8B-B14F-4D97-AF65-F5344CB8AC3E}">
        <p14:creationId xmlns:p14="http://schemas.microsoft.com/office/powerpoint/2010/main" val="3638296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545B077F-2B80-C86D-58B0-4F7AF8A2B749}"/>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1251E349-FC90-5799-07D5-30F474D7D61A}"/>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2DD0255-BE68-B0DD-43D1-84F46BA22746}"/>
              </a:ext>
            </a:extLst>
          </p:cNvPr>
          <p:cNvSpPr>
            <a:spLocks noGrp="1"/>
          </p:cNvSpPr>
          <p:nvPr>
            <p:ph type="dt" sz="half" idx="10"/>
          </p:nvPr>
        </p:nvSpPr>
        <p:spPr/>
        <p:txBody>
          <a:bodyPr/>
          <a:lstStyle/>
          <a:p>
            <a:fld id="{9ECAC5F6-FD1B-40D0-BF53-6151471B938E}" type="datetimeFigureOut">
              <a:rPr lang="cs-CZ" smtClean="0"/>
              <a:t>31.01.2026</a:t>
            </a:fld>
            <a:endParaRPr lang="cs-CZ"/>
          </a:p>
        </p:txBody>
      </p:sp>
      <p:sp>
        <p:nvSpPr>
          <p:cNvPr id="5" name="Zástupný symbol pro zápatí 4">
            <a:extLst>
              <a:ext uri="{FF2B5EF4-FFF2-40B4-BE49-F238E27FC236}">
                <a16:creationId xmlns:a16="http://schemas.microsoft.com/office/drawing/2014/main" id="{7A63E200-6847-B9C0-F5EF-5D22582D089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3387384-0808-B4BB-EA4D-4D33D4BC7CF2}"/>
              </a:ext>
            </a:extLst>
          </p:cNvPr>
          <p:cNvSpPr>
            <a:spLocks noGrp="1"/>
          </p:cNvSpPr>
          <p:nvPr>
            <p:ph type="sldNum" sz="quarter" idx="12"/>
          </p:nvPr>
        </p:nvSpPr>
        <p:spPr/>
        <p:txBody>
          <a:bodyPr/>
          <a:lstStyle/>
          <a:p>
            <a:fld id="{F862E49C-234D-40A6-A80D-821A5AA886B6}" type="slidenum">
              <a:rPr lang="cs-CZ" smtClean="0"/>
              <a:t>‹#›</a:t>
            </a:fld>
            <a:endParaRPr lang="cs-CZ"/>
          </a:p>
        </p:txBody>
      </p:sp>
    </p:spTree>
    <p:extLst>
      <p:ext uri="{BB962C8B-B14F-4D97-AF65-F5344CB8AC3E}">
        <p14:creationId xmlns:p14="http://schemas.microsoft.com/office/powerpoint/2010/main" val="984260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50D832-AF77-6A57-0E00-7C54F6C69406}"/>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3CDF8C5C-9521-86DB-16BE-6CE54D1E6714}"/>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B0AB05F-AC32-A6AC-F197-4E8912029D82}"/>
              </a:ext>
            </a:extLst>
          </p:cNvPr>
          <p:cNvSpPr>
            <a:spLocks noGrp="1"/>
          </p:cNvSpPr>
          <p:nvPr>
            <p:ph type="dt" sz="half" idx="10"/>
          </p:nvPr>
        </p:nvSpPr>
        <p:spPr/>
        <p:txBody>
          <a:bodyPr/>
          <a:lstStyle/>
          <a:p>
            <a:fld id="{9ECAC5F6-FD1B-40D0-BF53-6151471B938E}" type="datetimeFigureOut">
              <a:rPr lang="cs-CZ" smtClean="0"/>
              <a:t>31.01.2026</a:t>
            </a:fld>
            <a:endParaRPr lang="cs-CZ"/>
          </a:p>
        </p:txBody>
      </p:sp>
      <p:sp>
        <p:nvSpPr>
          <p:cNvPr id="5" name="Zástupný symbol pro zápatí 4">
            <a:extLst>
              <a:ext uri="{FF2B5EF4-FFF2-40B4-BE49-F238E27FC236}">
                <a16:creationId xmlns:a16="http://schemas.microsoft.com/office/drawing/2014/main" id="{CC02948F-7B78-FCEA-11DA-0D397797A93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EE20B2D-2BA4-A077-143D-D9DC5C5F6F49}"/>
              </a:ext>
            </a:extLst>
          </p:cNvPr>
          <p:cNvSpPr>
            <a:spLocks noGrp="1"/>
          </p:cNvSpPr>
          <p:nvPr>
            <p:ph type="sldNum" sz="quarter" idx="12"/>
          </p:nvPr>
        </p:nvSpPr>
        <p:spPr/>
        <p:txBody>
          <a:bodyPr/>
          <a:lstStyle/>
          <a:p>
            <a:fld id="{F862E49C-234D-40A6-A80D-821A5AA886B6}" type="slidenum">
              <a:rPr lang="cs-CZ" smtClean="0"/>
              <a:t>‹#›</a:t>
            </a:fld>
            <a:endParaRPr lang="cs-CZ"/>
          </a:p>
        </p:txBody>
      </p:sp>
    </p:spTree>
    <p:extLst>
      <p:ext uri="{BB962C8B-B14F-4D97-AF65-F5344CB8AC3E}">
        <p14:creationId xmlns:p14="http://schemas.microsoft.com/office/powerpoint/2010/main" val="3185714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6A4421-D7A0-F747-75E1-88E000E87085}"/>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5DCCDCD8-D600-16D9-99C3-DD8782B953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2E8E93F4-D41C-5243-3A2C-CE756FA887C6}"/>
              </a:ext>
            </a:extLst>
          </p:cNvPr>
          <p:cNvSpPr>
            <a:spLocks noGrp="1"/>
          </p:cNvSpPr>
          <p:nvPr>
            <p:ph type="dt" sz="half" idx="10"/>
          </p:nvPr>
        </p:nvSpPr>
        <p:spPr/>
        <p:txBody>
          <a:bodyPr/>
          <a:lstStyle/>
          <a:p>
            <a:fld id="{9ECAC5F6-FD1B-40D0-BF53-6151471B938E}" type="datetimeFigureOut">
              <a:rPr lang="cs-CZ" smtClean="0"/>
              <a:t>31.01.2026</a:t>
            </a:fld>
            <a:endParaRPr lang="cs-CZ"/>
          </a:p>
        </p:txBody>
      </p:sp>
      <p:sp>
        <p:nvSpPr>
          <p:cNvPr id="5" name="Zástupný symbol pro zápatí 4">
            <a:extLst>
              <a:ext uri="{FF2B5EF4-FFF2-40B4-BE49-F238E27FC236}">
                <a16:creationId xmlns:a16="http://schemas.microsoft.com/office/drawing/2014/main" id="{A342B306-BB88-B81E-2BD7-B4F2086AC4D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48929C8-C3B2-5156-60A0-1DCA7DBAD607}"/>
              </a:ext>
            </a:extLst>
          </p:cNvPr>
          <p:cNvSpPr>
            <a:spLocks noGrp="1"/>
          </p:cNvSpPr>
          <p:nvPr>
            <p:ph type="sldNum" sz="quarter" idx="12"/>
          </p:nvPr>
        </p:nvSpPr>
        <p:spPr/>
        <p:txBody>
          <a:bodyPr/>
          <a:lstStyle/>
          <a:p>
            <a:fld id="{F862E49C-234D-40A6-A80D-821A5AA886B6}" type="slidenum">
              <a:rPr lang="cs-CZ" smtClean="0"/>
              <a:t>‹#›</a:t>
            </a:fld>
            <a:endParaRPr lang="cs-CZ"/>
          </a:p>
        </p:txBody>
      </p:sp>
    </p:spTree>
    <p:extLst>
      <p:ext uri="{BB962C8B-B14F-4D97-AF65-F5344CB8AC3E}">
        <p14:creationId xmlns:p14="http://schemas.microsoft.com/office/powerpoint/2010/main" val="3372421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D00F7C-7EB8-5B9D-ED45-E1E265FFF223}"/>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465926B6-5C64-E8F3-0128-4B7AEA9EA830}"/>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F3B328B6-AF87-E602-3F90-E3EFBA0356B6}"/>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FD0633DE-C315-954E-675E-F43913653797}"/>
              </a:ext>
            </a:extLst>
          </p:cNvPr>
          <p:cNvSpPr>
            <a:spLocks noGrp="1"/>
          </p:cNvSpPr>
          <p:nvPr>
            <p:ph type="dt" sz="half" idx="10"/>
          </p:nvPr>
        </p:nvSpPr>
        <p:spPr/>
        <p:txBody>
          <a:bodyPr/>
          <a:lstStyle/>
          <a:p>
            <a:fld id="{9ECAC5F6-FD1B-40D0-BF53-6151471B938E}" type="datetimeFigureOut">
              <a:rPr lang="cs-CZ" smtClean="0"/>
              <a:t>31.01.2026</a:t>
            </a:fld>
            <a:endParaRPr lang="cs-CZ"/>
          </a:p>
        </p:txBody>
      </p:sp>
      <p:sp>
        <p:nvSpPr>
          <p:cNvPr id="6" name="Zástupný symbol pro zápatí 5">
            <a:extLst>
              <a:ext uri="{FF2B5EF4-FFF2-40B4-BE49-F238E27FC236}">
                <a16:creationId xmlns:a16="http://schemas.microsoft.com/office/drawing/2014/main" id="{20E0F722-C208-D0B1-89A8-1FBBE96B9DB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808A34B4-76D1-3D3B-84F5-694CA7ABB55B}"/>
              </a:ext>
            </a:extLst>
          </p:cNvPr>
          <p:cNvSpPr>
            <a:spLocks noGrp="1"/>
          </p:cNvSpPr>
          <p:nvPr>
            <p:ph type="sldNum" sz="quarter" idx="12"/>
          </p:nvPr>
        </p:nvSpPr>
        <p:spPr/>
        <p:txBody>
          <a:bodyPr/>
          <a:lstStyle/>
          <a:p>
            <a:fld id="{F862E49C-234D-40A6-A80D-821A5AA886B6}" type="slidenum">
              <a:rPr lang="cs-CZ" smtClean="0"/>
              <a:t>‹#›</a:t>
            </a:fld>
            <a:endParaRPr lang="cs-CZ"/>
          </a:p>
        </p:txBody>
      </p:sp>
    </p:spTree>
    <p:extLst>
      <p:ext uri="{BB962C8B-B14F-4D97-AF65-F5344CB8AC3E}">
        <p14:creationId xmlns:p14="http://schemas.microsoft.com/office/powerpoint/2010/main" val="615060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0E940D-99D2-B2CA-4F39-5142C5CC6164}"/>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46AB1761-81DC-0E34-F17B-E177F174A6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BB424C45-A299-0E99-3681-11CCA40C9211}"/>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07DCFDFD-9B73-4A4F-2267-6BC0DF8752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A3E959D4-2724-19DB-C797-993F1FF3CA1F}"/>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E7024078-4736-B2F6-0726-E9CD2F704E48}"/>
              </a:ext>
            </a:extLst>
          </p:cNvPr>
          <p:cNvSpPr>
            <a:spLocks noGrp="1"/>
          </p:cNvSpPr>
          <p:nvPr>
            <p:ph type="dt" sz="half" idx="10"/>
          </p:nvPr>
        </p:nvSpPr>
        <p:spPr/>
        <p:txBody>
          <a:bodyPr/>
          <a:lstStyle/>
          <a:p>
            <a:fld id="{9ECAC5F6-FD1B-40D0-BF53-6151471B938E}" type="datetimeFigureOut">
              <a:rPr lang="cs-CZ" smtClean="0"/>
              <a:t>31.01.2026</a:t>
            </a:fld>
            <a:endParaRPr lang="cs-CZ"/>
          </a:p>
        </p:txBody>
      </p:sp>
      <p:sp>
        <p:nvSpPr>
          <p:cNvPr id="8" name="Zástupný symbol pro zápatí 7">
            <a:extLst>
              <a:ext uri="{FF2B5EF4-FFF2-40B4-BE49-F238E27FC236}">
                <a16:creationId xmlns:a16="http://schemas.microsoft.com/office/drawing/2014/main" id="{CCD798CF-44C7-94FC-C3E5-A3F506320FA3}"/>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338AA2C7-CC55-3971-C59E-339DD657A10C}"/>
              </a:ext>
            </a:extLst>
          </p:cNvPr>
          <p:cNvSpPr>
            <a:spLocks noGrp="1"/>
          </p:cNvSpPr>
          <p:nvPr>
            <p:ph type="sldNum" sz="quarter" idx="12"/>
          </p:nvPr>
        </p:nvSpPr>
        <p:spPr/>
        <p:txBody>
          <a:bodyPr/>
          <a:lstStyle/>
          <a:p>
            <a:fld id="{F862E49C-234D-40A6-A80D-821A5AA886B6}" type="slidenum">
              <a:rPr lang="cs-CZ" smtClean="0"/>
              <a:t>‹#›</a:t>
            </a:fld>
            <a:endParaRPr lang="cs-CZ"/>
          </a:p>
        </p:txBody>
      </p:sp>
    </p:spTree>
    <p:extLst>
      <p:ext uri="{BB962C8B-B14F-4D97-AF65-F5344CB8AC3E}">
        <p14:creationId xmlns:p14="http://schemas.microsoft.com/office/powerpoint/2010/main" val="3757012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06D8AC-705E-D293-9203-23C4DF09E59F}"/>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CE76A63B-E7C7-571D-9074-8ABD279FFBE7}"/>
              </a:ext>
            </a:extLst>
          </p:cNvPr>
          <p:cNvSpPr>
            <a:spLocks noGrp="1"/>
          </p:cNvSpPr>
          <p:nvPr>
            <p:ph type="dt" sz="half" idx="10"/>
          </p:nvPr>
        </p:nvSpPr>
        <p:spPr/>
        <p:txBody>
          <a:bodyPr/>
          <a:lstStyle/>
          <a:p>
            <a:fld id="{9ECAC5F6-FD1B-40D0-BF53-6151471B938E}" type="datetimeFigureOut">
              <a:rPr lang="cs-CZ" smtClean="0"/>
              <a:t>31.01.2026</a:t>
            </a:fld>
            <a:endParaRPr lang="cs-CZ"/>
          </a:p>
        </p:txBody>
      </p:sp>
      <p:sp>
        <p:nvSpPr>
          <p:cNvPr id="4" name="Zástupný symbol pro zápatí 3">
            <a:extLst>
              <a:ext uri="{FF2B5EF4-FFF2-40B4-BE49-F238E27FC236}">
                <a16:creationId xmlns:a16="http://schemas.microsoft.com/office/drawing/2014/main" id="{59D4376E-9BAE-A074-94E3-BFE7395BE71B}"/>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E6E68B4F-6732-FBDA-DA9C-0490ED6DE0A5}"/>
              </a:ext>
            </a:extLst>
          </p:cNvPr>
          <p:cNvSpPr>
            <a:spLocks noGrp="1"/>
          </p:cNvSpPr>
          <p:nvPr>
            <p:ph type="sldNum" sz="quarter" idx="12"/>
          </p:nvPr>
        </p:nvSpPr>
        <p:spPr/>
        <p:txBody>
          <a:bodyPr/>
          <a:lstStyle/>
          <a:p>
            <a:fld id="{F862E49C-234D-40A6-A80D-821A5AA886B6}" type="slidenum">
              <a:rPr lang="cs-CZ" smtClean="0"/>
              <a:t>‹#›</a:t>
            </a:fld>
            <a:endParaRPr lang="cs-CZ"/>
          </a:p>
        </p:txBody>
      </p:sp>
    </p:spTree>
    <p:extLst>
      <p:ext uri="{BB962C8B-B14F-4D97-AF65-F5344CB8AC3E}">
        <p14:creationId xmlns:p14="http://schemas.microsoft.com/office/powerpoint/2010/main" val="176825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D7AAE30-B119-C499-4BD2-D81BFDD4DFB1}"/>
              </a:ext>
            </a:extLst>
          </p:cNvPr>
          <p:cNvSpPr>
            <a:spLocks noGrp="1"/>
          </p:cNvSpPr>
          <p:nvPr>
            <p:ph type="dt" sz="half" idx="10"/>
          </p:nvPr>
        </p:nvSpPr>
        <p:spPr/>
        <p:txBody>
          <a:bodyPr/>
          <a:lstStyle/>
          <a:p>
            <a:fld id="{9ECAC5F6-FD1B-40D0-BF53-6151471B938E}" type="datetimeFigureOut">
              <a:rPr lang="cs-CZ" smtClean="0"/>
              <a:t>31.01.2026</a:t>
            </a:fld>
            <a:endParaRPr lang="cs-CZ"/>
          </a:p>
        </p:txBody>
      </p:sp>
      <p:sp>
        <p:nvSpPr>
          <p:cNvPr id="3" name="Zástupný symbol pro zápatí 2">
            <a:extLst>
              <a:ext uri="{FF2B5EF4-FFF2-40B4-BE49-F238E27FC236}">
                <a16:creationId xmlns:a16="http://schemas.microsoft.com/office/drawing/2014/main" id="{8135C49C-63B8-FC5F-824E-C85334EDC3A0}"/>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EFACD9C0-C5D8-7246-CE16-8A0CD4ABC7A9}"/>
              </a:ext>
            </a:extLst>
          </p:cNvPr>
          <p:cNvSpPr>
            <a:spLocks noGrp="1"/>
          </p:cNvSpPr>
          <p:nvPr>
            <p:ph type="sldNum" sz="quarter" idx="12"/>
          </p:nvPr>
        </p:nvSpPr>
        <p:spPr/>
        <p:txBody>
          <a:bodyPr/>
          <a:lstStyle/>
          <a:p>
            <a:fld id="{F862E49C-234D-40A6-A80D-821A5AA886B6}" type="slidenum">
              <a:rPr lang="cs-CZ" smtClean="0"/>
              <a:t>‹#›</a:t>
            </a:fld>
            <a:endParaRPr lang="cs-CZ"/>
          </a:p>
        </p:txBody>
      </p:sp>
    </p:spTree>
    <p:extLst>
      <p:ext uri="{BB962C8B-B14F-4D97-AF65-F5344CB8AC3E}">
        <p14:creationId xmlns:p14="http://schemas.microsoft.com/office/powerpoint/2010/main" val="3040085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ECBCE2-CD71-CE7A-6803-097CDB21C00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A3987509-CA39-7C71-E8F6-FF258261EA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7D0262A9-7430-5AB2-21E2-1D1C4F6998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D09BCD99-3FA5-5F63-1702-A0F307D3E3C8}"/>
              </a:ext>
            </a:extLst>
          </p:cNvPr>
          <p:cNvSpPr>
            <a:spLocks noGrp="1"/>
          </p:cNvSpPr>
          <p:nvPr>
            <p:ph type="dt" sz="half" idx="10"/>
          </p:nvPr>
        </p:nvSpPr>
        <p:spPr/>
        <p:txBody>
          <a:bodyPr/>
          <a:lstStyle/>
          <a:p>
            <a:fld id="{9ECAC5F6-FD1B-40D0-BF53-6151471B938E}" type="datetimeFigureOut">
              <a:rPr lang="cs-CZ" smtClean="0"/>
              <a:t>31.01.2026</a:t>
            </a:fld>
            <a:endParaRPr lang="cs-CZ"/>
          </a:p>
        </p:txBody>
      </p:sp>
      <p:sp>
        <p:nvSpPr>
          <p:cNvPr id="6" name="Zástupný symbol pro zápatí 5">
            <a:extLst>
              <a:ext uri="{FF2B5EF4-FFF2-40B4-BE49-F238E27FC236}">
                <a16:creationId xmlns:a16="http://schemas.microsoft.com/office/drawing/2014/main" id="{A800A1E9-22C7-BCFC-F768-A94305D81E0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23B60AA-E0B6-2A33-2359-89960EA2EBEC}"/>
              </a:ext>
            </a:extLst>
          </p:cNvPr>
          <p:cNvSpPr>
            <a:spLocks noGrp="1"/>
          </p:cNvSpPr>
          <p:nvPr>
            <p:ph type="sldNum" sz="quarter" idx="12"/>
          </p:nvPr>
        </p:nvSpPr>
        <p:spPr/>
        <p:txBody>
          <a:bodyPr/>
          <a:lstStyle/>
          <a:p>
            <a:fld id="{F862E49C-234D-40A6-A80D-821A5AA886B6}" type="slidenum">
              <a:rPr lang="cs-CZ" smtClean="0"/>
              <a:t>‹#›</a:t>
            </a:fld>
            <a:endParaRPr lang="cs-CZ"/>
          </a:p>
        </p:txBody>
      </p:sp>
    </p:spTree>
    <p:extLst>
      <p:ext uri="{BB962C8B-B14F-4D97-AF65-F5344CB8AC3E}">
        <p14:creationId xmlns:p14="http://schemas.microsoft.com/office/powerpoint/2010/main" val="421155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5C144F-E36A-0ADA-C4A3-F50A4CEF52FE}"/>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A33EC40A-8ED7-9DF8-A2DA-7CF28E9261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5AB28CE8-3628-1864-FB47-47C1065232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F7B9FB5-2BBA-76D2-9DE5-C2208A4A0CC7}"/>
              </a:ext>
            </a:extLst>
          </p:cNvPr>
          <p:cNvSpPr>
            <a:spLocks noGrp="1"/>
          </p:cNvSpPr>
          <p:nvPr>
            <p:ph type="dt" sz="half" idx="10"/>
          </p:nvPr>
        </p:nvSpPr>
        <p:spPr/>
        <p:txBody>
          <a:bodyPr/>
          <a:lstStyle/>
          <a:p>
            <a:fld id="{9ECAC5F6-FD1B-40D0-BF53-6151471B938E}" type="datetimeFigureOut">
              <a:rPr lang="cs-CZ" smtClean="0"/>
              <a:t>31.01.2026</a:t>
            </a:fld>
            <a:endParaRPr lang="cs-CZ"/>
          </a:p>
        </p:txBody>
      </p:sp>
      <p:sp>
        <p:nvSpPr>
          <p:cNvPr id="6" name="Zástupný symbol pro zápatí 5">
            <a:extLst>
              <a:ext uri="{FF2B5EF4-FFF2-40B4-BE49-F238E27FC236}">
                <a16:creationId xmlns:a16="http://schemas.microsoft.com/office/drawing/2014/main" id="{E4495014-2030-F160-8BEE-DE0658C80859}"/>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C39FC45-79E5-F6D8-B366-ADDC6212FCB7}"/>
              </a:ext>
            </a:extLst>
          </p:cNvPr>
          <p:cNvSpPr>
            <a:spLocks noGrp="1"/>
          </p:cNvSpPr>
          <p:nvPr>
            <p:ph type="sldNum" sz="quarter" idx="12"/>
          </p:nvPr>
        </p:nvSpPr>
        <p:spPr/>
        <p:txBody>
          <a:bodyPr/>
          <a:lstStyle/>
          <a:p>
            <a:fld id="{F862E49C-234D-40A6-A80D-821A5AA886B6}" type="slidenum">
              <a:rPr lang="cs-CZ" smtClean="0"/>
              <a:t>‹#›</a:t>
            </a:fld>
            <a:endParaRPr lang="cs-CZ"/>
          </a:p>
        </p:txBody>
      </p:sp>
    </p:spTree>
    <p:extLst>
      <p:ext uri="{BB962C8B-B14F-4D97-AF65-F5344CB8AC3E}">
        <p14:creationId xmlns:p14="http://schemas.microsoft.com/office/powerpoint/2010/main" val="1938287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2FE0E2E5-F417-1F3E-85AF-1EA933A09A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4DA3A556-7AE0-9AFC-7BD5-31A80E8AD6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CA80BC6-E9EF-796D-519A-0CCE91C1EE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CAC5F6-FD1B-40D0-BF53-6151471B938E}" type="datetimeFigureOut">
              <a:rPr lang="cs-CZ" smtClean="0"/>
              <a:t>31.01.2026</a:t>
            </a:fld>
            <a:endParaRPr lang="cs-CZ"/>
          </a:p>
        </p:txBody>
      </p:sp>
      <p:sp>
        <p:nvSpPr>
          <p:cNvPr id="5" name="Zástupný symbol pro zápatí 4">
            <a:extLst>
              <a:ext uri="{FF2B5EF4-FFF2-40B4-BE49-F238E27FC236}">
                <a16:creationId xmlns:a16="http://schemas.microsoft.com/office/drawing/2014/main" id="{2099F371-FCF0-B5F3-D968-9FDB12D586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B41C0E56-B489-60A3-8877-462BCAF30B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62E49C-234D-40A6-A80D-821A5AA886B6}" type="slidenum">
              <a:rPr lang="cs-CZ" smtClean="0"/>
              <a:t>‹#›</a:t>
            </a:fld>
            <a:endParaRPr lang="cs-CZ"/>
          </a:p>
        </p:txBody>
      </p:sp>
    </p:spTree>
    <p:extLst>
      <p:ext uri="{BB962C8B-B14F-4D97-AF65-F5344CB8AC3E}">
        <p14:creationId xmlns:p14="http://schemas.microsoft.com/office/powerpoint/2010/main" val="377351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mailto:kaufnerova@masposumavi.cz" TargetMode="External"/><Relationship Id="rId2" Type="http://schemas.openxmlformats.org/officeDocument/2006/relationships/hyperlink" Target="mailto:haisman@masposumavi.cz" TargetMode="External"/><Relationship Id="rId1" Type="http://schemas.openxmlformats.org/officeDocument/2006/relationships/slideLayout" Target="../slideLayouts/slideLayout4.xml"/><Relationship Id="rId6" Type="http://schemas.openxmlformats.org/officeDocument/2006/relationships/image" Target="../media/image1.jpg"/><Relationship Id="rId5" Type="http://schemas.openxmlformats.org/officeDocument/2006/relationships/hyperlink" Target="mailto:sulanova@masposumavi.cz" TargetMode="External"/><Relationship Id="rId4" Type="http://schemas.openxmlformats.org/officeDocument/2006/relationships/hyperlink" Target="mailto:belohlava@masposumavi.c"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revize.rvp.cz/zv/podpora-sko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2CF21A-6F72-FA00-F7FC-3C28E83A737E}"/>
              </a:ext>
            </a:extLst>
          </p:cNvPr>
          <p:cNvSpPr>
            <a:spLocks noGrp="1"/>
          </p:cNvSpPr>
          <p:nvPr>
            <p:ph type="ctrTitle"/>
          </p:nvPr>
        </p:nvSpPr>
        <p:spPr>
          <a:xfrm>
            <a:off x="1014952" y="735864"/>
            <a:ext cx="9144000" cy="2387600"/>
          </a:xfrm>
        </p:spPr>
        <p:txBody>
          <a:bodyPr>
            <a:normAutofit fontScale="90000"/>
          </a:bodyPr>
          <a:lstStyle/>
          <a:p>
            <a:r>
              <a:rPr lang="cs-CZ" sz="6700" b="1" dirty="0">
                <a:solidFill>
                  <a:srgbClr val="C00000"/>
                </a:solidFill>
                <a:effectLst>
                  <a:outerShdw blurRad="38100" dist="38100" dir="2700000" algn="tl">
                    <a:srgbClr val="000000">
                      <a:alpha val="43137"/>
                    </a:srgbClr>
                  </a:outerShdw>
                </a:effectLst>
              </a:rPr>
              <a:t>4. setkání Řídicího výboru </a:t>
            </a:r>
            <a:r>
              <a:rPr lang="cs-CZ" b="1" dirty="0">
                <a:solidFill>
                  <a:srgbClr val="C00000"/>
                </a:solidFill>
                <a:effectLst>
                  <a:outerShdw blurRad="38100" dist="38100" dir="2700000" algn="tl">
                    <a:srgbClr val="000000">
                      <a:alpha val="43137"/>
                    </a:srgbClr>
                  </a:outerShdw>
                </a:effectLst>
              </a:rPr>
              <a:t>MAP IV pro SO ORP Horažďovice </a:t>
            </a:r>
            <a:br>
              <a:rPr lang="cs-CZ" dirty="0"/>
            </a:br>
            <a:r>
              <a:rPr lang="cs-CZ" sz="1800" b="0" i="0" u="none" strike="noStrike" dirty="0">
                <a:solidFill>
                  <a:srgbClr val="000000"/>
                </a:solidFill>
                <a:effectLst/>
                <a:latin typeface="Roboto Condensed" panose="02000000000000000000" pitchFamily="2" charset="0"/>
              </a:rPr>
              <a:t>CZ.02.02.XX/00/23_017/0008579</a:t>
            </a:r>
            <a:r>
              <a:rPr lang="cs-CZ" dirty="0"/>
              <a:t> </a:t>
            </a:r>
            <a:r>
              <a:rPr lang="cs-CZ" sz="1800" b="0" i="0" u="none" strike="noStrike" dirty="0">
                <a:solidFill>
                  <a:srgbClr val="000000"/>
                </a:solidFill>
                <a:effectLst/>
                <a:latin typeface="Calibri" panose="020F0502020204030204" pitchFamily="34" charset="0"/>
              </a:rPr>
              <a:t>Místní akční plán rozvoje vzdělávání pro SO ORP Horažďovice IV</a:t>
            </a:r>
            <a:r>
              <a:rPr lang="cs-CZ" dirty="0"/>
              <a:t> </a:t>
            </a:r>
          </a:p>
        </p:txBody>
      </p:sp>
      <p:sp>
        <p:nvSpPr>
          <p:cNvPr id="3" name="Podnadpis 2">
            <a:extLst>
              <a:ext uri="{FF2B5EF4-FFF2-40B4-BE49-F238E27FC236}">
                <a16:creationId xmlns:a16="http://schemas.microsoft.com/office/drawing/2014/main" id="{A523DCC8-2542-A231-032E-8D6F1E011844}"/>
              </a:ext>
            </a:extLst>
          </p:cNvPr>
          <p:cNvSpPr>
            <a:spLocks noGrp="1"/>
          </p:cNvSpPr>
          <p:nvPr>
            <p:ph type="subTitle" idx="1"/>
          </p:nvPr>
        </p:nvSpPr>
        <p:spPr/>
        <p:txBody>
          <a:bodyPr>
            <a:normAutofit fontScale="92500" lnSpcReduction="20000"/>
          </a:bodyPr>
          <a:lstStyle/>
          <a:p>
            <a:r>
              <a:rPr lang="cs-CZ" sz="4000" dirty="0"/>
              <a:t>9.12. 2025 od 9:00 hod</a:t>
            </a:r>
          </a:p>
          <a:p>
            <a:endParaRPr lang="cs-CZ" sz="4000" dirty="0"/>
          </a:p>
          <a:p>
            <a:r>
              <a:rPr lang="cs-CZ" sz="4000" dirty="0"/>
              <a:t>Zasedací síň Městského úřadu v Horažďovicích</a:t>
            </a:r>
          </a:p>
          <a:p>
            <a:endParaRPr lang="cs-CZ" sz="4000" dirty="0"/>
          </a:p>
        </p:txBody>
      </p:sp>
      <p:pic>
        <p:nvPicPr>
          <p:cNvPr id="5" name="Obrázek 4">
            <a:extLst>
              <a:ext uri="{FF2B5EF4-FFF2-40B4-BE49-F238E27FC236}">
                <a16:creationId xmlns:a16="http://schemas.microsoft.com/office/drawing/2014/main" id="{CEA750D2-A0EC-0AC9-87C5-460E783C55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1975" y="5340448"/>
            <a:ext cx="7089648" cy="1011936"/>
          </a:xfrm>
          <a:prstGeom prst="rect">
            <a:avLst/>
          </a:prstGeom>
        </p:spPr>
      </p:pic>
    </p:spTree>
    <p:extLst>
      <p:ext uri="{BB962C8B-B14F-4D97-AF65-F5344CB8AC3E}">
        <p14:creationId xmlns:p14="http://schemas.microsoft.com/office/powerpoint/2010/main" val="3969650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8C303-8F7C-EE19-B82C-F17CB80E2D60}"/>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2B466D8-8AD6-5B6D-E379-1F18DB76AB2E}"/>
              </a:ext>
            </a:extLst>
          </p:cNvPr>
          <p:cNvSpPr>
            <a:spLocks noGrp="1"/>
          </p:cNvSpPr>
          <p:nvPr>
            <p:ph type="title"/>
          </p:nvPr>
        </p:nvSpPr>
        <p:spPr/>
        <p:txBody>
          <a:bodyPr>
            <a:normAutofit/>
          </a:bodyPr>
          <a:lstStyle/>
          <a:p>
            <a:r>
              <a:rPr lang="cs-CZ" sz="8000" dirty="0" err="1">
                <a:solidFill>
                  <a:srgbClr val="FFC000"/>
                </a:solidFill>
                <a:effectLst>
                  <a:outerShdw blurRad="38100" dist="38100" dir="2700000" algn="tl">
                    <a:srgbClr val="000000">
                      <a:alpha val="43137"/>
                    </a:srgbClr>
                  </a:outerShdw>
                </a:effectLst>
              </a:rPr>
              <a:t>Ips</a:t>
            </a:r>
            <a:r>
              <a:rPr lang="cs-CZ" sz="8000" dirty="0">
                <a:solidFill>
                  <a:srgbClr val="FFC000"/>
                </a:solidFill>
                <a:effectLst>
                  <a:outerShdw blurRad="38100" dist="38100" dir="2700000" algn="tl">
                    <a:srgbClr val="000000">
                      <a:alpha val="43137"/>
                    </a:srgbClr>
                  </a:outerShdw>
                </a:effectLst>
              </a:rPr>
              <a:t> KURIKULUM</a:t>
            </a:r>
          </a:p>
        </p:txBody>
      </p:sp>
      <p:pic>
        <p:nvPicPr>
          <p:cNvPr id="8" name="Zástupný obsah 7">
            <a:extLst>
              <a:ext uri="{FF2B5EF4-FFF2-40B4-BE49-F238E27FC236}">
                <a16:creationId xmlns:a16="http://schemas.microsoft.com/office/drawing/2014/main" id="{612FBEA7-82E7-8CB9-093E-CEB87F0C395F}"/>
              </a:ext>
            </a:extLst>
          </p:cNvPr>
          <p:cNvPicPr>
            <a:picLocks noGrp="1" noChangeAspect="1"/>
          </p:cNvPicPr>
          <p:nvPr>
            <p:ph idx="1"/>
          </p:nvPr>
        </p:nvPicPr>
        <p:blipFill>
          <a:blip r:embed="rId2"/>
          <a:stretch>
            <a:fillRect/>
          </a:stretch>
        </p:blipFill>
        <p:spPr>
          <a:xfrm>
            <a:off x="838200" y="2069606"/>
            <a:ext cx="10515600" cy="3863375"/>
          </a:xfrm>
          <a:prstGeom prst="rect">
            <a:avLst/>
          </a:prstGeom>
        </p:spPr>
      </p:pic>
    </p:spTree>
    <p:extLst>
      <p:ext uri="{BB962C8B-B14F-4D97-AF65-F5344CB8AC3E}">
        <p14:creationId xmlns:p14="http://schemas.microsoft.com/office/powerpoint/2010/main" val="22009766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811C9-B015-06BD-4EE5-8905377A209E}"/>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826AAD4A-EE9B-BAEB-AAE0-515348BBDD96}"/>
              </a:ext>
            </a:extLst>
          </p:cNvPr>
          <p:cNvSpPr>
            <a:spLocks noGrp="1"/>
          </p:cNvSpPr>
          <p:nvPr>
            <p:ph type="title"/>
          </p:nvPr>
        </p:nvSpPr>
        <p:spPr/>
        <p:txBody>
          <a:bodyPr>
            <a:normAutofit/>
          </a:bodyPr>
          <a:lstStyle/>
          <a:p>
            <a:r>
              <a:rPr lang="cs-CZ" sz="8000" dirty="0" err="1">
                <a:solidFill>
                  <a:srgbClr val="FFC000"/>
                </a:solidFill>
                <a:effectLst>
                  <a:outerShdw blurRad="38100" dist="38100" dir="2700000" algn="tl">
                    <a:srgbClr val="000000">
                      <a:alpha val="43137"/>
                    </a:srgbClr>
                  </a:outerShdw>
                </a:effectLst>
              </a:rPr>
              <a:t>Ips</a:t>
            </a:r>
            <a:r>
              <a:rPr lang="cs-CZ" sz="8000" dirty="0">
                <a:solidFill>
                  <a:srgbClr val="FFC000"/>
                </a:solidFill>
                <a:effectLst>
                  <a:outerShdw blurRad="38100" dist="38100" dir="2700000" algn="tl">
                    <a:srgbClr val="000000">
                      <a:alpha val="43137"/>
                    </a:srgbClr>
                  </a:outerShdw>
                </a:effectLst>
              </a:rPr>
              <a:t> KURIKULUM</a:t>
            </a:r>
          </a:p>
        </p:txBody>
      </p:sp>
      <p:pic>
        <p:nvPicPr>
          <p:cNvPr id="9" name="Zástupný obsah 8">
            <a:extLst>
              <a:ext uri="{FF2B5EF4-FFF2-40B4-BE49-F238E27FC236}">
                <a16:creationId xmlns:a16="http://schemas.microsoft.com/office/drawing/2014/main" id="{5F38E874-51ED-3EF0-5E61-F716672CED9F}"/>
              </a:ext>
            </a:extLst>
          </p:cNvPr>
          <p:cNvPicPr>
            <a:picLocks noGrp="1" noChangeAspect="1"/>
          </p:cNvPicPr>
          <p:nvPr>
            <p:ph idx="1"/>
          </p:nvPr>
        </p:nvPicPr>
        <p:blipFill>
          <a:blip r:embed="rId2"/>
          <a:stretch>
            <a:fillRect/>
          </a:stretch>
        </p:blipFill>
        <p:spPr>
          <a:xfrm>
            <a:off x="1105469" y="1405719"/>
            <a:ext cx="9785027" cy="5297276"/>
          </a:xfrm>
          <a:prstGeom prst="rect">
            <a:avLst/>
          </a:prstGeom>
        </p:spPr>
      </p:pic>
    </p:spTree>
    <p:extLst>
      <p:ext uri="{BB962C8B-B14F-4D97-AF65-F5344CB8AC3E}">
        <p14:creationId xmlns:p14="http://schemas.microsoft.com/office/powerpoint/2010/main" val="4075496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0141E7-765F-F773-918F-F22DC6866950}"/>
              </a:ext>
            </a:extLst>
          </p:cNvPr>
          <p:cNvSpPr>
            <a:spLocks noGrp="1"/>
          </p:cNvSpPr>
          <p:nvPr>
            <p:ph type="title"/>
          </p:nvPr>
        </p:nvSpPr>
        <p:spPr/>
        <p:txBody>
          <a:bodyPr>
            <a:normAutofit/>
          </a:bodyPr>
          <a:lstStyle/>
          <a:p>
            <a:r>
              <a:rPr lang="cs-CZ" sz="6000" dirty="0"/>
              <a:t>IPS DATA</a:t>
            </a:r>
          </a:p>
        </p:txBody>
      </p:sp>
      <p:sp>
        <p:nvSpPr>
          <p:cNvPr id="3" name="Zástupný obsah 2">
            <a:extLst>
              <a:ext uri="{FF2B5EF4-FFF2-40B4-BE49-F238E27FC236}">
                <a16:creationId xmlns:a16="http://schemas.microsoft.com/office/drawing/2014/main" id="{F6CD6314-62D2-8DEA-15B4-79384A6D8D18}"/>
              </a:ext>
            </a:extLst>
          </p:cNvPr>
          <p:cNvSpPr>
            <a:spLocks noGrp="1"/>
          </p:cNvSpPr>
          <p:nvPr>
            <p:ph idx="1"/>
          </p:nvPr>
        </p:nvSpPr>
        <p:spPr/>
        <p:txBody>
          <a:bodyPr/>
          <a:lstStyle/>
          <a:p>
            <a:r>
              <a:rPr lang="cs-CZ" dirty="0"/>
              <a:t>Jednotný metodický portál MŠMT</a:t>
            </a:r>
          </a:p>
          <a:p>
            <a:r>
              <a:rPr lang="cs-CZ" dirty="0"/>
              <a:t>       </a:t>
            </a:r>
            <a:r>
              <a:rPr lang="cs-CZ" sz="3600" dirty="0">
                <a:solidFill>
                  <a:srgbClr val="FF0000"/>
                </a:solidFill>
              </a:rPr>
              <a:t>edu.cz</a:t>
            </a:r>
          </a:p>
          <a:p>
            <a:r>
              <a:rPr lang="cs-CZ" sz="1600" dirty="0">
                <a:solidFill>
                  <a:srgbClr val="FF0000"/>
                </a:solidFill>
              </a:rPr>
              <a:t>https://edu.gov.cz/data/rozcestniky/rozcestnik-na-data-msmt</a:t>
            </a:r>
            <a:r>
              <a:rPr lang="cs-CZ" sz="1400" dirty="0">
                <a:solidFill>
                  <a:srgbClr val="FF0000"/>
                </a:solidFill>
              </a:rPr>
              <a:t>/cz</a:t>
            </a:r>
            <a:endParaRPr lang="cs-CZ" dirty="0">
              <a:solidFill>
                <a:srgbClr val="FF0000"/>
              </a:solidFill>
            </a:endParaRPr>
          </a:p>
        </p:txBody>
      </p:sp>
      <p:sp>
        <p:nvSpPr>
          <p:cNvPr id="4" name="Rectangle 1">
            <a:extLst>
              <a:ext uri="{FF2B5EF4-FFF2-40B4-BE49-F238E27FC236}">
                <a16:creationId xmlns:a16="http://schemas.microsoft.com/office/drawing/2014/main" id="{FB4C1147-8DED-E1A8-46DD-2FED701743E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a:ln>
                  <a:noFill/>
                </a:ln>
                <a:solidFill>
                  <a:schemeClr val="tx1"/>
                </a:solidFill>
                <a:effectLst/>
                <a:latin typeface="Arial" panose="020B0604020202020204" pitchFamily="34" charset="0"/>
              </a:rPr>
              <a:t>  </a:t>
            </a:r>
            <a:r>
              <a:rPr kumimoji="0" lang="cs-CZ" altLang="cs-CZ" sz="1900" b="0" i="0" u="none" strike="noStrike" cap="none" normalizeH="0" baseline="0">
                <a:ln>
                  <a:noFill/>
                </a:ln>
                <a:solidFill>
                  <a:schemeClr val="tx1"/>
                </a:solidFill>
                <a:effectLst/>
                <a:latin typeface="Arial" panose="020B0604020202020204" pitchFamily="34" charset="0"/>
              </a:rPr>
              <a:t>     </a:t>
            </a:r>
            <a:endParaRPr kumimoji="0" lang="cs-CZ" altLang="cs-CZ"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1" i="0" u="none" strike="noStrike" cap="none" normalizeH="0" baseline="0">
                <a:ln>
                  <a:noFill/>
                </a:ln>
                <a:solidFill>
                  <a:srgbClr val="FFF7F7"/>
                </a:solidFill>
                <a:effectLst/>
                <a:latin typeface="Bahnschrift" panose="020B0502040204020203" pitchFamily="34" charset="0"/>
              </a:rPr>
              <a:t>Jednotný metodický</a:t>
            </a:r>
            <a:br>
              <a:rPr kumimoji="0" lang="cs-CZ" altLang="cs-CZ" sz="1800" b="1" i="0" u="none" strike="noStrike" cap="none" normalizeH="0" baseline="0">
                <a:ln>
                  <a:noFill/>
                </a:ln>
                <a:solidFill>
                  <a:srgbClr val="FFF7F7"/>
                </a:solidFill>
                <a:effectLst/>
                <a:latin typeface="Bahnschrift" panose="020B0502040204020203" pitchFamily="34" charset="0"/>
              </a:rPr>
            </a:br>
            <a:r>
              <a:rPr kumimoji="0" lang="cs-CZ" altLang="cs-CZ" sz="1800" b="1" i="0" u="none" strike="noStrike" cap="none" normalizeH="0" baseline="0">
                <a:ln>
                  <a:noFill/>
                </a:ln>
                <a:solidFill>
                  <a:srgbClr val="FFF7F7"/>
                </a:solidFill>
                <a:effectLst/>
                <a:latin typeface="Bahnschrift" panose="020B0502040204020203" pitchFamily="34" charset="0"/>
              </a:rPr>
              <a:t>portál MŠMT</a:t>
            </a:r>
            <a:endParaRPr kumimoji="0" lang="cs-CZ" altLang="cs-CZ" sz="1800" b="0" i="0" u="none" strike="noStrike" cap="none" normalizeH="0" baseline="0">
              <a:ln>
                <a:noFill/>
              </a:ln>
              <a:solidFill>
                <a:schemeClr val="tx1"/>
              </a:solidFill>
              <a:effectLst/>
              <a:latin typeface="Arial" panose="020B0604020202020204" pitchFamily="34" charset="0"/>
            </a:endParaRPr>
          </a:p>
        </p:txBody>
      </p:sp>
      <p:sp>
        <p:nvSpPr>
          <p:cNvPr id="5" name="AutoShape 2">
            <a:extLst>
              <a:ext uri="{FF2B5EF4-FFF2-40B4-BE49-F238E27FC236}">
                <a16:creationId xmlns:a16="http://schemas.microsoft.com/office/drawing/2014/main" id="{47026188-B2F3-A3E7-5703-0D5B8E43DD95}"/>
              </a:ext>
            </a:extLst>
          </p:cNvPr>
          <p:cNvSpPr>
            <a:spLocks noChangeAspect="1" noChangeArrowheads="1"/>
          </p:cNvSpPr>
          <p:nvPr/>
        </p:nvSpPr>
        <p:spPr bwMode="auto">
          <a:xfrm>
            <a:off x="127000" y="-419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7" name="Obrázek 6">
            <a:extLst>
              <a:ext uri="{FF2B5EF4-FFF2-40B4-BE49-F238E27FC236}">
                <a16:creationId xmlns:a16="http://schemas.microsoft.com/office/drawing/2014/main" id="{90EF78A6-4A89-5813-A665-AE27916E658A}"/>
              </a:ext>
            </a:extLst>
          </p:cNvPr>
          <p:cNvPicPr>
            <a:picLocks noChangeAspect="1"/>
          </p:cNvPicPr>
          <p:nvPr/>
        </p:nvPicPr>
        <p:blipFill>
          <a:blip r:embed="rId3"/>
          <a:stretch>
            <a:fillRect/>
          </a:stretch>
        </p:blipFill>
        <p:spPr>
          <a:xfrm>
            <a:off x="6819331" y="498484"/>
            <a:ext cx="4822209" cy="5444204"/>
          </a:xfrm>
          <a:prstGeom prst="rect">
            <a:avLst/>
          </a:prstGeom>
        </p:spPr>
      </p:pic>
    </p:spTree>
    <p:extLst>
      <p:ext uri="{BB962C8B-B14F-4D97-AF65-F5344CB8AC3E}">
        <p14:creationId xmlns:p14="http://schemas.microsoft.com/office/powerpoint/2010/main" val="1053721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F47B37-2F38-3B2C-D351-09C5A62DE6B9}"/>
              </a:ext>
            </a:extLst>
          </p:cNvPr>
          <p:cNvSpPr>
            <a:spLocks noGrp="1"/>
          </p:cNvSpPr>
          <p:nvPr>
            <p:ph type="title"/>
          </p:nvPr>
        </p:nvSpPr>
        <p:spPr/>
        <p:txBody>
          <a:bodyPr>
            <a:normAutofit fontScale="90000"/>
          </a:bodyPr>
          <a:lstStyle/>
          <a:p>
            <a:pPr algn="ctr"/>
            <a:br>
              <a:rPr lang="cs-CZ" dirty="0">
                <a:solidFill>
                  <a:srgbClr val="FF0000"/>
                </a:solidFill>
              </a:rPr>
            </a:br>
            <a:r>
              <a:rPr lang="cs-CZ" sz="5300" b="1" dirty="0">
                <a:solidFill>
                  <a:srgbClr val="FF0000"/>
                </a:solidFill>
              </a:rPr>
              <a:t>Projednání a schvalování Závěrečné evaluační zprávy</a:t>
            </a:r>
            <a:br>
              <a:rPr lang="cs-CZ" dirty="0">
                <a:solidFill>
                  <a:srgbClr val="FF0000"/>
                </a:solidFill>
              </a:rPr>
            </a:br>
            <a:endParaRPr lang="cs-CZ" dirty="0"/>
          </a:p>
        </p:txBody>
      </p:sp>
      <p:sp>
        <p:nvSpPr>
          <p:cNvPr id="3" name="Zástupný obsah 2">
            <a:extLst>
              <a:ext uri="{FF2B5EF4-FFF2-40B4-BE49-F238E27FC236}">
                <a16:creationId xmlns:a16="http://schemas.microsoft.com/office/drawing/2014/main" id="{BE397486-1A00-25C8-6957-F9D1E36A7B63}"/>
              </a:ext>
            </a:extLst>
          </p:cNvPr>
          <p:cNvSpPr>
            <a:spLocks noGrp="1"/>
          </p:cNvSpPr>
          <p:nvPr>
            <p:ph idx="1"/>
          </p:nvPr>
        </p:nvSpPr>
        <p:spPr/>
        <p:txBody>
          <a:bodyPr>
            <a:normAutofit fontScale="77500" lnSpcReduction="20000"/>
          </a:bodyPr>
          <a:lstStyle/>
          <a:p>
            <a:r>
              <a:rPr lang="cs-CZ" b="1" dirty="0"/>
              <a:t>Hlavní systémová poučení</a:t>
            </a:r>
          </a:p>
          <a:p>
            <a:r>
              <a:rPr lang="cs-CZ" b="1" dirty="0"/>
              <a:t>MAP vytvořil komunitu aktérů, která funguje – ale jen díky koordinovanému vedení. </a:t>
            </a:r>
            <a:r>
              <a:rPr lang="cs-CZ" dirty="0"/>
              <a:t>Po ukončení MAP hrozí rozpad sítě, pokud nebude zajištěno minimální koordinování setkávání.</a:t>
            </a:r>
          </a:p>
          <a:p>
            <a:r>
              <a:rPr lang="cs-CZ" b="1" dirty="0"/>
              <a:t>Financování specialistů a udržení odborných služeb je kritické. </a:t>
            </a:r>
            <a:r>
              <a:rPr lang="cs-CZ" dirty="0"/>
              <a:t>Bez adekvátního financování a zajištění kooperace bude pro školy obtížné získat psychologa, speciálního pedagoga, logopeda či další odborníky na podporu dětí s různými problémy nebo práci s rodiči (např. odborník na kyberšikanu, ADHD, kouče, mentora, logopeda, psychoterapeuta apod.). Stát plánuje hradit pouze částečné úvazky psychologů, speciálního pedagoga u škol s více jak 180 žáky.</a:t>
            </a:r>
          </a:p>
          <a:p>
            <a:r>
              <a:rPr lang="cs-CZ" b="1" dirty="0"/>
              <a:t>Nepoměr mezi očekáváním administrace a reálným dopadem je problém. </a:t>
            </a:r>
            <a:r>
              <a:rPr lang="cs-CZ" dirty="0"/>
              <a:t>Vysoká administrativní zátěž projektu byla v kontrastu s jeho neinvestičním charakterem.</a:t>
            </a:r>
          </a:p>
          <a:p>
            <a:r>
              <a:rPr lang="cs-CZ" dirty="0"/>
              <a:t>Potvrzuje se, že </a:t>
            </a:r>
            <a:r>
              <a:rPr lang="cs-CZ" i="1" dirty="0"/>
              <a:t>lehká podpora </a:t>
            </a:r>
            <a:r>
              <a:rPr lang="cs-CZ" dirty="0"/>
              <a:t>(setkávání, vzdělávání) má vysoký efekt, ale administrativní náročnost MAP je příliš vysoká.</a:t>
            </a:r>
          </a:p>
          <a:p>
            <a:r>
              <a:rPr lang="cs-CZ" dirty="0"/>
              <a:t>HLAVNÍ  SYSTÉMOVÁ DOPORUČENÍ  - str. 4</a:t>
            </a:r>
          </a:p>
        </p:txBody>
      </p:sp>
    </p:spTree>
    <p:extLst>
      <p:ext uri="{BB962C8B-B14F-4D97-AF65-F5344CB8AC3E}">
        <p14:creationId xmlns:p14="http://schemas.microsoft.com/office/powerpoint/2010/main" val="1865184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04AD4F-E0C8-269A-F90D-34C1DB84E8C4}"/>
              </a:ext>
            </a:extLst>
          </p:cNvPr>
          <p:cNvSpPr>
            <a:spLocks noGrp="1"/>
          </p:cNvSpPr>
          <p:nvPr>
            <p:ph type="title"/>
          </p:nvPr>
        </p:nvSpPr>
        <p:spPr/>
        <p:txBody>
          <a:bodyPr>
            <a:normAutofit fontScale="90000"/>
          </a:bodyPr>
          <a:lstStyle/>
          <a:p>
            <a:br>
              <a:rPr lang="cs-CZ" dirty="0"/>
            </a:br>
            <a:r>
              <a:rPr lang="cs-CZ" b="1" dirty="0">
                <a:solidFill>
                  <a:srgbClr val="FF0000"/>
                </a:solidFill>
              </a:rPr>
              <a:t>Projednání a schválení strategického rámce MAP včetně aktivit škol a aktivit spolupráce</a:t>
            </a:r>
            <a:br>
              <a:rPr lang="cs-CZ" dirty="0"/>
            </a:br>
            <a:endParaRPr lang="cs-CZ" dirty="0"/>
          </a:p>
        </p:txBody>
      </p:sp>
      <p:sp>
        <p:nvSpPr>
          <p:cNvPr id="3" name="Zástupný obsah 2">
            <a:extLst>
              <a:ext uri="{FF2B5EF4-FFF2-40B4-BE49-F238E27FC236}">
                <a16:creationId xmlns:a16="http://schemas.microsoft.com/office/drawing/2014/main" id="{8470A57B-1128-B33F-F53B-2CD4DD9C9CAE}"/>
              </a:ext>
            </a:extLst>
          </p:cNvPr>
          <p:cNvSpPr>
            <a:spLocks noGrp="1"/>
          </p:cNvSpPr>
          <p:nvPr>
            <p:ph idx="1"/>
          </p:nvPr>
        </p:nvSpPr>
        <p:spPr/>
        <p:txBody>
          <a:bodyPr>
            <a:normAutofit fontScale="92500" lnSpcReduction="10000"/>
          </a:bodyPr>
          <a:lstStyle/>
          <a:p>
            <a:r>
              <a:rPr lang="cs-CZ" dirty="0"/>
              <a:t>Do strategického rámce doplněné aktivity, které společně vytvářely/definovaly PS projektu.</a:t>
            </a:r>
          </a:p>
          <a:p>
            <a:endParaRPr lang="cs-CZ" dirty="0"/>
          </a:p>
          <a:p>
            <a:r>
              <a:rPr lang="cs-CZ" dirty="0"/>
              <a:t>Pozn. </a:t>
            </a:r>
            <a:r>
              <a:rPr lang="cs-CZ" b="1" dirty="0">
                <a:solidFill>
                  <a:srgbClr val="00B050"/>
                </a:solidFill>
              </a:rPr>
              <a:t>PŘÍLEŽITOST se povinně uvádí u všech aktivit, které jsou zaměřené na nastavení rovných příležitostí a snížení selektivnosti uvnitř škol nebo v území. </a:t>
            </a:r>
          </a:p>
          <a:p>
            <a:r>
              <a:rPr lang="cs-CZ" dirty="0"/>
              <a:t>Rovné příležitosti ve vzdělávání znamenají, že všechny děti, žáci a žákyně mají stejné možnosti využívat vzdělávací příležitosti a dosáhnout svého potenciálu bez ohledu na své socioekonomické, kulturní, etnické, jazykové, fyzické nebo duševní pozadí, rodinný původ, pohlaví, genderovou identitu, sexuální orientaci, náboženské přesvědčení nebo jiné aspekty, které by mohly být diskriminující. </a:t>
            </a:r>
            <a:endParaRPr lang="cs-CZ" b="1" dirty="0">
              <a:solidFill>
                <a:srgbClr val="00B050"/>
              </a:solidFill>
            </a:endParaRPr>
          </a:p>
        </p:txBody>
      </p:sp>
    </p:spTree>
    <p:extLst>
      <p:ext uri="{BB962C8B-B14F-4D97-AF65-F5344CB8AC3E}">
        <p14:creationId xmlns:p14="http://schemas.microsoft.com/office/powerpoint/2010/main" val="1373325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0645947-21A8-4BCC-7D87-7AF195AAA25D}"/>
              </a:ext>
            </a:extLst>
          </p:cNvPr>
          <p:cNvSpPr>
            <a:spLocks noGrp="1"/>
          </p:cNvSpPr>
          <p:nvPr>
            <p:ph type="title"/>
          </p:nvPr>
        </p:nvSpPr>
        <p:spPr/>
        <p:txBody>
          <a:bodyPr>
            <a:normAutofit fontScale="90000"/>
          </a:bodyPr>
          <a:lstStyle/>
          <a:p>
            <a:pPr algn="ctr"/>
            <a:br>
              <a:rPr lang="cs-CZ" sz="4900" b="1" dirty="0">
                <a:solidFill>
                  <a:srgbClr val="0070C0"/>
                </a:solidFill>
              </a:rPr>
            </a:br>
            <a:r>
              <a:rPr lang="cs-CZ" sz="4900" b="1" dirty="0">
                <a:solidFill>
                  <a:srgbClr val="0070C0"/>
                </a:solidFill>
              </a:rPr>
              <a:t>Projednání a schválení změn v investičních prioritách škol</a:t>
            </a:r>
            <a:br>
              <a:rPr lang="cs-CZ" dirty="0"/>
            </a:br>
            <a:endParaRPr lang="cs-CZ" dirty="0"/>
          </a:p>
        </p:txBody>
      </p:sp>
      <p:sp>
        <p:nvSpPr>
          <p:cNvPr id="3" name="Zástupný obsah 2">
            <a:extLst>
              <a:ext uri="{FF2B5EF4-FFF2-40B4-BE49-F238E27FC236}">
                <a16:creationId xmlns:a16="http://schemas.microsoft.com/office/drawing/2014/main" id="{47F9512A-46E3-9DD8-7592-FC7A0E5ED08C}"/>
              </a:ext>
            </a:extLst>
          </p:cNvPr>
          <p:cNvSpPr>
            <a:spLocks noGrp="1"/>
          </p:cNvSpPr>
          <p:nvPr>
            <p:ph idx="1"/>
          </p:nvPr>
        </p:nvSpPr>
        <p:spPr>
          <a:xfrm>
            <a:off x="742665" y="1690688"/>
            <a:ext cx="10515600" cy="4351338"/>
          </a:xfrm>
        </p:spPr>
        <p:txBody>
          <a:bodyPr/>
          <a:lstStyle/>
          <a:p>
            <a:pPr marL="0" indent="0">
              <a:buNone/>
            </a:pPr>
            <a:endParaRPr lang="cs-CZ" dirty="0"/>
          </a:p>
          <a:p>
            <a:pPr marL="0" indent="0">
              <a:buNone/>
            </a:pPr>
            <a:r>
              <a:rPr lang="cs-CZ" dirty="0"/>
              <a:t>Poslední schválený SR MAP ŘV Horažďovice, který uznalo MŠMT je ze dne 4.4.2023</a:t>
            </a:r>
          </a:p>
          <a:p>
            <a:pPr marL="0" indent="0">
              <a:buNone/>
            </a:pPr>
            <a:r>
              <a:rPr lang="cs-CZ" dirty="0"/>
              <a:t>Poslední schvalování SR MAP proběhlo 7.5.2025 s novými prioritami a cíli – </a:t>
            </a:r>
            <a:r>
              <a:rPr lang="cs-CZ" dirty="0">
                <a:solidFill>
                  <a:srgbClr val="FF0000"/>
                </a:solidFill>
              </a:rPr>
              <a:t>ale neschváleno ŘO OP JAK – MŠMT – proto i nadále červené změny</a:t>
            </a:r>
            <a:endParaRPr lang="cs-CZ" dirty="0"/>
          </a:p>
          <a:p>
            <a:pPr marL="0" indent="0">
              <a:buNone/>
            </a:pPr>
            <a:r>
              <a:rPr lang="cs-CZ" dirty="0"/>
              <a:t>Modře podbarvené – administrativní chyba ze 7.5.2025</a:t>
            </a:r>
          </a:p>
          <a:p>
            <a:pPr marL="0" indent="0">
              <a:buNone/>
            </a:pPr>
            <a:r>
              <a:rPr lang="cs-CZ" dirty="0">
                <a:solidFill>
                  <a:srgbClr val="FF0000"/>
                </a:solidFill>
              </a:rPr>
              <a:t>Změny mezi SR MAP schváleným v květnu a současnými požadavky podbarveny žlutě</a:t>
            </a:r>
          </a:p>
        </p:txBody>
      </p:sp>
      <p:sp>
        <p:nvSpPr>
          <p:cNvPr id="4" name="Obdélník 3">
            <a:extLst>
              <a:ext uri="{FF2B5EF4-FFF2-40B4-BE49-F238E27FC236}">
                <a16:creationId xmlns:a16="http://schemas.microsoft.com/office/drawing/2014/main" id="{106E29FC-7975-35A5-328C-C178822E0ACA}"/>
              </a:ext>
            </a:extLst>
          </p:cNvPr>
          <p:cNvSpPr/>
          <p:nvPr/>
        </p:nvSpPr>
        <p:spPr>
          <a:xfrm>
            <a:off x="709684" y="4967785"/>
            <a:ext cx="10017456" cy="750627"/>
          </a:xfrm>
          <a:prstGeom prst="rect">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bdélník 4">
            <a:extLst>
              <a:ext uri="{FF2B5EF4-FFF2-40B4-BE49-F238E27FC236}">
                <a16:creationId xmlns:a16="http://schemas.microsoft.com/office/drawing/2014/main" id="{A1BDC435-E095-E47A-47AB-35591CA805ED}"/>
              </a:ext>
            </a:extLst>
          </p:cNvPr>
          <p:cNvSpPr/>
          <p:nvPr/>
        </p:nvSpPr>
        <p:spPr>
          <a:xfrm>
            <a:off x="3903260" y="5486400"/>
            <a:ext cx="1856095" cy="232012"/>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cs-CZ"/>
          </a:p>
        </p:txBody>
      </p:sp>
      <p:sp>
        <p:nvSpPr>
          <p:cNvPr id="6" name="Obdélník 5">
            <a:extLst>
              <a:ext uri="{FF2B5EF4-FFF2-40B4-BE49-F238E27FC236}">
                <a16:creationId xmlns:a16="http://schemas.microsoft.com/office/drawing/2014/main" id="{001A016D-6DD3-F85B-8653-CCC0BDDF3645}"/>
              </a:ext>
            </a:extLst>
          </p:cNvPr>
          <p:cNvSpPr/>
          <p:nvPr/>
        </p:nvSpPr>
        <p:spPr>
          <a:xfrm>
            <a:off x="9021170" y="4312693"/>
            <a:ext cx="1705970" cy="32754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065771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F9ABC8-4ED4-3EB4-BED9-2151F8E7954A}"/>
              </a:ext>
            </a:extLst>
          </p:cNvPr>
          <p:cNvSpPr>
            <a:spLocks noGrp="1"/>
          </p:cNvSpPr>
          <p:nvPr>
            <p:ph type="title"/>
          </p:nvPr>
        </p:nvSpPr>
        <p:spPr/>
        <p:txBody>
          <a:bodyPr>
            <a:normAutofit fontScale="90000"/>
          </a:bodyPr>
          <a:lstStyle/>
          <a:p>
            <a:pPr algn="ctr"/>
            <a:br>
              <a:rPr lang="cs-CZ" dirty="0"/>
            </a:br>
            <a:r>
              <a:rPr lang="cs-CZ" sz="4900" b="1" dirty="0">
                <a:solidFill>
                  <a:srgbClr val="00B050"/>
                </a:solidFill>
              </a:rPr>
              <a:t>Projednání a schválení akčních plánů pro roky 2026-2028</a:t>
            </a:r>
            <a:br>
              <a:rPr lang="cs-CZ" dirty="0"/>
            </a:br>
            <a:endParaRPr lang="cs-CZ" dirty="0"/>
          </a:p>
        </p:txBody>
      </p:sp>
      <p:sp>
        <p:nvSpPr>
          <p:cNvPr id="3" name="Zástupný obsah 2">
            <a:extLst>
              <a:ext uri="{FF2B5EF4-FFF2-40B4-BE49-F238E27FC236}">
                <a16:creationId xmlns:a16="http://schemas.microsoft.com/office/drawing/2014/main" id="{27DA67E2-B1C3-75EE-3FA5-D9D57EA390B6}"/>
              </a:ext>
            </a:extLst>
          </p:cNvPr>
          <p:cNvSpPr>
            <a:spLocks noGrp="1"/>
          </p:cNvSpPr>
          <p:nvPr>
            <p:ph idx="1"/>
          </p:nvPr>
        </p:nvSpPr>
        <p:spPr/>
        <p:txBody>
          <a:bodyPr/>
          <a:lstStyle/>
          <a:p>
            <a:r>
              <a:rPr lang="cs-CZ" dirty="0"/>
              <a:t>Povinnost odevzdat 3 akční plány – v minulém období na kalendářní roky , nyní na školní roky!</a:t>
            </a:r>
          </a:p>
          <a:p>
            <a:endParaRPr lang="cs-CZ" dirty="0"/>
          </a:p>
          <a:p>
            <a:r>
              <a:rPr lang="cs-CZ" dirty="0"/>
              <a:t>Na </a:t>
            </a:r>
            <a:r>
              <a:rPr lang="cs-CZ" dirty="0" err="1"/>
              <a:t>šk</a:t>
            </a:r>
            <a:r>
              <a:rPr lang="cs-CZ" dirty="0"/>
              <a:t>. rok 2025-26 -  může být odevzdán původně určený na rok 2025</a:t>
            </a:r>
          </a:p>
          <a:p>
            <a:r>
              <a:rPr lang="cs-CZ" dirty="0"/>
              <a:t>Byl podle něj realizován MAP</a:t>
            </a:r>
          </a:p>
          <a:p>
            <a:endParaRPr lang="cs-CZ" dirty="0"/>
          </a:p>
          <a:p>
            <a:r>
              <a:rPr lang="cs-CZ" dirty="0"/>
              <a:t>Na </a:t>
            </a:r>
            <a:r>
              <a:rPr lang="cs-CZ" dirty="0" err="1"/>
              <a:t>šk</a:t>
            </a:r>
            <a:r>
              <a:rPr lang="cs-CZ" dirty="0"/>
              <a:t>. rok 2026/27 a </a:t>
            </a:r>
            <a:r>
              <a:rPr lang="cs-CZ" dirty="0" err="1"/>
              <a:t>šk</a:t>
            </a:r>
            <a:r>
              <a:rPr lang="cs-CZ" dirty="0"/>
              <a:t>. rok 2027/28 – nutno prodiskutovat </a:t>
            </a:r>
          </a:p>
          <a:p>
            <a:pPr marL="0" indent="0">
              <a:buNone/>
            </a:pPr>
            <a:r>
              <a:rPr lang="cs-CZ" dirty="0"/>
              <a:t>							a schválit</a:t>
            </a:r>
          </a:p>
          <a:p>
            <a:endParaRPr lang="cs-CZ" dirty="0"/>
          </a:p>
          <a:p>
            <a:endParaRPr lang="cs-CZ" dirty="0"/>
          </a:p>
        </p:txBody>
      </p:sp>
    </p:spTree>
    <p:extLst>
      <p:ext uri="{BB962C8B-B14F-4D97-AF65-F5344CB8AC3E}">
        <p14:creationId xmlns:p14="http://schemas.microsoft.com/office/powerpoint/2010/main" val="3640663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196D4-4020-AE40-EA82-B34BFE985827}"/>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FE65CD56-4992-1286-0383-D62A3ADDC96F}"/>
              </a:ext>
            </a:extLst>
          </p:cNvPr>
          <p:cNvSpPr>
            <a:spLocks noGrp="1"/>
          </p:cNvSpPr>
          <p:nvPr>
            <p:ph type="title"/>
          </p:nvPr>
        </p:nvSpPr>
        <p:spPr>
          <a:xfrm>
            <a:off x="1058826" y="661248"/>
            <a:ext cx="10515600" cy="730824"/>
          </a:xfrm>
        </p:spPr>
        <p:txBody>
          <a:bodyPr>
            <a:normAutofit fontScale="90000"/>
          </a:bodyPr>
          <a:lstStyle/>
          <a:p>
            <a:pPr algn="ctr"/>
            <a:br>
              <a:rPr lang="cs-CZ" dirty="0"/>
            </a:br>
            <a:r>
              <a:rPr lang="cs-CZ" dirty="0"/>
              <a:t>Aktualizace dokumentace  MAP</a:t>
            </a:r>
            <a:br>
              <a:rPr lang="cs-CZ" dirty="0"/>
            </a:br>
            <a:endParaRPr lang="cs-CZ" dirty="0"/>
          </a:p>
        </p:txBody>
      </p:sp>
      <p:sp>
        <p:nvSpPr>
          <p:cNvPr id="4" name="TextovéPole 3">
            <a:extLst>
              <a:ext uri="{FF2B5EF4-FFF2-40B4-BE49-F238E27FC236}">
                <a16:creationId xmlns:a16="http://schemas.microsoft.com/office/drawing/2014/main" id="{6A8C3AB0-0DD3-F3D8-6C78-E4793B282B70}"/>
              </a:ext>
            </a:extLst>
          </p:cNvPr>
          <p:cNvSpPr txBox="1"/>
          <p:nvPr/>
        </p:nvSpPr>
        <p:spPr>
          <a:xfrm>
            <a:off x="1224727" y="1392072"/>
            <a:ext cx="10183798" cy="4801314"/>
          </a:xfrm>
          <a:prstGeom prst="rect">
            <a:avLst/>
          </a:prstGeom>
          <a:noFill/>
        </p:spPr>
        <p:txBody>
          <a:bodyPr wrap="square">
            <a:spAutoFit/>
          </a:bodyPr>
          <a:lstStyle/>
          <a:p>
            <a:r>
              <a:rPr lang="cs-CZ" dirty="0"/>
              <a:t>Aktualizace analytické části: </a:t>
            </a:r>
          </a:p>
          <a:p>
            <a:r>
              <a:rPr lang="cs-CZ" dirty="0"/>
              <a:t>o projednání výstupů evaluace/evaluací předchozího projektu včetně návrhů opatření ke zlepšení, </a:t>
            </a:r>
          </a:p>
          <a:p>
            <a:r>
              <a:rPr lang="cs-CZ" dirty="0"/>
              <a:t>o zpracování a projednání dalších aktualizovaných/nových analytických vstupů, </a:t>
            </a:r>
          </a:p>
          <a:p>
            <a:r>
              <a:rPr lang="cs-CZ" dirty="0"/>
              <a:t>o revize analytické části včetně SWOT- 3 analýz minimálně v povinných/klíčových tématech, identifikace problémů a popis příčin identifikovaných problémů, </a:t>
            </a:r>
          </a:p>
          <a:p>
            <a:endParaRPr lang="cs-CZ" dirty="0"/>
          </a:p>
          <a:p>
            <a:r>
              <a:rPr lang="cs-CZ" dirty="0"/>
              <a:t>Aktualizace strategické části: </a:t>
            </a:r>
          </a:p>
          <a:p>
            <a:r>
              <a:rPr lang="cs-CZ" dirty="0"/>
              <a:t>o aktualizace SR MAP do roku 2028, </a:t>
            </a:r>
          </a:p>
          <a:p>
            <a:r>
              <a:rPr lang="pt-BR" dirty="0"/>
              <a:t>o návrhy/aktualizace priorit, jejich prioritizace – Dohoda o prioritách, </a:t>
            </a:r>
          </a:p>
          <a:p>
            <a:r>
              <a:rPr lang="cs-CZ" dirty="0"/>
              <a:t>o návrhy/aktualizace cílů k jednotlivým prioritám, </a:t>
            </a:r>
          </a:p>
          <a:p>
            <a:r>
              <a:rPr lang="cs-CZ" dirty="0"/>
              <a:t>o zpracovávání návrhů/aktualizace aktivit (případně opatření a jejich aktivit) pro dosažení cílů v jednotlivých prioritách, </a:t>
            </a:r>
          </a:p>
          <a:p>
            <a:endParaRPr lang="cs-CZ" dirty="0"/>
          </a:p>
          <a:p>
            <a:r>
              <a:rPr lang="cs-CZ" dirty="0"/>
              <a:t>Aktualizace implementační části – akční plány: </a:t>
            </a:r>
          </a:p>
          <a:p>
            <a:r>
              <a:rPr lang="cs-CZ" dirty="0"/>
              <a:t>• rozpracovávání aktivit ze strategické části MAP do konkrétních plánovaných aktivit – postupné zpracovávání třech konkrétních akčních plánů, každý akční plán na dobu 12 měsíců pokrývajících školní rok (tj. od 1. září až do 31. srpna roku následujícího) 2025/2026, 2026/2027, 2027/2028. </a:t>
            </a:r>
          </a:p>
        </p:txBody>
      </p:sp>
    </p:spTree>
    <p:extLst>
      <p:ext uri="{BB962C8B-B14F-4D97-AF65-F5344CB8AC3E}">
        <p14:creationId xmlns:p14="http://schemas.microsoft.com/office/powerpoint/2010/main" val="2968264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B6D3FF4B-59EA-5C27-26B5-60016BBDA7A7}"/>
              </a:ext>
            </a:extLst>
          </p:cNvPr>
          <p:cNvGraphicFramePr>
            <a:graphicFrameLocks noGrp="1"/>
          </p:cNvGraphicFramePr>
          <p:nvPr>
            <p:extLst>
              <p:ext uri="{D42A27DB-BD31-4B8C-83A1-F6EECF244321}">
                <p14:modId xmlns:p14="http://schemas.microsoft.com/office/powerpoint/2010/main" val="457060721"/>
              </p:ext>
            </p:extLst>
          </p:nvPr>
        </p:nvGraphicFramePr>
        <p:xfrm>
          <a:off x="1487607" y="1408460"/>
          <a:ext cx="9444251" cy="4487375"/>
        </p:xfrm>
        <a:graphic>
          <a:graphicData uri="http://schemas.openxmlformats.org/drawingml/2006/table">
            <a:tbl>
              <a:tblPr firstRow="1" firstCol="1" bandRow="1">
                <a:tableStyleId>{5C22544A-7EE6-4342-B048-85BDC9FD1C3A}</a:tableStyleId>
              </a:tblPr>
              <a:tblGrid>
                <a:gridCol w="1905597">
                  <a:extLst>
                    <a:ext uri="{9D8B030D-6E8A-4147-A177-3AD203B41FA5}">
                      <a16:colId xmlns:a16="http://schemas.microsoft.com/office/drawing/2014/main" val="90923351"/>
                    </a:ext>
                  </a:extLst>
                </a:gridCol>
                <a:gridCol w="2310775">
                  <a:extLst>
                    <a:ext uri="{9D8B030D-6E8A-4147-A177-3AD203B41FA5}">
                      <a16:colId xmlns:a16="http://schemas.microsoft.com/office/drawing/2014/main" val="3614131703"/>
                    </a:ext>
                  </a:extLst>
                </a:gridCol>
                <a:gridCol w="1712150">
                  <a:extLst>
                    <a:ext uri="{9D8B030D-6E8A-4147-A177-3AD203B41FA5}">
                      <a16:colId xmlns:a16="http://schemas.microsoft.com/office/drawing/2014/main" val="3230573538"/>
                    </a:ext>
                  </a:extLst>
                </a:gridCol>
                <a:gridCol w="1262698">
                  <a:extLst>
                    <a:ext uri="{9D8B030D-6E8A-4147-A177-3AD203B41FA5}">
                      <a16:colId xmlns:a16="http://schemas.microsoft.com/office/drawing/2014/main" val="467911554"/>
                    </a:ext>
                  </a:extLst>
                </a:gridCol>
                <a:gridCol w="1262698">
                  <a:extLst>
                    <a:ext uri="{9D8B030D-6E8A-4147-A177-3AD203B41FA5}">
                      <a16:colId xmlns:a16="http://schemas.microsoft.com/office/drawing/2014/main" val="589165476"/>
                    </a:ext>
                  </a:extLst>
                </a:gridCol>
                <a:gridCol w="990333">
                  <a:extLst>
                    <a:ext uri="{9D8B030D-6E8A-4147-A177-3AD203B41FA5}">
                      <a16:colId xmlns:a16="http://schemas.microsoft.com/office/drawing/2014/main" val="1105446251"/>
                    </a:ext>
                  </a:extLst>
                </a:gridCol>
              </a:tblGrid>
              <a:tr h="294612">
                <a:tc rowSpan="2">
                  <a:txBody>
                    <a:bodyPr/>
                    <a:lstStyle/>
                    <a:p>
                      <a:pPr algn="ctr">
                        <a:lnSpc>
                          <a:spcPct val="107000"/>
                        </a:lnSpc>
                        <a:spcAft>
                          <a:spcPts val="800"/>
                        </a:spcAft>
                        <a:buNone/>
                      </a:pPr>
                      <a:r>
                        <a:rPr lang="cs-CZ" sz="1100">
                          <a:effectLst/>
                        </a:rPr>
                        <a:t>MŠ</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rowSpan="2">
                  <a:txBody>
                    <a:bodyPr/>
                    <a:lstStyle/>
                    <a:p>
                      <a:pPr algn="ctr">
                        <a:lnSpc>
                          <a:spcPct val="107000"/>
                        </a:lnSpc>
                        <a:spcAft>
                          <a:spcPts val="800"/>
                        </a:spcAft>
                        <a:buNone/>
                      </a:pPr>
                      <a:r>
                        <a:rPr lang="cs-CZ" sz="1100" dirty="0">
                          <a:effectLst/>
                        </a:rPr>
                        <a:t>Zřizovatel/kapacita</a:t>
                      </a:r>
                      <a:endParaRPr lang="cs-CZ"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gridSpan="4">
                  <a:txBody>
                    <a:bodyPr/>
                    <a:lstStyle/>
                    <a:p>
                      <a:pPr algn="ctr">
                        <a:lnSpc>
                          <a:spcPct val="107000"/>
                        </a:lnSpc>
                        <a:spcAft>
                          <a:spcPts val="800"/>
                        </a:spcAft>
                        <a:buNone/>
                      </a:pPr>
                      <a:r>
                        <a:rPr lang="cs-CZ" sz="1100" dirty="0">
                          <a:effectLst/>
                        </a:rPr>
                        <a:t>Počet tříd/žáků/z toho dívky/z toho děti s SVP*</a:t>
                      </a:r>
                      <a:endParaRPr lang="cs-CZ"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795215702"/>
                  </a:ext>
                </a:extLst>
              </a:tr>
              <a:tr h="602863">
                <a:tc vMerge="1">
                  <a:txBody>
                    <a:bodyPr/>
                    <a:lstStyle/>
                    <a:p>
                      <a:endParaRPr lang="cs-CZ"/>
                    </a:p>
                  </a:txBody>
                  <a:tcPr/>
                </a:tc>
                <a:tc vMerge="1">
                  <a:txBody>
                    <a:bodyPr/>
                    <a:lstStyle/>
                    <a:p>
                      <a:endParaRPr lang="cs-CZ"/>
                    </a:p>
                  </a:txBody>
                  <a:tcPr/>
                </a:tc>
                <a:tc>
                  <a:txBody>
                    <a:bodyPr/>
                    <a:lstStyle/>
                    <a:p>
                      <a:pPr algn="ctr">
                        <a:lnSpc>
                          <a:spcPct val="107000"/>
                        </a:lnSpc>
                        <a:spcAft>
                          <a:spcPts val="800"/>
                        </a:spcAft>
                        <a:buNone/>
                      </a:pPr>
                      <a:r>
                        <a:rPr lang="cs-CZ" sz="1100" b="1" dirty="0">
                          <a:effectLst/>
                        </a:rPr>
                        <a:t>heterogenní</a:t>
                      </a:r>
                      <a:endParaRPr lang="cs-CZ"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800"/>
                        </a:spcAft>
                        <a:buNone/>
                      </a:pPr>
                      <a:r>
                        <a:rPr lang="cs-CZ" sz="1100">
                          <a:effectLst/>
                        </a:rPr>
                        <a:t>z toho cizinci</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800"/>
                        </a:spcAft>
                        <a:buNone/>
                      </a:pPr>
                      <a:r>
                        <a:rPr lang="cs-CZ" sz="1100">
                          <a:effectLst/>
                        </a:rPr>
                        <a:t>speciální</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800"/>
                        </a:spcAft>
                        <a:buNone/>
                      </a:pPr>
                      <a:endParaRPr lang="cs-CZ" sz="1100" dirty="0">
                        <a:effectLst/>
                      </a:endParaRPr>
                    </a:p>
                    <a:p>
                      <a:pPr>
                        <a:lnSpc>
                          <a:spcPct val="107000"/>
                        </a:lnSpc>
                        <a:spcAft>
                          <a:spcPts val="800"/>
                        </a:spcAft>
                        <a:buNone/>
                      </a:pPr>
                      <a:r>
                        <a:rPr lang="cs-CZ" sz="1100" dirty="0">
                          <a:effectLst/>
                        </a:rPr>
                        <a:t>lesní </a:t>
                      </a:r>
                      <a:endParaRPr lang="cs-CZ"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13305791"/>
                  </a:ext>
                </a:extLst>
              </a:tr>
              <a:tr h="602863">
                <a:tc>
                  <a:txBody>
                    <a:bodyPr/>
                    <a:lstStyle/>
                    <a:p>
                      <a:pPr>
                        <a:lnSpc>
                          <a:spcPct val="107000"/>
                        </a:lnSpc>
                        <a:spcAft>
                          <a:spcPts val="800"/>
                        </a:spcAft>
                        <a:buNone/>
                      </a:pPr>
                      <a:r>
                        <a:rPr lang="cs-CZ" sz="1100">
                          <a:effectLst/>
                        </a:rPr>
                        <a:t>MŠ Křesťanská Horažďovice</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buNone/>
                      </a:pPr>
                      <a:r>
                        <a:rPr lang="cs-CZ" sz="1100" dirty="0">
                          <a:effectLst/>
                        </a:rPr>
                        <a:t>MÚ Horažďovice/120 + 18 lesní školka</a:t>
                      </a:r>
                      <a:endParaRPr lang="cs-CZ"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cs-CZ" sz="1100" dirty="0">
                          <a:effectLst/>
                        </a:rPr>
                        <a:t>6/99/49/4</a:t>
                      </a:r>
                      <a:endParaRPr lang="cs-CZ"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1 Ukrajina </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1/18/9/2</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70858073"/>
                  </a:ext>
                </a:extLst>
              </a:tr>
              <a:tr h="602863">
                <a:tc>
                  <a:txBody>
                    <a:bodyPr/>
                    <a:lstStyle/>
                    <a:p>
                      <a:pPr>
                        <a:lnSpc>
                          <a:spcPct val="107000"/>
                        </a:lnSpc>
                        <a:spcAft>
                          <a:spcPts val="800"/>
                        </a:spcAft>
                        <a:buNone/>
                      </a:pPr>
                      <a:r>
                        <a:rPr lang="cs-CZ" sz="1100">
                          <a:effectLst/>
                        </a:rPr>
                        <a:t>MŠ Na Paloučku Horažďovice</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buNone/>
                      </a:pPr>
                      <a:r>
                        <a:rPr lang="cs-CZ" sz="1100" dirty="0">
                          <a:effectLst/>
                        </a:rPr>
                        <a:t>MÚ Horažďovice/127</a:t>
                      </a:r>
                      <a:endParaRPr lang="cs-CZ"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cs-CZ" sz="1100">
                          <a:effectLst/>
                        </a:rPr>
                        <a:t>5/96/45/4</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2 Ukrajina   </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 </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72196850"/>
                  </a:ext>
                </a:extLst>
              </a:tr>
              <a:tr h="294612">
                <a:tc>
                  <a:txBody>
                    <a:bodyPr/>
                    <a:lstStyle/>
                    <a:p>
                      <a:pPr>
                        <a:lnSpc>
                          <a:spcPct val="107000"/>
                        </a:lnSpc>
                        <a:spcAft>
                          <a:spcPts val="800"/>
                        </a:spcAft>
                        <a:buNone/>
                      </a:pPr>
                      <a:r>
                        <a:rPr lang="cs-CZ" sz="1100">
                          <a:effectLst/>
                        </a:rPr>
                        <a:t>MŠ Hradešice</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buNone/>
                      </a:pPr>
                      <a:r>
                        <a:rPr lang="cs-CZ" sz="1100">
                          <a:effectLst/>
                        </a:rPr>
                        <a:t>OU Hradešice/23</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cs-CZ" sz="1100">
                          <a:effectLst/>
                        </a:rPr>
                        <a:t>1/14/8/0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 </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64472381"/>
                  </a:ext>
                </a:extLst>
              </a:tr>
              <a:tr h="294612">
                <a:tc>
                  <a:txBody>
                    <a:bodyPr/>
                    <a:lstStyle/>
                    <a:p>
                      <a:pPr>
                        <a:lnSpc>
                          <a:spcPct val="107000"/>
                        </a:lnSpc>
                        <a:spcAft>
                          <a:spcPts val="800"/>
                        </a:spcAft>
                        <a:buNone/>
                      </a:pPr>
                      <a:r>
                        <a:rPr lang="cs-CZ" sz="1100">
                          <a:effectLst/>
                        </a:rPr>
                        <a:t>MŠ Pačejov</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buNone/>
                      </a:pPr>
                      <a:r>
                        <a:rPr lang="cs-CZ" sz="1100">
                          <a:effectLst/>
                        </a:rPr>
                        <a:t>OU Pačejov/56</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cs-CZ" sz="1100">
                          <a:effectLst/>
                        </a:rPr>
                        <a:t>2/39/20/1</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1 Ukrajina </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 </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10302985"/>
                  </a:ext>
                </a:extLst>
              </a:tr>
              <a:tr h="294612">
                <a:tc>
                  <a:txBody>
                    <a:bodyPr/>
                    <a:lstStyle/>
                    <a:p>
                      <a:pPr>
                        <a:lnSpc>
                          <a:spcPct val="107000"/>
                        </a:lnSpc>
                        <a:spcAft>
                          <a:spcPts val="800"/>
                        </a:spcAft>
                        <a:buNone/>
                      </a:pPr>
                      <a:r>
                        <a:rPr lang="cs-CZ" sz="1100">
                          <a:effectLst/>
                        </a:rPr>
                        <a:t>MŠ Svéradice</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buNone/>
                      </a:pPr>
                      <a:r>
                        <a:rPr lang="cs-CZ" sz="1100">
                          <a:effectLst/>
                        </a:rPr>
                        <a:t>OU Svéradice/25</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cs-CZ" sz="1100">
                          <a:effectLst/>
                        </a:rPr>
                        <a:t>1/17/3/0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 </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94945118"/>
                  </a:ext>
                </a:extLst>
              </a:tr>
              <a:tr h="602863">
                <a:tc>
                  <a:txBody>
                    <a:bodyPr/>
                    <a:lstStyle/>
                    <a:p>
                      <a:pPr>
                        <a:lnSpc>
                          <a:spcPct val="107000"/>
                        </a:lnSpc>
                        <a:spcAft>
                          <a:spcPts val="800"/>
                        </a:spcAft>
                        <a:buNone/>
                      </a:pPr>
                      <a:r>
                        <a:rPr lang="cs-CZ" sz="1100">
                          <a:effectLst/>
                        </a:rPr>
                        <a:t>Šafránkova ZŠ a MŠ Nalžovské Hory</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buNone/>
                      </a:pPr>
                      <a:r>
                        <a:rPr lang="cs-CZ" sz="1100">
                          <a:effectLst/>
                        </a:rPr>
                        <a:t>OU Nalžovské Hory/44</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cs-CZ" sz="1100">
                          <a:effectLst/>
                        </a:rPr>
                        <a:t>2/37/16/0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1 Maďar </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 </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62251124"/>
                  </a:ext>
                </a:extLst>
              </a:tr>
              <a:tr h="294612">
                <a:tc>
                  <a:txBody>
                    <a:bodyPr/>
                    <a:lstStyle/>
                    <a:p>
                      <a:pPr>
                        <a:lnSpc>
                          <a:spcPct val="107000"/>
                        </a:lnSpc>
                        <a:spcAft>
                          <a:spcPts val="800"/>
                        </a:spcAft>
                        <a:buNone/>
                      </a:pPr>
                      <a:r>
                        <a:rPr lang="cs-CZ" sz="1100">
                          <a:effectLst/>
                        </a:rPr>
                        <a:t>ZŠ a MŠ Chanovice</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buNone/>
                      </a:pPr>
                      <a:r>
                        <a:rPr lang="cs-CZ" sz="1100">
                          <a:effectLst/>
                        </a:rPr>
                        <a:t>OU Chanovice/38</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cs-CZ" sz="1100">
                          <a:effectLst/>
                        </a:rPr>
                        <a:t>2/31/17/0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 1 Ukrajina</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 </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67066693"/>
                  </a:ext>
                </a:extLst>
              </a:tr>
              <a:tr h="602863">
                <a:tc>
                  <a:txBody>
                    <a:bodyPr/>
                    <a:lstStyle/>
                    <a:p>
                      <a:pPr>
                        <a:lnSpc>
                          <a:spcPct val="107000"/>
                        </a:lnSpc>
                        <a:spcAft>
                          <a:spcPts val="800"/>
                        </a:spcAft>
                        <a:buNone/>
                      </a:pPr>
                      <a:r>
                        <a:rPr lang="cs-CZ" sz="1000" dirty="0">
                          <a:effectLst/>
                        </a:rPr>
                        <a:t>Celkem 20 tříd s 351 žáky</a:t>
                      </a:r>
                      <a:endParaRPr lang="cs-CZ"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cs-CZ" sz="1100">
                          <a:effectLst/>
                        </a:rPr>
                        <a:t>---</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cs-CZ" sz="1100">
                          <a:effectLst/>
                        </a:rPr>
                        <a:t>19/333/158/9</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6</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dirty="0">
                          <a:effectLst/>
                        </a:rPr>
                        <a:t>1/18/9/2</a:t>
                      </a:r>
                      <a:endParaRPr lang="cs-CZ"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92861395"/>
                  </a:ext>
                </a:extLst>
              </a:tr>
            </a:tbl>
          </a:graphicData>
        </a:graphic>
      </p:graphicFrame>
      <p:sp>
        <p:nvSpPr>
          <p:cNvPr id="3" name="Rectangle 1">
            <a:extLst>
              <a:ext uri="{FF2B5EF4-FFF2-40B4-BE49-F238E27FC236}">
                <a16:creationId xmlns:a16="http://schemas.microsoft.com/office/drawing/2014/main" id="{3759EBFE-9877-01D9-E08D-A4CC7B89362A}"/>
              </a:ext>
            </a:extLst>
          </p:cNvPr>
          <p:cNvSpPr>
            <a:spLocks noChangeArrowheads="1"/>
          </p:cNvSpPr>
          <p:nvPr/>
        </p:nvSpPr>
        <p:spPr bwMode="auto">
          <a:xfrm>
            <a:off x="1846984" y="710874"/>
            <a:ext cx="8061301" cy="697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6597" tIns="25392" rIns="91440" bIns="101568" numCol="1" anchor="ctr" anchorCtr="0" compatLnSpc="1">
            <a:prstTxWarp prst="textNoShape">
              <a:avLst/>
            </a:prstTxWarp>
            <a:spAutoFit/>
          </a:bodyPr>
          <a:lstStyle/>
          <a:p>
            <a:pPr marL="457200" marR="0" lvl="1" indent="0" algn="l" defTabSz="914400" rtl="0" eaLnBrk="0" fontAlgn="base" latinLnBrk="0" hangingPunct="0">
              <a:lnSpc>
                <a:spcPct val="100000"/>
              </a:lnSpc>
              <a:spcBef>
                <a:spcPct val="0"/>
              </a:spcBef>
              <a:spcAft>
                <a:spcPct val="0"/>
              </a:spcAft>
              <a:buClrTx/>
              <a:buSzTx/>
              <a:buFontTx/>
              <a:buAutoNum type="arabicPeriod"/>
              <a:tabLst/>
            </a:pPr>
            <a:r>
              <a:rPr kumimoji="0" lang="cs-CZ" altLang="cs-CZ" sz="1400" b="0" i="0" u="none" strike="noStrike" cap="none" normalizeH="0" baseline="0" dirty="0" bmk="_Toc471900719">
                <a:ln>
                  <a:noFill/>
                </a:ln>
                <a:solidFill>
                  <a:srgbClr val="C45911"/>
                </a:solidFill>
                <a:effectLst/>
                <a:latin typeface="Calibri Light" panose="020F0302020204030204" pitchFamily="34" charset="0"/>
                <a:ea typeface="Times New Roman" panose="02020603050405020304" pitchFamily="18" charset="0"/>
                <a:cs typeface="Times New Roman" panose="02020603050405020304" pitchFamily="18" charset="0"/>
              </a:rPr>
              <a:t>Předškolní vzdělávání</a:t>
            </a:r>
            <a:endParaRPr kumimoji="0" lang="cs-CZ" altLang="cs-CZ" sz="1400" b="0" i="0" u="none" strike="noStrike" cap="none" normalizeH="0" baseline="0" dirty="0">
              <a:ln>
                <a:noFill/>
              </a:ln>
              <a:solidFill>
                <a:srgbClr val="C45911"/>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200" b="1"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Počet tříd v MŠ v ORP Horažďovice ve školním roce 2025/2026</a:t>
            </a:r>
            <a:endParaRPr kumimoji="0" lang="cs-CZ" altLang="cs-CZ"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1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Zdroj: Výkaz MŠMT S 1-01. Stav vždy k 30.9.      SVP*=děti se speciálními vzdělávacími potřebami diagnostikované PPP (§ 16 odst. 9 ŠZ)</a:t>
            </a:r>
            <a:endParaRPr kumimoji="0" lang="cs-CZ" altLang="cs-CZ"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69333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956EDC-7ACA-29F5-FB88-3963B10F6A29}"/>
              </a:ext>
            </a:extLst>
          </p:cNvPr>
          <p:cNvSpPr>
            <a:spLocks noGrp="1"/>
          </p:cNvSpPr>
          <p:nvPr>
            <p:ph type="title"/>
          </p:nvPr>
        </p:nvSpPr>
        <p:spPr>
          <a:xfrm>
            <a:off x="838200" y="365125"/>
            <a:ext cx="10515600" cy="1627446"/>
          </a:xfrm>
        </p:spPr>
        <p:txBody>
          <a:bodyPr>
            <a:normAutofit fontScale="90000"/>
          </a:bodyPr>
          <a:lstStyle/>
          <a:p>
            <a:pPr lvl="0" eaLnBrk="0" fontAlgn="base" hangingPunct="0">
              <a:lnSpc>
                <a:spcPct val="100000"/>
              </a:lnSpc>
              <a:spcAft>
                <a:spcPct val="0"/>
              </a:spcAft>
            </a:pPr>
            <a:r>
              <a:rPr lang="cs-CZ" altLang="cs-CZ" b="1" dirty="0">
                <a:latin typeface="Calibri" panose="020F0502020204030204" pitchFamily="34" charset="0"/>
                <a:ea typeface="Times New Roman" panose="02020603050405020304" pitchFamily="18" charset="0"/>
                <a:cs typeface="Times New Roman" panose="02020603050405020304" pitchFamily="18" charset="0"/>
              </a:rPr>
              <a:t>Obsazenost ZŠ v porovnáním s celkovou kapacitou pro </a:t>
            </a:r>
            <a:r>
              <a:rPr lang="cs-CZ" altLang="cs-CZ" b="1" dirty="0" err="1">
                <a:latin typeface="Calibri" panose="020F0502020204030204" pitchFamily="34" charset="0"/>
                <a:ea typeface="Times New Roman" panose="02020603050405020304" pitchFamily="18" charset="0"/>
                <a:cs typeface="Times New Roman" panose="02020603050405020304" pitchFamily="18" charset="0"/>
              </a:rPr>
              <a:t>šk</a:t>
            </a:r>
            <a:r>
              <a:rPr lang="cs-CZ" altLang="cs-CZ" b="1" dirty="0">
                <a:latin typeface="Calibri" panose="020F0502020204030204" pitchFamily="34" charset="0"/>
                <a:ea typeface="Times New Roman" panose="02020603050405020304" pitchFamily="18" charset="0"/>
                <a:cs typeface="Times New Roman" panose="02020603050405020304" pitchFamily="18" charset="0"/>
              </a:rPr>
              <a:t>. rok 2025/26</a:t>
            </a:r>
            <a:br>
              <a:rPr lang="cs-CZ" altLang="cs-CZ" sz="2400" dirty="0"/>
            </a:br>
            <a:r>
              <a:rPr lang="cs-CZ" altLang="cs-CZ" sz="2700" dirty="0">
                <a:latin typeface="Calibri" panose="020F0502020204030204" pitchFamily="34" charset="0"/>
                <a:ea typeface="Times New Roman" panose="02020603050405020304" pitchFamily="18" charset="0"/>
                <a:cs typeface="Times New Roman" panose="02020603050405020304" pitchFamily="18" charset="0"/>
              </a:rPr>
              <a:t>Poznámka: Počty žáků jsou uváděny k počátku školního roku.</a:t>
            </a:r>
            <a:br>
              <a:rPr lang="cs-CZ" altLang="cs-CZ" dirty="0">
                <a:latin typeface="Arial" panose="020B0604020202020204" pitchFamily="34" charset="0"/>
              </a:rPr>
            </a:br>
            <a:endParaRPr lang="cs-CZ" dirty="0"/>
          </a:p>
        </p:txBody>
      </p:sp>
      <p:graphicFrame>
        <p:nvGraphicFramePr>
          <p:cNvPr id="3" name="Tabulka 2">
            <a:extLst>
              <a:ext uri="{FF2B5EF4-FFF2-40B4-BE49-F238E27FC236}">
                <a16:creationId xmlns:a16="http://schemas.microsoft.com/office/drawing/2014/main" id="{0C71A66D-915D-6402-3594-3609331FB37A}"/>
              </a:ext>
            </a:extLst>
          </p:cNvPr>
          <p:cNvGraphicFramePr>
            <a:graphicFrameLocks noGrp="1"/>
          </p:cNvGraphicFramePr>
          <p:nvPr>
            <p:extLst>
              <p:ext uri="{D42A27DB-BD31-4B8C-83A1-F6EECF244321}">
                <p14:modId xmlns:p14="http://schemas.microsoft.com/office/powerpoint/2010/main" val="2255716073"/>
              </p:ext>
            </p:extLst>
          </p:nvPr>
        </p:nvGraphicFramePr>
        <p:xfrm>
          <a:off x="838199" y="1992571"/>
          <a:ext cx="10366612" cy="3889614"/>
        </p:xfrm>
        <a:graphic>
          <a:graphicData uri="http://schemas.openxmlformats.org/drawingml/2006/table">
            <a:tbl>
              <a:tblPr firstRow="1" firstCol="1" bandRow="1">
                <a:tableStyleId>{5C22544A-7EE6-4342-B048-85BDC9FD1C3A}</a:tableStyleId>
              </a:tblPr>
              <a:tblGrid>
                <a:gridCol w="2778521">
                  <a:extLst>
                    <a:ext uri="{9D8B030D-6E8A-4147-A177-3AD203B41FA5}">
                      <a16:colId xmlns:a16="http://schemas.microsoft.com/office/drawing/2014/main" val="1040387796"/>
                    </a:ext>
                  </a:extLst>
                </a:gridCol>
                <a:gridCol w="941546">
                  <a:extLst>
                    <a:ext uri="{9D8B030D-6E8A-4147-A177-3AD203B41FA5}">
                      <a16:colId xmlns:a16="http://schemas.microsoft.com/office/drawing/2014/main" val="664060942"/>
                    </a:ext>
                  </a:extLst>
                </a:gridCol>
                <a:gridCol w="1330655">
                  <a:extLst>
                    <a:ext uri="{9D8B030D-6E8A-4147-A177-3AD203B41FA5}">
                      <a16:colId xmlns:a16="http://schemas.microsoft.com/office/drawing/2014/main" val="3830551895"/>
                    </a:ext>
                  </a:extLst>
                </a:gridCol>
                <a:gridCol w="768609">
                  <a:extLst>
                    <a:ext uri="{9D8B030D-6E8A-4147-A177-3AD203B41FA5}">
                      <a16:colId xmlns:a16="http://schemas.microsoft.com/office/drawing/2014/main" val="845899699"/>
                    </a:ext>
                  </a:extLst>
                </a:gridCol>
                <a:gridCol w="768609">
                  <a:extLst>
                    <a:ext uri="{9D8B030D-6E8A-4147-A177-3AD203B41FA5}">
                      <a16:colId xmlns:a16="http://schemas.microsoft.com/office/drawing/2014/main" val="3403324984"/>
                    </a:ext>
                  </a:extLst>
                </a:gridCol>
                <a:gridCol w="873332">
                  <a:extLst>
                    <a:ext uri="{9D8B030D-6E8A-4147-A177-3AD203B41FA5}">
                      <a16:colId xmlns:a16="http://schemas.microsoft.com/office/drawing/2014/main" val="921397544"/>
                    </a:ext>
                  </a:extLst>
                </a:gridCol>
                <a:gridCol w="1452670">
                  <a:extLst>
                    <a:ext uri="{9D8B030D-6E8A-4147-A177-3AD203B41FA5}">
                      <a16:colId xmlns:a16="http://schemas.microsoft.com/office/drawing/2014/main" val="3546526243"/>
                    </a:ext>
                  </a:extLst>
                </a:gridCol>
                <a:gridCol w="1452670">
                  <a:extLst>
                    <a:ext uri="{9D8B030D-6E8A-4147-A177-3AD203B41FA5}">
                      <a16:colId xmlns:a16="http://schemas.microsoft.com/office/drawing/2014/main" val="289501262"/>
                    </a:ext>
                  </a:extLst>
                </a:gridCol>
              </a:tblGrid>
              <a:tr h="249056">
                <a:tc rowSpan="2">
                  <a:txBody>
                    <a:bodyPr/>
                    <a:lstStyle/>
                    <a:p>
                      <a:pPr algn="ctr">
                        <a:lnSpc>
                          <a:spcPct val="107000"/>
                        </a:lnSpc>
                        <a:spcAft>
                          <a:spcPts val="800"/>
                        </a:spcAft>
                        <a:buNone/>
                      </a:pPr>
                      <a:r>
                        <a:rPr lang="cs-CZ" sz="1100">
                          <a:effectLst/>
                        </a:rPr>
                        <a:t>Škola</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rowSpan="2">
                  <a:txBody>
                    <a:bodyPr/>
                    <a:lstStyle/>
                    <a:p>
                      <a:pPr algn="ctr">
                        <a:lnSpc>
                          <a:spcPct val="107000"/>
                        </a:lnSpc>
                        <a:spcAft>
                          <a:spcPts val="800"/>
                        </a:spcAft>
                        <a:buNone/>
                      </a:pPr>
                      <a:r>
                        <a:rPr lang="cs-CZ" sz="1100" dirty="0">
                          <a:effectLst/>
                        </a:rPr>
                        <a:t>Kapacita</a:t>
                      </a:r>
                      <a:endParaRPr lang="cs-CZ"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gridSpan="6">
                  <a:txBody>
                    <a:bodyPr/>
                    <a:lstStyle/>
                    <a:p>
                      <a:pPr algn="ctr">
                        <a:lnSpc>
                          <a:spcPct val="107000"/>
                        </a:lnSpc>
                        <a:spcAft>
                          <a:spcPts val="800"/>
                        </a:spcAft>
                        <a:buNone/>
                      </a:pPr>
                      <a:r>
                        <a:rPr lang="cs-CZ" sz="1100">
                          <a:effectLst/>
                        </a:rPr>
                        <a:t>Skutečný stav</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312437785"/>
                  </a:ext>
                </a:extLst>
              </a:tr>
              <a:tr h="1196576">
                <a:tc vMerge="1">
                  <a:txBody>
                    <a:bodyPr/>
                    <a:lstStyle/>
                    <a:p>
                      <a:endParaRPr lang="cs-CZ"/>
                    </a:p>
                  </a:txBody>
                  <a:tcPr/>
                </a:tc>
                <a:tc vMerge="1">
                  <a:txBody>
                    <a:bodyPr/>
                    <a:lstStyle/>
                    <a:p>
                      <a:endParaRPr lang="cs-CZ"/>
                    </a:p>
                  </a:txBody>
                  <a:tcPr/>
                </a:tc>
                <a:tc>
                  <a:txBody>
                    <a:bodyPr/>
                    <a:lstStyle/>
                    <a:p>
                      <a:pPr>
                        <a:lnSpc>
                          <a:spcPct val="107000"/>
                        </a:lnSpc>
                        <a:spcAft>
                          <a:spcPts val="800"/>
                        </a:spcAft>
                        <a:buNone/>
                      </a:pPr>
                      <a:r>
                        <a:rPr lang="cs-CZ" sz="1100">
                          <a:effectLst/>
                        </a:rPr>
                        <a:t>Žáci celkem /z toho žáci s SVP/nadaní</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buNone/>
                      </a:pPr>
                      <a:r>
                        <a:rPr lang="cs-CZ" sz="1100">
                          <a:effectLst/>
                        </a:rPr>
                        <a:t>1.st. - žáci</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buNone/>
                      </a:pPr>
                      <a:r>
                        <a:rPr lang="cs-CZ" sz="1100">
                          <a:effectLst/>
                        </a:rPr>
                        <a:t>1. st. – počet tříd</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buNone/>
                      </a:pPr>
                      <a:r>
                        <a:rPr lang="cs-CZ" sz="1100">
                          <a:effectLst/>
                        </a:rPr>
                        <a:t>2. st. - žáci</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buNone/>
                      </a:pPr>
                      <a:r>
                        <a:rPr lang="cs-CZ" sz="1100">
                          <a:effectLst/>
                        </a:rPr>
                        <a:t>2. st. - počet tříd</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buNone/>
                      </a:pPr>
                      <a:r>
                        <a:rPr lang="cs-CZ" sz="1000">
                          <a:effectLst/>
                        </a:rPr>
                        <a:t>Žáci se sociálním znevýhodněním nebo ohrožení soc. znevýhod</a:t>
                      </a:r>
                      <a:r>
                        <a:rPr lang="cs-CZ" sz="1100">
                          <a:effectLst/>
                        </a:rPr>
                        <a:t>.</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194514721"/>
                  </a:ext>
                </a:extLst>
              </a:tr>
              <a:tr h="509644">
                <a:tc>
                  <a:txBody>
                    <a:bodyPr/>
                    <a:lstStyle/>
                    <a:p>
                      <a:pPr>
                        <a:lnSpc>
                          <a:spcPct val="107000"/>
                        </a:lnSpc>
                        <a:spcAft>
                          <a:spcPts val="800"/>
                        </a:spcAft>
                        <a:buNone/>
                      </a:pPr>
                      <a:r>
                        <a:rPr lang="cs-CZ" sz="1100">
                          <a:effectLst/>
                        </a:rPr>
                        <a:t>ZŠ Blatenská 540 Horažďovice</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cs-CZ" sz="1100">
                          <a:effectLst/>
                        </a:rPr>
                        <a:t>570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335/77/1</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170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9</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165</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cs-CZ" sz="1100">
                          <a:effectLst/>
                        </a:rPr>
                        <a:t>8</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28</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77609675"/>
                  </a:ext>
                </a:extLst>
              </a:tr>
              <a:tr h="416938">
                <a:tc>
                  <a:txBody>
                    <a:bodyPr/>
                    <a:lstStyle/>
                    <a:p>
                      <a:pPr>
                        <a:lnSpc>
                          <a:spcPct val="107000"/>
                        </a:lnSpc>
                        <a:spcAft>
                          <a:spcPts val="800"/>
                        </a:spcAft>
                        <a:buNone/>
                      </a:pPr>
                      <a:r>
                        <a:rPr lang="cs-CZ" sz="900">
                          <a:effectLst/>
                        </a:rPr>
                        <a:t>ZŠ Blatenská 310 Horažďovice – speciální třídy</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cs-CZ" sz="1100">
                          <a:effectLst/>
                        </a:rPr>
                        <a:t>20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29</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16</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1</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13</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cs-CZ" sz="1100">
                          <a:effectLst/>
                        </a:rPr>
                        <a:t>2</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 </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25535522"/>
                  </a:ext>
                </a:extLst>
              </a:tr>
              <a:tr h="509644">
                <a:tc>
                  <a:txBody>
                    <a:bodyPr/>
                    <a:lstStyle/>
                    <a:p>
                      <a:pPr>
                        <a:lnSpc>
                          <a:spcPct val="107000"/>
                        </a:lnSpc>
                        <a:spcAft>
                          <a:spcPts val="800"/>
                        </a:spcAft>
                        <a:buNone/>
                      </a:pPr>
                      <a:r>
                        <a:rPr lang="cs-CZ" sz="1100">
                          <a:effectLst/>
                        </a:rPr>
                        <a:t>ZŠ Komenského 210 Horažďovice</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cs-CZ" sz="1100">
                          <a:effectLst/>
                        </a:rPr>
                        <a:t>570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337/48/0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169</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10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168</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cs-CZ" sz="1100">
                          <a:effectLst/>
                        </a:rPr>
                        <a:t>9</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9</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6473171"/>
                  </a:ext>
                </a:extLst>
              </a:tr>
              <a:tr h="509644">
                <a:tc>
                  <a:txBody>
                    <a:bodyPr/>
                    <a:lstStyle/>
                    <a:p>
                      <a:pPr>
                        <a:lnSpc>
                          <a:spcPct val="107000"/>
                        </a:lnSpc>
                        <a:spcAft>
                          <a:spcPts val="800"/>
                        </a:spcAft>
                        <a:buNone/>
                      </a:pPr>
                      <a:r>
                        <a:rPr lang="cs-CZ" sz="1100">
                          <a:effectLst/>
                        </a:rPr>
                        <a:t>ZŠ Šafránkova, Nalžovské Hory</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cs-CZ" sz="1100">
                          <a:effectLst/>
                        </a:rPr>
                        <a:t>230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153/29/1</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79</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5</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74</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cs-CZ" sz="1100">
                          <a:effectLst/>
                        </a:rPr>
                        <a:t>4</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1</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03385029"/>
                  </a:ext>
                </a:extLst>
              </a:tr>
              <a:tr h="249056">
                <a:tc>
                  <a:txBody>
                    <a:bodyPr/>
                    <a:lstStyle/>
                    <a:p>
                      <a:pPr>
                        <a:lnSpc>
                          <a:spcPct val="107000"/>
                        </a:lnSpc>
                        <a:spcAft>
                          <a:spcPts val="800"/>
                        </a:spcAft>
                        <a:buNone/>
                      </a:pPr>
                      <a:r>
                        <a:rPr lang="cs-CZ" sz="1100">
                          <a:effectLst/>
                        </a:rPr>
                        <a:t>ZŠ Pačejov</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cs-CZ" sz="1100">
                          <a:effectLst/>
                        </a:rPr>
                        <a:t>180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119/10/0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65</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5</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54</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cs-CZ" sz="1100">
                          <a:effectLst/>
                        </a:rPr>
                        <a:t>4</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50318735"/>
                  </a:ext>
                </a:extLst>
              </a:tr>
              <a:tr h="249056">
                <a:tc>
                  <a:txBody>
                    <a:bodyPr/>
                    <a:lstStyle/>
                    <a:p>
                      <a:pPr>
                        <a:lnSpc>
                          <a:spcPct val="107000"/>
                        </a:lnSpc>
                        <a:spcAft>
                          <a:spcPts val="800"/>
                        </a:spcAft>
                        <a:buNone/>
                      </a:pPr>
                      <a:r>
                        <a:rPr lang="cs-CZ" sz="1100">
                          <a:effectLst/>
                        </a:rPr>
                        <a:t>ZŠ Chanovice</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cs-CZ" sz="1100">
                          <a:effectLst/>
                        </a:rPr>
                        <a:t>160</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109/14/1</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54</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5</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a:effectLst/>
                        </a:rPr>
                        <a:t>55</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cs-CZ" sz="1100">
                          <a:effectLst/>
                        </a:rPr>
                        <a:t>4</a:t>
                      </a:r>
                      <a:endParaRPr lang="cs-CZ"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cs-CZ" sz="1100" dirty="0">
                          <a:effectLst/>
                        </a:rPr>
                        <a:t>3</a:t>
                      </a:r>
                      <a:endParaRPr lang="cs-CZ"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36837273"/>
                  </a:ext>
                </a:extLst>
              </a:tr>
            </a:tbl>
          </a:graphicData>
        </a:graphic>
      </p:graphicFrame>
    </p:spTree>
    <p:extLst>
      <p:ext uri="{BB962C8B-B14F-4D97-AF65-F5344CB8AC3E}">
        <p14:creationId xmlns:p14="http://schemas.microsoft.com/office/powerpoint/2010/main" val="3941837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6F178E-0D10-5A57-C4BA-B71FC20ECC09}"/>
              </a:ext>
            </a:extLst>
          </p:cNvPr>
          <p:cNvSpPr>
            <a:spLocks noGrp="1"/>
          </p:cNvSpPr>
          <p:nvPr>
            <p:ph type="title"/>
          </p:nvPr>
        </p:nvSpPr>
        <p:spPr/>
        <p:txBody>
          <a:bodyPr/>
          <a:lstStyle/>
          <a:p>
            <a:r>
              <a:rPr lang="cs-CZ" b="1" dirty="0">
                <a:solidFill>
                  <a:srgbClr val="C00000"/>
                </a:solidFill>
                <a:effectLst>
                  <a:outerShdw blurRad="38100" dist="38100" dir="2700000" algn="tl">
                    <a:srgbClr val="000000">
                      <a:alpha val="43137"/>
                    </a:srgbClr>
                  </a:outerShdw>
                </a:effectLst>
              </a:rPr>
              <a:t>PROGRAM:</a:t>
            </a:r>
            <a:br>
              <a:rPr lang="cs-CZ" dirty="0"/>
            </a:br>
            <a:endParaRPr lang="cs-CZ" dirty="0"/>
          </a:p>
        </p:txBody>
      </p:sp>
      <p:sp>
        <p:nvSpPr>
          <p:cNvPr id="3" name="Zástupný obsah 2">
            <a:extLst>
              <a:ext uri="{FF2B5EF4-FFF2-40B4-BE49-F238E27FC236}">
                <a16:creationId xmlns:a16="http://schemas.microsoft.com/office/drawing/2014/main" id="{F7C5C4D4-7FF7-6614-744B-1E35D61EDE64}"/>
              </a:ext>
            </a:extLst>
          </p:cNvPr>
          <p:cNvSpPr>
            <a:spLocks noGrp="1"/>
          </p:cNvSpPr>
          <p:nvPr>
            <p:ph idx="1"/>
          </p:nvPr>
        </p:nvSpPr>
        <p:spPr>
          <a:xfrm>
            <a:off x="734505" y="1423447"/>
            <a:ext cx="10515600" cy="4836944"/>
          </a:xfrm>
        </p:spPr>
        <p:txBody>
          <a:bodyPr>
            <a:normAutofit lnSpcReduction="10000"/>
          </a:bodyPr>
          <a:lstStyle/>
          <a:p>
            <a:pPr>
              <a:buNone/>
            </a:pPr>
            <a:r>
              <a:rPr lang="cs-CZ" sz="2400" b="1" dirty="0">
                <a:effectLst/>
                <a:latin typeface="Aptos" panose="020B0004020202020204" pitchFamily="34" charset="0"/>
                <a:ea typeface="Calibri" panose="020F0502020204030204" pitchFamily="34" charset="0"/>
                <a:cs typeface="Aptos" panose="020B0004020202020204" pitchFamily="34" charset="0"/>
              </a:rPr>
              <a:t>Program:</a:t>
            </a:r>
          </a:p>
          <a:p>
            <a:r>
              <a:rPr lang="cs-CZ" dirty="0"/>
              <a:t>Úvod - </a:t>
            </a:r>
            <a:r>
              <a:rPr lang="cs-CZ" sz="2200" dirty="0">
                <a:latin typeface="Aptos" panose="020B0004020202020204" pitchFamily="34" charset="0"/>
                <a:ea typeface="Calibri" panose="020F0502020204030204" pitchFamily="34" charset="0"/>
                <a:cs typeface="Aptos" panose="020B0004020202020204" pitchFamily="34" charset="0"/>
              </a:rPr>
              <a:t>Zjištění usnášeníschopnosti, Volba ověřovatele zápisu:</a:t>
            </a:r>
          </a:p>
          <a:p>
            <a:pPr lvl="0"/>
            <a:r>
              <a:rPr lang="cs-CZ" dirty="0"/>
              <a:t>Seznámení s dosavadním průběhem projektu</a:t>
            </a:r>
          </a:p>
          <a:p>
            <a:r>
              <a:rPr lang="cs-CZ" dirty="0">
                <a:solidFill>
                  <a:srgbClr val="FF0000"/>
                </a:solidFill>
              </a:rPr>
              <a:t>Projednání a schvalování Závěrečné evaluační zprávy</a:t>
            </a:r>
          </a:p>
          <a:p>
            <a:pPr lvl="0"/>
            <a:r>
              <a:rPr lang="cs-CZ" dirty="0"/>
              <a:t>Projednání a schválení strategického rámce MAP včetně aktivit škol a aktivit spolupráce</a:t>
            </a:r>
          </a:p>
          <a:p>
            <a:pPr lvl="0"/>
            <a:r>
              <a:rPr lang="cs-CZ" dirty="0"/>
              <a:t>Projednání a schválení změn v investičních prioritách škol</a:t>
            </a:r>
          </a:p>
          <a:p>
            <a:pPr lvl="0"/>
            <a:r>
              <a:rPr lang="cs-CZ" dirty="0"/>
              <a:t>Projednání a schválení akčních plánů pro roky 2026-2028</a:t>
            </a:r>
          </a:p>
          <a:p>
            <a:pPr lvl="0"/>
            <a:r>
              <a:rPr lang="cs-CZ" dirty="0"/>
              <a:t>Seznámení s celkovou dokumentací k MAP</a:t>
            </a:r>
          </a:p>
          <a:p>
            <a:pPr lvl="0"/>
            <a:r>
              <a:rPr lang="cs-CZ" dirty="0"/>
              <a:t>Diskuse, závěr</a:t>
            </a:r>
          </a:p>
          <a:p>
            <a:endParaRPr lang="cs-CZ" dirty="0"/>
          </a:p>
        </p:txBody>
      </p:sp>
      <p:pic>
        <p:nvPicPr>
          <p:cNvPr id="13" name="Obrázek 12">
            <a:extLst>
              <a:ext uri="{FF2B5EF4-FFF2-40B4-BE49-F238E27FC236}">
                <a16:creationId xmlns:a16="http://schemas.microsoft.com/office/drawing/2014/main" id="{E0E11E7C-D02A-5133-BCF2-3A9FE79036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2031" y="220501"/>
            <a:ext cx="6305464" cy="900006"/>
          </a:xfrm>
          <a:prstGeom prst="rect">
            <a:avLst/>
          </a:prstGeom>
        </p:spPr>
      </p:pic>
    </p:spTree>
    <p:extLst>
      <p:ext uri="{BB962C8B-B14F-4D97-AF65-F5344CB8AC3E}">
        <p14:creationId xmlns:p14="http://schemas.microsoft.com/office/powerpoint/2010/main" val="11556864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B0AF17-3A61-A676-0BD8-BC7B5B4F088E}"/>
              </a:ext>
            </a:extLst>
          </p:cNvPr>
          <p:cNvSpPr>
            <a:spLocks noGrp="1"/>
          </p:cNvSpPr>
          <p:nvPr>
            <p:ph type="title"/>
          </p:nvPr>
        </p:nvSpPr>
        <p:spPr/>
        <p:txBody>
          <a:bodyPr/>
          <a:lstStyle/>
          <a:p>
            <a:pPr algn="ctr"/>
            <a:r>
              <a:rPr lang="cs-CZ" dirty="0"/>
              <a:t>Učitelé na území </a:t>
            </a:r>
            <a:r>
              <a:rPr lang="cs-CZ" dirty="0" err="1"/>
              <a:t>Horažďovicka</a:t>
            </a:r>
            <a:endParaRPr lang="cs-CZ" dirty="0"/>
          </a:p>
        </p:txBody>
      </p:sp>
      <p:pic>
        <p:nvPicPr>
          <p:cNvPr id="4" name="Obrázek 3">
            <a:extLst>
              <a:ext uri="{FF2B5EF4-FFF2-40B4-BE49-F238E27FC236}">
                <a16:creationId xmlns:a16="http://schemas.microsoft.com/office/drawing/2014/main" id="{3C0C9E09-2842-5CCB-6984-AA121276416A}"/>
              </a:ext>
            </a:extLst>
          </p:cNvPr>
          <p:cNvPicPr>
            <a:picLocks noChangeAspect="1"/>
          </p:cNvPicPr>
          <p:nvPr/>
        </p:nvPicPr>
        <p:blipFill>
          <a:blip r:embed="rId2"/>
          <a:stretch>
            <a:fillRect/>
          </a:stretch>
        </p:blipFill>
        <p:spPr>
          <a:xfrm>
            <a:off x="651702" y="1761892"/>
            <a:ext cx="10888595" cy="3334215"/>
          </a:xfrm>
          <a:prstGeom prst="rect">
            <a:avLst/>
          </a:prstGeom>
        </p:spPr>
      </p:pic>
    </p:spTree>
    <p:extLst>
      <p:ext uri="{BB962C8B-B14F-4D97-AF65-F5344CB8AC3E}">
        <p14:creationId xmlns:p14="http://schemas.microsoft.com/office/powerpoint/2010/main" val="221525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4AE8FA-649C-2E5E-8D0E-2DA13A1636EA}"/>
              </a:ext>
            </a:extLst>
          </p:cNvPr>
          <p:cNvSpPr>
            <a:spLocks noGrp="1"/>
          </p:cNvSpPr>
          <p:nvPr>
            <p:ph type="title"/>
          </p:nvPr>
        </p:nvSpPr>
        <p:spPr>
          <a:xfrm>
            <a:off x="838200" y="365125"/>
            <a:ext cx="10515600" cy="5981084"/>
          </a:xfrm>
        </p:spPr>
        <p:txBody>
          <a:bodyPr>
            <a:noAutofit/>
          </a:bodyPr>
          <a:lstStyle/>
          <a:p>
            <a:r>
              <a:rPr lang="cs-CZ" sz="4800" b="1" dirty="0">
                <a:solidFill>
                  <a:srgbClr val="FF0000"/>
                </a:solidFill>
                <a:effectLst>
                  <a:outerShdw blurRad="38100" dist="38100" dir="2700000" algn="tl">
                    <a:srgbClr val="000000">
                      <a:alpha val="43137"/>
                    </a:srgbClr>
                  </a:outerShdw>
                </a:effectLst>
              </a:rPr>
              <a:t>JAK DÁL?</a:t>
            </a:r>
            <a:br>
              <a:rPr lang="cs-CZ" sz="4800" dirty="0">
                <a:effectLst>
                  <a:outerShdw blurRad="38100" dist="38100" dir="2700000" algn="tl">
                    <a:srgbClr val="000000">
                      <a:alpha val="43137"/>
                    </a:srgbClr>
                  </a:outerShdw>
                </a:effectLst>
              </a:rPr>
            </a:br>
            <a:br>
              <a:rPr lang="cs-CZ" sz="4800" dirty="0">
                <a:effectLst>
                  <a:outerShdw blurRad="38100" dist="38100" dir="2700000" algn="tl">
                    <a:srgbClr val="000000">
                      <a:alpha val="43137"/>
                    </a:srgbClr>
                  </a:outerShdw>
                </a:effectLst>
              </a:rPr>
            </a:br>
            <a:r>
              <a:rPr lang="cs-CZ" sz="4800" dirty="0">
                <a:effectLst>
                  <a:outerShdw blurRad="38100" dist="38100" dir="2700000" algn="tl">
                    <a:srgbClr val="000000">
                      <a:alpha val="43137"/>
                    </a:srgbClr>
                  </a:outerShdw>
                </a:effectLst>
              </a:rPr>
              <a:t>Existence ŘV – zástupci skupin</a:t>
            </a:r>
            <a:br>
              <a:rPr lang="cs-CZ" sz="4800" dirty="0">
                <a:effectLst>
                  <a:outerShdw blurRad="38100" dist="38100" dir="2700000" algn="tl">
                    <a:srgbClr val="000000">
                      <a:alpha val="43137"/>
                    </a:srgbClr>
                  </a:outerShdw>
                </a:effectLst>
              </a:rPr>
            </a:br>
            <a:r>
              <a:rPr lang="cs-CZ" sz="4800" dirty="0">
                <a:effectLst>
                  <a:outerShdw blurRad="38100" dist="38100" dir="2700000" algn="tl">
                    <a:srgbClr val="000000">
                      <a:alpha val="43137"/>
                    </a:srgbClr>
                  </a:outerShdw>
                </a:effectLst>
              </a:rPr>
              <a:t>Úpravy SR MAP a seznamu inv.pr.</a:t>
            </a:r>
            <a:br>
              <a:rPr lang="cs-CZ" sz="4800" dirty="0">
                <a:effectLst>
                  <a:outerShdw blurRad="38100" dist="38100" dir="2700000" algn="tl">
                    <a:srgbClr val="000000">
                      <a:alpha val="43137"/>
                    </a:srgbClr>
                  </a:outerShdw>
                </a:effectLst>
              </a:rPr>
            </a:br>
            <a:br>
              <a:rPr lang="cs-CZ" sz="4800" dirty="0">
                <a:effectLst>
                  <a:outerShdw blurRad="38100" dist="38100" dir="2700000" algn="tl">
                    <a:srgbClr val="000000">
                      <a:alpha val="43137"/>
                    </a:srgbClr>
                  </a:outerShdw>
                </a:effectLst>
              </a:rPr>
            </a:br>
            <a:r>
              <a:rPr lang="cs-CZ" sz="4800" dirty="0">
                <a:effectLst>
                  <a:outerShdw blurRad="38100" dist="38100" dir="2700000" algn="tl">
                    <a:srgbClr val="000000">
                      <a:alpha val="43137"/>
                    </a:srgbClr>
                  </a:outerShdw>
                </a:effectLst>
              </a:rPr>
              <a:t>Úvahy před 10 lety – Nadace České spořitelny – Strategie 2030</a:t>
            </a:r>
            <a:br>
              <a:rPr lang="cs-CZ" sz="4800" dirty="0">
                <a:effectLst>
                  <a:outerShdw blurRad="38100" dist="38100" dir="2700000" algn="tl">
                    <a:srgbClr val="000000">
                      <a:alpha val="43137"/>
                    </a:srgbClr>
                  </a:outerShdw>
                </a:effectLst>
              </a:rPr>
            </a:br>
            <a:br>
              <a:rPr lang="cs-CZ" sz="4800" dirty="0">
                <a:effectLst>
                  <a:outerShdw blurRad="38100" dist="38100" dir="2700000" algn="tl">
                    <a:srgbClr val="000000">
                      <a:alpha val="43137"/>
                    </a:srgbClr>
                  </a:outerShdw>
                </a:effectLst>
              </a:rPr>
            </a:br>
            <a:r>
              <a:rPr lang="cs-CZ" sz="4800" dirty="0">
                <a:effectLst>
                  <a:outerShdw blurRad="38100" dist="38100" dir="2700000" algn="tl">
                    <a:srgbClr val="000000">
                      <a:alpha val="43137"/>
                    </a:srgbClr>
                  </a:outerShdw>
                </a:effectLst>
              </a:rPr>
              <a:t>Zájem  SČ podpory o dění v území </a:t>
            </a:r>
          </a:p>
        </p:txBody>
      </p:sp>
    </p:spTree>
    <p:extLst>
      <p:ext uri="{BB962C8B-B14F-4D97-AF65-F5344CB8AC3E}">
        <p14:creationId xmlns:p14="http://schemas.microsoft.com/office/powerpoint/2010/main" val="21672139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ECEE53-0FAB-08E1-D565-42478312252C}"/>
              </a:ext>
            </a:extLst>
          </p:cNvPr>
          <p:cNvSpPr>
            <a:spLocks noGrp="1"/>
          </p:cNvSpPr>
          <p:nvPr>
            <p:ph type="title"/>
          </p:nvPr>
        </p:nvSpPr>
        <p:spPr/>
        <p:txBody>
          <a:bodyPr/>
          <a:lstStyle/>
          <a:p>
            <a:r>
              <a:rPr lang="cs-CZ" dirty="0"/>
              <a:t>Realizační tým MAP děkuje za pozornost</a:t>
            </a:r>
          </a:p>
        </p:txBody>
      </p:sp>
      <p:sp>
        <p:nvSpPr>
          <p:cNvPr id="3" name="Zástupný obsah 2">
            <a:extLst>
              <a:ext uri="{FF2B5EF4-FFF2-40B4-BE49-F238E27FC236}">
                <a16:creationId xmlns:a16="http://schemas.microsoft.com/office/drawing/2014/main" id="{62B6149B-B460-17A7-F4C4-9FD22ACAEDBE}"/>
              </a:ext>
            </a:extLst>
          </p:cNvPr>
          <p:cNvSpPr>
            <a:spLocks noGrp="1"/>
          </p:cNvSpPr>
          <p:nvPr>
            <p:ph sz="half" idx="1"/>
          </p:nvPr>
        </p:nvSpPr>
        <p:spPr>
          <a:xfrm>
            <a:off x="838201" y="1825625"/>
            <a:ext cx="5181600" cy="4351338"/>
          </a:xfrm>
        </p:spPr>
        <p:txBody>
          <a:bodyPr>
            <a:normAutofit/>
          </a:bodyPr>
          <a:lstStyle/>
          <a:p>
            <a:r>
              <a:rPr lang="cs-CZ" b="1" dirty="0">
                <a:solidFill>
                  <a:srgbClr val="0070C0"/>
                </a:solidFill>
              </a:rPr>
              <a:t>Projektový manažer:</a:t>
            </a:r>
          </a:p>
          <a:p>
            <a:r>
              <a:rPr lang="cs-CZ" sz="2400" dirty="0"/>
              <a:t>Mgr. Jindřich Haišman</a:t>
            </a:r>
          </a:p>
          <a:p>
            <a:r>
              <a:rPr lang="cs-CZ" sz="2400" dirty="0">
                <a:hlinkClick r:id="rId2"/>
              </a:rPr>
              <a:t>haisman@masposumavi.cz</a:t>
            </a:r>
            <a:endParaRPr lang="cs-CZ" sz="2400" dirty="0"/>
          </a:p>
          <a:p>
            <a:endParaRPr lang="cs-CZ" sz="2400" dirty="0"/>
          </a:p>
          <a:p>
            <a:r>
              <a:rPr lang="cs-CZ" dirty="0">
                <a:solidFill>
                  <a:srgbClr val="C00000"/>
                </a:solidFill>
              </a:rPr>
              <a:t>Koordinátorka projektu:</a:t>
            </a:r>
          </a:p>
          <a:p>
            <a:r>
              <a:rPr lang="cs-CZ" sz="2400" dirty="0"/>
              <a:t>Ing. Marie Kaufnerová</a:t>
            </a:r>
          </a:p>
          <a:p>
            <a:r>
              <a:rPr lang="cs-CZ" sz="2400" dirty="0">
                <a:hlinkClick r:id="rId3"/>
              </a:rPr>
              <a:t>kaufnerova@masposumavi.cz</a:t>
            </a:r>
            <a:r>
              <a:rPr lang="cs-CZ" sz="2400" dirty="0"/>
              <a:t> </a:t>
            </a:r>
          </a:p>
        </p:txBody>
      </p:sp>
      <p:sp>
        <p:nvSpPr>
          <p:cNvPr id="4" name="Zástupný obsah 3">
            <a:extLst>
              <a:ext uri="{FF2B5EF4-FFF2-40B4-BE49-F238E27FC236}">
                <a16:creationId xmlns:a16="http://schemas.microsoft.com/office/drawing/2014/main" id="{E52A1EA2-0BD7-48A3-85C9-6C5B1AEB19D1}"/>
              </a:ext>
            </a:extLst>
          </p:cNvPr>
          <p:cNvSpPr>
            <a:spLocks noGrp="1"/>
          </p:cNvSpPr>
          <p:nvPr>
            <p:ph sz="half" idx="2"/>
          </p:nvPr>
        </p:nvSpPr>
        <p:spPr/>
        <p:txBody>
          <a:bodyPr>
            <a:normAutofit/>
          </a:bodyPr>
          <a:lstStyle/>
          <a:p>
            <a:endParaRPr lang="cs-CZ" dirty="0"/>
          </a:p>
          <a:p>
            <a:pPr marL="0" indent="0">
              <a:buNone/>
            </a:pPr>
            <a:endParaRPr lang="cs-CZ" dirty="0"/>
          </a:p>
          <a:p>
            <a:r>
              <a:rPr lang="cs-CZ" dirty="0">
                <a:solidFill>
                  <a:srgbClr val="00B050"/>
                </a:solidFill>
              </a:rPr>
              <a:t>Finanční manažerka</a:t>
            </a:r>
            <a:r>
              <a:rPr lang="cs-CZ" dirty="0"/>
              <a:t>:</a:t>
            </a:r>
          </a:p>
          <a:p>
            <a:r>
              <a:rPr lang="cs-CZ" sz="2400" dirty="0"/>
              <a:t>Jindřiška Bělohlavá</a:t>
            </a:r>
          </a:p>
          <a:p>
            <a:r>
              <a:rPr lang="cs-CZ" sz="2400" dirty="0">
                <a:hlinkClick r:id="rId4"/>
              </a:rPr>
              <a:t>belohlava@masposumavi.c</a:t>
            </a:r>
            <a:r>
              <a:rPr lang="cs-CZ" sz="2400" dirty="0"/>
              <a:t>z</a:t>
            </a:r>
          </a:p>
          <a:p>
            <a:endParaRPr lang="cs-CZ" dirty="0"/>
          </a:p>
          <a:p>
            <a:r>
              <a:rPr lang="cs-CZ" dirty="0">
                <a:solidFill>
                  <a:srgbClr val="FFC000"/>
                </a:solidFill>
              </a:rPr>
              <a:t>Administrativní pracovník:</a:t>
            </a:r>
          </a:p>
          <a:p>
            <a:r>
              <a:rPr lang="cs-CZ" sz="2000" dirty="0"/>
              <a:t>Václava Šulanová</a:t>
            </a:r>
          </a:p>
          <a:p>
            <a:r>
              <a:rPr lang="cs-CZ" sz="2000" dirty="0">
                <a:hlinkClick r:id="rId5"/>
              </a:rPr>
              <a:t>sulanova@masposumavi.cz</a:t>
            </a:r>
            <a:r>
              <a:rPr lang="cs-CZ" sz="2000" dirty="0"/>
              <a:t> </a:t>
            </a:r>
          </a:p>
        </p:txBody>
      </p:sp>
      <p:pic>
        <p:nvPicPr>
          <p:cNvPr id="5" name="Obrázek 4">
            <a:extLst>
              <a:ext uri="{FF2B5EF4-FFF2-40B4-BE49-F238E27FC236}">
                <a16:creationId xmlns:a16="http://schemas.microsoft.com/office/drawing/2014/main" id="{A71B119D-3CB9-1AE6-C950-44FE44EA34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8200" y="5628588"/>
            <a:ext cx="3841926" cy="548375"/>
          </a:xfrm>
          <a:prstGeom prst="rect">
            <a:avLst/>
          </a:prstGeom>
        </p:spPr>
      </p:pic>
    </p:spTree>
    <p:extLst>
      <p:ext uri="{BB962C8B-B14F-4D97-AF65-F5344CB8AC3E}">
        <p14:creationId xmlns:p14="http://schemas.microsoft.com/office/powerpoint/2010/main" val="2302505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A2E628-5396-B22D-E406-5678E36E9C88}"/>
              </a:ext>
            </a:extLst>
          </p:cNvPr>
          <p:cNvSpPr>
            <a:spLocks noGrp="1"/>
          </p:cNvSpPr>
          <p:nvPr>
            <p:ph type="title"/>
          </p:nvPr>
        </p:nvSpPr>
        <p:spPr/>
        <p:txBody>
          <a:bodyPr/>
          <a:lstStyle/>
          <a:p>
            <a:pPr lvl="0"/>
            <a:r>
              <a:rPr lang="cs-CZ" dirty="0"/>
              <a:t>Seznámení s dosavadním průběhem projektu</a:t>
            </a:r>
          </a:p>
        </p:txBody>
      </p:sp>
      <p:sp>
        <p:nvSpPr>
          <p:cNvPr id="4" name="TextovéPole 3">
            <a:extLst>
              <a:ext uri="{FF2B5EF4-FFF2-40B4-BE49-F238E27FC236}">
                <a16:creationId xmlns:a16="http://schemas.microsoft.com/office/drawing/2014/main" id="{CE21EE6F-0FB7-81CD-31D3-61FF66A1B3E9}"/>
              </a:ext>
            </a:extLst>
          </p:cNvPr>
          <p:cNvSpPr txBox="1"/>
          <p:nvPr/>
        </p:nvSpPr>
        <p:spPr>
          <a:xfrm>
            <a:off x="838200" y="1553918"/>
            <a:ext cx="10144027" cy="4524315"/>
          </a:xfrm>
          <a:prstGeom prst="rect">
            <a:avLst/>
          </a:prstGeom>
          <a:noFill/>
        </p:spPr>
        <p:txBody>
          <a:bodyPr wrap="square">
            <a:spAutoFit/>
          </a:bodyPr>
          <a:lstStyle/>
          <a:p>
            <a:pPr algn="l"/>
            <a:r>
              <a:rPr lang="cs-CZ" sz="2400" b="0" i="0" u="none" strike="noStrike" baseline="0" dirty="0">
                <a:solidFill>
                  <a:srgbClr val="000000"/>
                </a:solidFill>
                <a:latin typeface="Calibri" panose="020F0502020204030204" pitchFamily="34" charset="0"/>
              </a:rPr>
              <a:t>KA  1  </a:t>
            </a:r>
            <a:r>
              <a:rPr lang="cs-CZ" sz="2400" b="1" i="0" u="none" strike="noStrike" baseline="0" dirty="0">
                <a:solidFill>
                  <a:srgbClr val="000000"/>
                </a:solidFill>
                <a:latin typeface="Calibri" panose="020F0502020204030204" pitchFamily="34" charset="0"/>
              </a:rPr>
              <a:t>Řízení projektu </a:t>
            </a:r>
            <a:r>
              <a:rPr lang="cs-CZ" sz="2400" b="0" i="0" u="none" strike="noStrike" baseline="0" dirty="0">
                <a:solidFill>
                  <a:srgbClr val="000000"/>
                </a:solidFill>
                <a:latin typeface="Calibri" panose="020F0502020204030204" pitchFamily="34" charset="0"/>
              </a:rPr>
              <a:t>– podána podstatná změna</a:t>
            </a:r>
          </a:p>
          <a:p>
            <a:pPr algn="l"/>
            <a:r>
              <a:rPr lang="cs-CZ" sz="2400" dirty="0">
                <a:solidFill>
                  <a:srgbClr val="000000"/>
                </a:solidFill>
                <a:latin typeface="Calibri" panose="020F0502020204030204" pitchFamily="34" charset="0"/>
              </a:rPr>
              <a:t>KA 2  </a:t>
            </a:r>
            <a:r>
              <a:rPr lang="cs-CZ" sz="2400" b="1" dirty="0">
                <a:solidFill>
                  <a:srgbClr val="000000"/>
                </a:solidFill>
                <a:latin typeface="Calibri" panose="020F0502020204030204" pitchFamily="34" charset="0"/>
              </a:rPr>
              <a:t>Evaluace MAP </a:t>
            </a:r>
            <a:r>
              <a:rPr lang="cs-CZ" sz="2400" dirty="0">
                <a:solidFill>
                  <a:srgbClr val="000000"/>
                </a:solidFill>
                <a:latin typeface="Calibri" panose="020F0502020204030204" pitchFamily="34" charset="0"/>
              </a:rPr>
              <a:t>– externí </a:t>
            </a:r>
            <a:r>
              <a:rPr lang="cs-CZ" sz="2400" dirty="0" err="1">
                <a:solidFill>
                  <a:srgbClr val="000000"/>
                </a:solidFill>
                <a:latin typeface="Calibri" panose="020F0502020204030204" pitchFamily="34" charset="0"/>
              </a:rPr>
              <a:t>evaluátorka</a:t>
            </a:r>
            <a:r>
              <a:rPr lang="cs-CZ" sz="2400" dirty="0">
                <a:solidFill>
                  <a:srgbClr val="000000"/>
                </a:solidFill>
                <a:latin typeface="Calibri" panose="020F0502020204030204" pitchFamily="34" charset="0"/>
              </a:rPr>
              <a:t> dokončila ev. zprávu (data k 1.11.25)</a:t>
            </a:r>
          </a:p>
          <a:p>
            <a:pPr algn="l"/>
            <a:r>
              <a:rPr lang="cs-CZ" sz="2400" b="0" i="0" u="none" strike="noStrike" baseline="0" dirty="0">
                <a:solidFill>
                  <a:srgbClr val="000000"/>
                </a:solidFill>
                <a:latin typeface="Calibri" panose="020F0502020204030204" pitchFamily="34" charset="0"/>
              </a:rPr>
              <a:t>KA 3 </a:t>
            </a:r>
            <a:r>
              <a:rPr lang="cs-CZ" sz="2400" b="1" i="0" u="none" strike="noStrike" baseline="0" dirty="0">
                <a:solidFill>
                  <a:srgbClr val="000000"/>
                </a:solidFill>
                <a:latin typeface="Calibri" panose="020F0502020204030204" pitchFamily="34" charset="0"/>
              </a:rPr>
              <a:t>Tvorba MAP – </a:t>
            </a:r>
          </a:p>
          <a:p>
            <a:pPr algn="l"/>
            <a:r>
              <a:rPr lang="cs-CZ" sz="2400" b="1" dirty="0">
                <a:solidFill>
                  <a:srgbClr val="000000"/>
                </a:solidFill>
                <a:latin typeface="Calibri" panose="020F0502020204030204" pitchFamily="34" charset="0"/>
              </a:rPr>
              <a:t>ŘV - </a:t>
            </a:r>
            <a:r>
              <a:rPr lang="cs-CZ" sz="2400" b="0" i="0" u="none" strike="noStrike" baseline="0" dirty="0">
                <a:solidFill>
                  <a:srgbClr val="000000"/>
                </a:solidFill>
                <a:latin typeface="Calibri" panose="020F0502020204030204" pitchFamily="34" charset="0"/>
              </a:rPr>
              <a:t>7.5.25 Schvalování strategického rámce MAP – vize, priorit a cílů, investičních priorit (MŠMT jej ale neuznalo, protože i v něm mají být vyjmenovány i aktivity škol a aktivity spolupráce)</a:t>
            </a:r>
          </a:p>
          <a:p>
            <a:pPr algn="l"/>
            <a:r>
              <a:rPr lang="cs-CZ" sz="2400" b="0" i="0" u="none" strike="noStrike" baseline="0" dirty="0">
                <a:solidFill>
                  <a:srgbClr val="000000"/>
                </a:solidFill>
                <a:latin typeface="Calibri" panose="020F0502020204030204" pitchFamily="34" charset="0"/>
              </a:rPr>
              <a:t>PS </a:t>
            </a:r>
            <a:r>
              <a:rPr lang="cs-CZ" sz="2400" b="0" i="0" u="none" strike="noStrike" baseline="0" dirty="0" err="1">
                <a:solidFill>
                  <a:srgbClr val="000000"/>
                </a:solidFill>
                <a:latin typeface="Calibri" panose="020F0502020204030204" pitchFamily="34" charset="0"/>
              </a:rPr>
              <a:t>Modifo</a:t>
            </a:r>
            <a:r>
              <a:rPr lang="cs-CZ" sz="2400" b="0" i="0" u="none" strike="noStrike" baseline="0" dirty="0">
                <a:solidFill>
                  <a:srgbClr val="000000"/>
                </a:solidFill>
                <a:latin typeface="Calibri" panose="020F0502020204030204" pitchFamily="34" charset="0"/>
              </a:rPr>
              <a:t> – 29.5.25, 13.11.25</a:t>
            </a:r>
          </a:p>
          <a:p>
            <a:pPr algn="l"/>
            <a:r>
              <a:rPr lang="cs-CZ" sz="2400" dirty="0">
                <a:solidFill>
                  <a:srgbClr val="000000"/>
                </a:solidFill>
                <a:latin typeface="Calibri" panose="020F0502020204030204" pitchFamily="34" charset="0"/>
              </a:rPr>
              <a:t>PS RP – 27.5.25, 13.11.25</a:t>
            </a:r>
          </a:p>
          <a:p>
            <a:pPr algn="l"/>
            <a:r>
              <a:rPr lang="cs-CZ" sz="2400" b="0" i="0" u="none" strike="noStrike" baseline="0" dirty="0">
                <a:solidFill>
                  <a:srgbClr val="000000"/>
                </a:solidFill>
                <a:latin typeface="Calibri" panose="020F0502020204030204" pitchFamily="34" charset="0"/>
              </a:rPr>
              <a:t>PS Fin – 13.11.25, 2.12.25</a:t>
            </a:r>
          </a:p>
          <a:p>
            <a:r>
              <a:rPr lang="cs-CZ" sz="2400" dirty="0">
                <a:solidFill>
                  <a:srgbClr val="000000"/>
                </a:solidFill>
                <a:latin typeface="Calibri" panose="020F0502020204030204" pitchFamily="34" charset="0"/>
              </a:rPr>
              <a:t>Konzultační proces – 27.11.-4.12.25 – 1 připomínka (ZŠ Blatenská – terminologie -</a:t>
            </a:r>
            <a:r>
              <a:rPr lang="cs-CZ" dirty="0"/>
              <a:t>speciální třídy (zřízeny dle paragrafu 16 odst. 9 ŠZ), které máme zřízeny při běžné ZŠ.</a:t>
            </a:r>
            <a:r>
              <a:rPr lang="cs-CZ" sz="2400" dirty="0">
                <a:solidFill>
                  <a:srgbClr val="000000"/>
                </a:solidFill>
                <a:latin typeface="Calibri" panose="020F0502020204030204" pitchFamily="34" charset="0"/>
              </a:rPr>
              <a:t>)</a:t>
            </a:r>
            <a:endParaRPr lang="cs-CZ" sz="2400" b="0" i="0" u="none" strike="noStrike" baseline="0" dirty="0">
              <a:solidFill>
                <a:srgbClr val="000000"/>
              </a:solidFill>
              <a:latin typeface="Calibri" panose="020F0502020204030204" pitchFamily="34" charset="0"/>
            </a:endParaRPr>
          </a:p>
          <a:p>
            <a:pPr algn="l"/>
            <a:r>
              <a:rPr lang="cs-CZ" sz="2400" dirty="0">
                <a:solidFill>
                  <a:srgbClr val="000000"/>
                </a:solidFill>
                <a:latin typeface="Calibri" panose="020F0502020204030204" pitchFamily="34" charset="0"/>
              </a:rPr>
              <a:t>KA 4 Implementace MAP</a:t>
            </a:r>
            <a:endParaRPr lang="cs-CZ" sz="2400" b="0" i="0" u="none" strike="noStrike" baseline="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084203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563380-B091-0185-ACA5-A9D10514AF39}"/>
              </a:ext>
            </a:extLst>
          </p:cNvPr>
          <p:cNvSpPr>
            <a:spLocks noGrp="1"/>
          </p:cNvSpPr>
          <p:nvPr>
            <p:ph type="title"/>
          </p:nvPr>
        </p:nvSpPr>
        <p:spPr>
          <a:xfrm>
            <a:off x="838200" y="365125"/>
            <a:ext cx="10515600" cy="857839"/>
          </a:xfrm>
        </p:spPr>
        <p:txBody>
          <a:bodyPr/>
          <a:lstStyle/>
          <a:p>
            <a:pPr algn="ctr"/>
            <a:r>
              <a:rPr lang="cs-CZ" dirty="0"/>
              <a:t>IMPLEMENTAČNÍ AKTIVITY </a:t>
            </a:r>
          </a:p>
        </p:txBody>
      </p:sp>
      <p:sp>
        <p:nvSpPr>
          <p:cNvPr id="3" name="Zástupný obsah 2">
            <a:extLst>
              <a:ext uri="{FF2B5EF4-FFF2-40B4-BE49-F238E27FC236}">
                <a16:creationId xmlns:a16="http://schemas.microsoft.com/office/drawing/2014/main" id="{8C527D0B-0A14-65F0-9197-365CDFBA4827}"/>
              </a:ext>
            </a:extLst>
          </p:cNvPr>
          <p:cNvSpPr>
            <a:spLocks noGrp="1"/>
          </p:cNvSpPr>
          <p:nvPr>
            <p:ph idx="1"/>
          </p:nvPr>
        </p:nvSpPr>
        <p:spPr>
          <a:xfrm>
            <a:off x="1177565" y="1608808"/>
            <a:ext cx="10515600" cy="4351338"/>
          </a:xfrm>
        </p:spPr>
        <p:txBody>
          <a:bodyPr>
            <a:normAutofit/>
          </a:bodyPr>
          <a:lstStyle/>
          <a:p>
            <a:r>
              <a:rPr lang="cs-CZ" sz="2400" b="1" dirty="0"/>
              <a:t>SETKÁNÍ ŘEDITELŮ A VEDOUCÍCH PRACOVNÍKŮ ŠKOL </a:t>
            </a:r>
            <a:r>
              <a:rPr lang="cs-CZ" sz="2400" dirty="0"/>
              <a:t>– 2X ročně – říjen</a:t>
            </a:r>
          </a:p>
          <a:p>
            <a:r>
              <a:rPr lang="cs-CZ" sz="1900" i="1" dirty="0">
                <a:solidFill>
                  <a:srgbClr val="FF0000"/>
                </a:solidFill>
              </a:rPr>
              <a:t>Střední článek podpory, </a:t>
            </a:r>
            <a:r>
              <a:rPr lang="cs-CZ" sz="1900" i="1" dirty="0" err="1">
                <a:solidFill>
                  <a:srgbClr val="FF0000"/>
                </a:solidFill>
              </a:rPr>
              <a:t>Wellbeing</a:t>
            </a:r>
            <a:r>
              <a:rPr lang="cs-CZ" sz="1900" i="1" dirty="0">
                <a:solidFill>
                  <a:srgbClr val="FF0000"/>
                </a:solidFill>
              </a:rPr>
              <a:t> na školách a podpora ŠPP od KCV Plzeň</a:t>
            </a:r>
          </a:p>
          <a:p>
            <a:r>
              <a:rPr lang="cs-CZ" sz="2000" b="1" dirty="0"/>
              <a:t>NOVÉ TRENDY VE VZDĚLÁVÁNÍ </a:t>
            </a:r>
            <a:r>
              <a:rPr lang="cs-CZ" sz="2000" dirty="0"/>
              <a:t>-13 seminářů či exkurzí  - </a:t>
            </a:r>
          </a:p>
          <a:p>
            <a:pPr lvl="1"/>
            <a:r>
              <a:rPr lang="cs-CZ" sz="21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18.8.-20.8.2025 – Kritické myšlení pro pokročilé</a:t>
            </a:r>
          </a:p>
          <a:p>
            <a:pPr lvl="1"/>
            <a:r>
              <a:rPr lang="cs-CZ" sz="2100" i="1" dirty="0">
                <a:solidFill>
                  <a:srgbClr val="FF0000"/>
                </a:solidFill>
                <a:latin typeface="Calibri" panose="020F0502020204030204" pitchFamily="34" charset="0"/>
                <a:ea typeface="Calibri" panose="020F0502020204030204" pitchFamily="34" charset="0"/>
                <a:cs typeface="Times New Roman" panose="02020603050405020304" pitchFamily="18" charset="0"/>
              </a:rPr>
              <a:t>21.-22.8. – LŠ pro MŠ – práce s nadanými dětmi a </a:t>
            </a:r>
            <a:r>
              <a:rPr lang="cs-CZ" sz="2100" i="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artefiletika</a:t>
            </a:r>
            <a:r>
              <a:rPr lang="cs-CZ" sz="2100" i="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cs-CZ" sz="2100" i="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neurovývojová</a:t>
            </a:r>
            <a:r>
              <a:rPr lang="cs-CZ" sz="2100" i="1" dirty="0">
                <a:solidFill>
                  <a:srgbClr val="FF0000"/>
                </a:solidFill>
                <a:latin typeface="Calibri" panose="020F0502020204030204" pitchFamily="34" charset="0"/>
                <a:ea typeface="Calibri" panose="020F0502020204030204" pitchFamily="34" charset="0"/>
                <a:cs typeface="Times New Roman" panose="02020603050405020304" pitchFamily="18" charset="0"/>
              </a:rPr>
              <a:t> stimulace</a:t>
            </a:r>
          </a:p>
          <a:p>
            <a:pPr lvl="1"/>
            <a:r>
              <a:rPr lang="cs-CZ" sz="1900" i="1" dirty="0">
                <a:solidFill>
                  <a:srgbClr val="FF0000"/>
                </a:solidFill>
              </a:rPr>
              <a:t>20.11. NAUTIS – národní centrum pro autismus, Státní pedagogické muzeum JAK Praha</a:t>
            </a:r>
          </a:p>
          <a:p>
            <a:r>
              <a:rPr lang="cs-CZ" sz="2400" b="1" dirty="0"/>
              <a:t>TALENTOVANÉ DĚTI, PODPORA NADÁNÍ </a:t>
            </a:r>
            <a:r>
              <a:rPr lang="cs-CZ" sz="2400" dirty="0"/>
              <a:t>- 4 semináře či exkurze </a:t>
            </a:r>
          </a:p>
          <a:p>
            <a:pPr marL="0" indent="0">
              <a:buNone/>
            </a:pPr>
            <a:r>
              <a:rPr lang="cs-CZ" sz="2000" dirty="0">
                <a:solidFill>
                  <a:srgbClr val="FF0000"/>
                </a:solidFill>
              </a:rPr>
              <a:t>Exkurze do OPEN GATE – podpora nadaných dětí ze sociálně slabých rodin přes Nadaci </a:t>
            </a:r>
            <a:r>
              <a:rPr lang="cs-CZ" sz="2000" dirty="0" err="1">
                <a:solidFill>
                  <a:srgbClr val="FF0000"/>
                </a:solidFill>
              </a:rPr>
              <a:t>Kelnerových</a:t>
            </a:r>
            <a:endParaRPr lang="cs-CZ" sz="1800" dirty="0">
              <a:solidFill>
                <a:srgbClr val="FF0000"/>
              </a:solidFill>
            </a:endParaRPr>
          </a:p>
          <a:p>
            <a:pPr marL="0" indent="0">
              <a:buNone/>
            </a:pPr>
            <a:r>
              <a:rPr lang="cs-CZ" sz="2100" dirty="0">
                <a:solidFill>
                  <a:srgbClr val="FF0000"/>
                </a:solidFill>
              </a:rPr>
              <a:t>Květen – září – Mladý badatel a historik – Skanzen Chanovice</a:t>
            </a:r>
          </a:p>
          <a:p>
            <a:pPr marL="0" indent="0">
              <a:buNone/>
            </a:pPr>
            <a:r>
              <a:rPr lang="cs-CZ" sz="2100" dirty="0">
                <a:solidFill>
                  <a:srgbClr val="FF0000"/>
                </a:solidFill>
              </a:rPr>
              <a:t>Od října – Kroužek pro zvídavé žáky – ZŠ Blatenská</a:t>
            </a:r>
          </a:p>
          <a:p>
            <a:pPr marL="0" indent="0">
              <a:buNone/>
            </a:pPr>
            <a:r>
              <a:rPr lang="cs-CZ" sz="2100" dirty="0">
                <a:solidFill>
                  <a:srgbClr val="FF0000"/>
                </a:solidFill>
              </a:rPr>
              <a:t>Od října Kroužek Mladý reportér</a:t>
            </a:r>
          </a:p>
        </p:txBody>
      </p:sp>
      <p:pic>
        <p:nvPicPr>
          <p:cNvPr id="5" name="Obrázek 4">
            <a:extLst>
              <a:ext uri="{FF2B5EF4-FFF2-40B4-BE49-F238E27FC236}">
                <a16:creationId xmlns:a16="http://schemas.microsoft.com/office/drawing/2014/main" id="{A8FEC132-9E91-5509-B28D-EAA42CD8A3F4}"/>
              </a:ext>
            </a:extLst>
          </p:cNvPr>
          <p:cNvPicPr>
            <a:picLocks noChangeAspect="1"/>
          </p:cNvPicPr>
          <p:nvPr/>
        </p:nvPicPr>
        <p:blipFill>
          <a:blip r:embed="rId2"/>
          <a:stretch>
            <a:fillRect/>
          </a:stretch>
        </p:blipFill>
        <p:spPr>
          <a:xfrm>
            <a:off x="-170107" y="3143724"/>
            <a:ext cx="1337883" cy="1892595"/>
          </a:xfrm>
          <a:prstGeom prst="rect">
            <a:avLst/>
          </a:prstGeom>
        </p:spPr>
      </p:pic>
    </p:spTree>
    <p:extLst>
      <p:ext uri="{BB962C8B-B14F-4D97-AF65-F5344CB8AC3E}">
        <p14:creationId xmlns:p14="http://schemas.microsoft.com/office/powerpoint/2010/main" val="2587562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66A70E-5612-8AF0-AEED-3D6EA3A42C86}"/>
              </a:ext>
            </a:extLst>
          </p:cNvPr>
          <p:cNvSpPr>
            <a:spLocks noGrp="1"/>
          </p:cNvSpPr>
          <p:nvPr>
            <p:ph type="title"/>
          </p:nvPr>
        </p:nvSpPr>
        <p:spPr/>
        <p:txBody>
          <a:bodyPr/>
          <a:lstStyle/>
          <a:p>
            <a:r>
              <a:rPr lang="cs-CZ" dirty="0"/>
              <a:t>IMPLEMENTAČNÍ AKTIVITY </a:t>
            </a:r>
          </a:p>
        </p:txBody>
      </p:sp>
      <p:sp>
        <p:nvSpPr>
          <p:cNvPr id="3" name="Zástupný obsah 2">
            <a:extLst>
              <a:ext uri="{FF2B5EF4-FFF2-40B4-BE49-F238E27FC236}">
                <a16:creationId xmlns:a16="http://schemas.microsoft.com/office/drawing/2014/main" id="{404205C3-BEC5-817A-DB48-F6D11075EBB3}"/>
              </a:ext>
            </a:extLst>
          </p:cNvPr>
          <p:cNvSpPr>
            <a:spLocks noGrp="1"/>
          </p:cNvSpPr>
          <p:nvPr>
            <p:ph sz="half" idx="1"/>
          </p:nvPr>
        </p:nvSpPr>
        <p:spPr>
          <a:xfrm>
            <a:off x="838199" y="1825625"/>
            <a:ext cx="10515599" cy="4351338"/>
          </a:xfrm>
        </p:spPr>
        <p:txBody>
          <a:bodyPr>
            <a:normAutofit/>
          </a:bodyPr>
          <a:lstStyle/>
          <a:p>
            <a:pPr lvl="2"/>
            <a:r>
              <a:rPr lang="cs-CZ" sz="3000" b="1" dirty="0"/>
              <a:t>UČÍME VENKU A MÍSTNĚ ZAKOTVENÉ UČENÍ  </a:t>
            </a:r>
            <a:r>
              <a:rPr lang="cs-CZ" sz="3000" dirty="0"/>
              <a:t>3 semináře –10 projektových dnů pro žáky + produktem</a:t>
            </a:r>
          </a:p>
          <a:p>
            <a:pPr marL="914400" lvl="2" indent="0">
              <a:buNone/>
            </a:pPr>
            <a:r>
              <a:rPr lang="cs-CZ" sz="3000" dirty="0"/>
              <a:t> je sada metodik pro učitele včetně pracovních listů pro žáky k těmto projektovým dnům; </a:t>
            </a:r>
            <a:r>
              <a:rPr lang="cs-CZ" sz="3000" strike="sngStrike" dirty="0"/>
              <a:t>5</a:t>
            </a:r>
            <a:r>
              <a:rPr lang="cs-CZ" sz="3000" dirty="0"/>
              <a:t> 3 dokumentačních souborů ze setkání s pamětníky</a:t>
            </a:r>
          </a:p>
          <a:p>
            <a:r>
              <a:rPr lang="cs-CZ" sz="2800" b="1" dirty="0"/>
              <a:t>PODPORA PRIMÁRNÍ PREVENCE RIZIKOVÉHO CHOVÁNÍ </a:t>
            </a:r>
          </a:p>
          <a:p>
            <a:r>
              <a:rPr lang="cs-CZ" sz="2800" dirty="0"/>
              <a:t>-2 přednášky pro rodiče </a:t>
            </a:r>
            <a:r>
              <a:rPr lang="cs-CZ" dirty="0" err="1">
                <a:solidFill>
                  <a:srgbClr val="FF0000"/>
                </a:solidFill>
              </a:rPr>
              <a:t>N</a:t>
            </a:r>
            <a:r>
              <a:rPr lang="cs-CZ" sz="2800" dirty="0" err="1">
                <a:solidFill>
                  <a:srgbClr val="FF0000"/>
                </a:solidFill>
              </a:rPr>
              <a:t>etolismus</a:t>
            </a:r>
            <a:r>
              <a:rPr lang="cs-CZ" sz="2800" dirty="0">
                <a:solidFill>
                  <a:srgbClr val="FF0000"/>
                </a:solidFill>
              </a:rPr>
              <a:t> u dětí</a:t>
            </a:r>
            <a:r>
              <a:rPr lang="cs-CZ" sz="2800" dirty="0"/>
              <a:t>, </a:t>
            </a:r>
            <a:r>
              <a:rPr lang="cs-CZ" sz="2800" dirty="0">
                <a:solidFill>
                  <a:srgbClr val="FF0000"/>
                </a:solidFill>
              </a:rPr>
              <a:t>Bezpečnost v kyberprostoru – plánována na 15.12. 2025</a:t>
            </a:r>
          </a:p>
          <a:p>
            <a:r>
              <a:rPr lang="cs-CZ" sz="2800" dirty="0"/>
              <a:t> přednášky pro učitele  - </a:t>
            </a:r>
            <a:r>
              <a:rPr lang="cs-CZ" sz="2800" dirty="0" err="1">
                <a:solidFill>
                  <a:srgbClr val="FF0000"/>
                </a:solidFill>
              </a:rPr>
              <a:t>Netolismus</a:t>
            </a:r>
            <a:r>
              <a:rPr lang="cs-CZ" sz="2800" dirty="0">
                <a:solidFill>
                  <a:srgbClr val="FF0000"/>
                </a:solidFill>
              </a:rPr>
              <a:t> </a:t>
            </a:r>
            <a:r>
              <a:rPr lang="cs-CZ" sz="2800" dirty="0" err="1">
                <a:solidFill>
                  <a:srgbClr val="FF0000"/>
                </a:solidFill>
              </a:rPr>
              <a:t>udětí</a:t>
            </a:r>
            <a:r>
              <a:rPr lang="cs-CZ" sz="2800" dirty="0">
                <a:solidFill>
                  <a:srgbClr val="FF0000"/>
                </a:solidFill>
              </a:rPr>
              <a:t>,  Etická výchova </a:t>
            </a:r>
            <a:r>
              <a:rPr lang="cs-CZ" sz="2800" dirty="0"/>
              <a:t>(</a:t>
            </a:r>
            <a:r>
              <a:rPr lang="cs-CZ" sz="2800" dirty="0" err="1"/>
              <a:t>Hábl</a:t>
            </a:r>
            <a:r>
              <a:rPr lang="cs-CZ" sz="2800" dirty="0"/>
              <a:t>)</a:t>
            </a:r>
            <a:endParaRPr lang="cs-CZ" sz="2800" b="0" i="0" u="none" strike="noStrike" baseline="0" dirty="0">
              <a:solidFill>
                <a:srgbClr val="000000"/>
              </a:solidFill>
              <a:latin typeface="Calibri" panose="020F0502020204030204" pitchFamily="34" charset="0"/>
            </a:endParaRPr>
          </a:p>
          <a:p>
            <a:endParaRPr lang="cs-CZ" dirty="0"/>
          </a:p>
        </p:txBody>
      </p:sp>
    </p:spTree>
    <p:extLst>
      <p:ext uri="{BB962C8B-B14F-4D97-AF65-F5344CB8AC3E}">
        <p14:creationId xmlns:p14="http://schemas.microsoft.com/office/powerpoint/2010/main" val="3600986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B97C0-E29C-E316-88B9-470BC834892C}"/>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DD864F81-81FA-B402-5666-837718EA5C01}"/>
              </a:ext>
            </a:extLst>
          </p:cNvPr>
          <p:cNvSpPr>
            <a:spLocks noGrp="1"/>
          </p:cNvSpPr>
          <p:nvPr>
            <p:ph type="title"/>
          </p:nvPr>
        </p:nvSpPr>
        <p:spPr/>
        <p:txBody>
          <a:bodyPr/>
          <a:lstStyle/>
          <a:p>
            <a:r>
              <a:rPr lang="cs-CZ" dirty="0"/>
              <a:t>IMPLEMENTAČNÍ AKTIVITY </a:t>
            </a:r>
          </a:p>
        </p:txBody>
      </p:sp>
      <p:sp>
        <p:nvSpPr>
          <p:cNvPr id="3" name="Zástupný obsah 2">
            <a:extLst>
              <a:ext uri="{FF2B5EF4-FFF2-40B4-BE49-F238E27FC236}">
                <a16:creationId xmlns:a16="http://schemas.microsoft.com/office/drawing/2014/main" id="{30B4DBAF-7972-778B-66C6-55C79B3F5FF6}"/>
              </a:ext>
            </a:extLst>
          </p:cNvPr>
          <p:cNvSpPr>
            <a:spLocks noGrp="1"/>
          </p:cNvSpPr>
          <p:nvPr>
            <p:ph idx="1"/>
          </p:nvPr>
        </p:nvSpPr>
        <p:spPr/>
        <p:txBody>
          <a:bodyPr>
            <a:normAutofit fontScale="92500" lnSpcReduction="20000"/>
          </a:bodyPr>
          <a:lstStyle/>
          <a:p>
            <a:r>
              <a:rPr lang="cs-CZ" sz="2400" b="1" i="0" u="none" strike="noStrike" baseline="0" dirty="0">
                <a:solidFill>
                  <a:srgbClr val="000000"/>
                </a:solidFill>
                <a:latin typeface="Calibri" panose="020F0502020204030204" pitchFamily="34" charset="0"/>
              </a:rPr>
              <a:t>ODPOLEDNÍ VOLNOČASOVÝ KLUB  </a:t>
            </a:r>
            <a:r>
              <a:rPr lang="cs-CZ" sz="2400" b="0" i="0" u="none" strike="noStrike" baseline="0" dirty="0">
                <a:solidFill>
                  <a:srgbClr val="000000"/>
                </a:solidFill>
                <a:latin typeface="Calibri" panose="020F0502020204030204" pitchFamily="34" charset="0"/>
              </a:rPr>
              <a:t>- Horažďovice, ubytovna</a:t>
            </a:r>
          </a:p>
          <a:p>
            <a:r>
              <a:rPr lang="cs-CZ" sz="2400" b="1" i="0" u="none" strike="noStrike" baseline="0" dirty="0">
                <a:solidFill>
                  <a:srgbClr val="000000"/>
                </a:solidFill>
                <a:latin typeface="Calibri" panose="020F0502020204030204" pitchFamily="34" charset="0"/>
              </a:rPr>
              <a:t>PODPORA RODIČŮ PŘI VÝCHOVĚ DĚTÍ - </a:t>
            </a:r>
            <a:r>
              <a:rPr lang="cs-CZ" sz="2400" b="0" i="0" u="none" strike="noStrike" baseline="0" dirty="0">
                <a:solidFill>
                  <a:srgbClr val="000000"/>
                </a:solidFill>
                <a:latin typeface="Calibri" panose="020F0502020204030204" pitchFamily="34" charset="0"/>
              </a:rPr>
              <a:t>2 cykly přednášek  (pro rodiče</a:t>
            </a:r>
          </a:p>
          <a:p>
            <a:pPr marL="0" indent="0">
              <a:buNone/>
            </a:pPr>
            <a:r>
              <a:rPr lang="cs-CZ" sz="2400" b="0" i="0" u="none" strike="noStrike" baseline="0" dirty="0">
                <a:solidFill>
                  <a:srgbClr val="000000"/>
                </a:solidFill>
                <a:latin typeface="Calibri" panose="020F0502020204030204" pitchFamily="34" charset="0"/>
              </a:rPr>
              <a:t> předškolních dětí - jaro 25 a pro rodiče žáků ZŠ – podzim 25) </a:t>
            </a:r>
            <a:r>
              <a:rPr lang="cs-CZ" sz="2400" b="0" i="0" u="none" strike="noStrike" baseline="0" dirty="0">
                <a:solidFill>
                  <a:srgbClr val="FF0000"/>
                </a:solidFill>
                <a:latin typeface="Calibri" panose="020F0502020204030204" pitchFamily="34" charset="0"/>
              </a:rPr>
              <a:t>– Strach a výchova, Hypersenzitivita u dětí, Citová vazba, Šikana mezi dětmi, </a:t>
            </a:r>
            <a:r>
              <a:rPr lang="cs-CZ" sz="2400" dirty="0">
                <a:solidFill>
                  <a:srgbClr val="FF0000"/>
                </a:solidFill>
                <a:latin typeface="Calibri" panose="020F0502020204030204" pitchFamily="34" charset="0"/>
              </a:rPr>
              <a:t>Porucha soustředění, Role pohádek ve vývoji jedince</a:t>
            </a:r>
            <a:endParaRPr lang="cs-CZ" sz="2400" b="0" i="0" u="none" strike="noStrike" baseline="0" dirty="0">
              <a:solidFill>
                <a:srgbClr val="FF0000"/>
              </a:solidFill>
              <a:latin typeface="Calibri" panose="020F0502020204030204" pitchFamily="34" charset="0"/>
            </a:endParaRPr>
          </a:p>
          <a:p>
            <a:r>
              <a:rPr lang="cs-CZ" sz="2400" b="1" i="0" u="none" strike="noStrike" baseline="0" dirty="0">
                <a:solidFill>
                  <a:srgbClr val="000000"/>
                </a:solidFill>
                <a:latin typeface="Calibri" panose="020F0502020204030204" pitchFamily="34" charset="0"/>
              </a:rPr>
              <a:t>WELLBEING UČITELŮ  </a:t>
            </a:r>
            <a:r>
              <a:rPr lang="cs-CZ" sz="2400" b="0" i="0" u="none" strike="noStrike" baseline="0" dirty="0">
                <a:solidFill>
                  <a:srgbClr val="000000"/>
                </a:solidFill>
                <a:latin typeface="Calibri" panose="020F0502020204030204" pitchFamily="34" charset="0"/>
              </a:rPr>
              <a:t>- 1 seminář – </a:t>
            </a:r>
            <a:r>
              <a:rPr lang="cs-CZ" sz="2200" b="0" i="0" u="none" strike="noStrike" baseline="0" dirty="0">
                <a:solidFill>
                  <a:srgbClr val="FF0000"/>
                </a:solidFill>
                <a:latin typeface="Calibri" panose="020F0502020204030204" pitchFamily="34" charset="0"/>
              </a:rPr>
              <a:t>částečně </a:t>
            </a:r>
            <a:r>
              <a:rPr lang="cs-CZ" sz="2200" b="0" i="0" u="none" strike="noStrike" baseline="0" dirty="0" err="1">
                <a:solidFill>
                  <a:srgbClr val="FF0000"/>
                </a:solidFill>
                <a:latin typeface="Calibri" panose="020F0502020204030204" pitchFamily="34" charset="0"/>
              </a:rPr>
              <a:t>Welbeing</a:t>
            </a:r>
            <a:r>
              <a:rPr lang="cs-CZ" sz="2200" b="0" i="0" u="none" strike="noStrike" baseline="0" dirty="0">
                <a:solidFill>
                  <a:srgbClr val="FF0000"/>
                </a:solidFill>
                <a:latin typeface="Calibri" panose="020F0502020204030204" pitchFamily="34" charset="0"/>
              </a:rPr>
              <a:t> s </a:t>
            </a:r>
            <a:r>
              <a:rPr lang="cs-CZ" sz="2200" b="0" i="0" u="none" strike="noStrike" baseline="0" dirty="0" err="1">
                <a:solidFill>
                  <a:srgbClr val="FF0000"/>
                </a:solidFill>
                <a:latin typeface="Calibri" panose="020F0502020204030204" pitchFamily="34" charset="0"/>
              </a:rPr>
              <a:t>artefiletikou</a:t>
            </a:r>
            <a:r>
              <a:rPr lang="cs-CZ" sz="3900" b="0" i="0" u="none" strike="noStrike" baseline="0" dirty="0">
                <a:solidFill>
                  <a:srgbClr val="FF0000"/>
                </a:solidFill>
                <a:latin typeface="Calibri" panose="020F0502020204030204" pitchFamily="34" charset="0"/>
              </a:rPr>
              <a:t>, </a:t>
            </a:r>
            <a:r>
              <a:rPr lang="cs-CZ" sz="2400" b="0" i="0" u="none" strike="sngStrike" baseline="0" dirty="0">
                <a:solidFill>
                  <a:srgbClr val="000000"/>
                </a:solidFill>
                <a:latin typeface="Calibri" panose="020F0502020204030204" pitchFamily="34" charset="0"/>
              </a:rPr>
              <a:t>podpora tandemového vyučování </a:t>
            </a:r>
            <a:r>
              <a:rPr lang="cs-CZ" sz="1700" b="0" i="0" u="none" baseline="0" dirty="0">
                <a:solidFill>
                  <a:srgbClr val="00B050"/>
                </a:solidFill>
                <a:latin typeface="Calibri" panose="020F0502020204030204" pitchFamily="34" charset="0"/>
              </a:rPr>
              <a:t>zatím školení ředitelů Jak na tandemové vyučování (Pluhařová</a:t>
            </a:r>
            <a:r>
              <a:rPr lang="cs-CZ" sz="2400" b="0" i="0" u="none" strike="noStrike" baseline="0" dirty="0">
                <a:solidFill>
                  <a:srgbClr val="000000"/>
                </a:solidFill>
                <a:latin typeface="Calibri" panose="020F0502020204030204" pitchFamily="34" charset="0"/>
              </a:rPr>
              <a:t>)</a:t>
            </a:r>
          </a:p>
          <a:p>
            <a:r>
              <a:rPr lang="cs-CZ" sz="2400" b="1" i="0" u="none" strike="noStrike" baseline="0" dirty="0">
                <a:solidFill>
                  <a:srgbClr val="000000"/>
                </a:solidFill>
                <a:latin typeface="Calibri" panose="020F0502020204030204" pitchFamily="34" charset="0"/>
              </a:rPr>
              <a:t>WELLBEING DĚTÍ  </a:t>
            </a:r>
            <a:r>
              <a:rPr lang="cs-CZ" sz="2400" b="0" i="0" u="none" strike="noStrike" baseline="0" dirty="0">
                <a:solidFill>
                  <a:srgbClr val="000000"/>
                </a:solidFill>
                <a:latin typeface="Calibri" panose="020F0502020204030204" pitchFamily="34" charset="0"/>
              </a:rPr>
              <a:t>- 4 přednášky pro učitele + </a:t>
            </a:r>
            <a:r>
              <a:rPr lang="cs-CZ" sz="2400" b="0" i="0" u="none" strike="sngStrike" baseline="0" dirty="0">
                <a:solidFill>
                  <a:srgbClr val="000000"/>
                </a:solidFill>
                <a:latin typeface="Calibri" panose="020F0502020204030204" pitchFamily="34" charset="0"/>
              </a:rPr>
              <a:t>ukázkové hodiny pro učitele realizované na jednotlivých školách s „jejich“ dětmi </a:t>
            </a:r>
          </a:p>
          <a:p>
            <a:r>
              <a:rPr lang="cs-CZ" sz="2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Tělocvik s fyzioterapeutem pro žáky 1. stupně – pokračování PLOCHÁ NOHA; Pohybem k sebeuvědomění, Zařazení prvků </a:t>
            </a:r>
            <a:r>
              <a:rPr lang="cs-CZ" sz="22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jogy</a:t>
            </a:r>
            <a:r>
              <a:rPr lang="cs-CZ" sz="2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do TV ml. </a:t>
            </a:r>
            <a:r>
              <a:rPr lang="cs-CZ" sz="2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ž</a:t>
            </a:r>
            <a:r>
              <a:rPr lang="cs-CZ" sz="2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áků a MŠ </a:t>
            </a:r>
          </a:p>
          <a:p>
            <a:r>
              <a:rPr lang="cs-CZ" sz="2400" b="0" i="0" u="none" strike="sngStrike" dirty="0">
                <a:solidFill>
                  <a:srgbClr val="000000"/>
                </a:solidFill>
                <a:latin typeface="Calibri" panose="020F0502020204030204" pitchFamily="34" charset="0"/>
              </a:rPr>
              <a:t>ZPROSTŘEDKOVÁNÍ ODBORNÉ POMOCI RODIČŮM I UČITELŮM  </a:t>
            </a:r>
            <a:r>
              <a:rPr lang="cs-CZ" sz="2400" b="0" i="0" u="none" dirty="0">
                <a:solidFill>
                  <a:srgbClr val="FF0000"/>
                </a:solidFill>
                <a:latin typeface="Calibri" panose="020F0502020204030204" pitchFamily="34" charset="0"/>
              </a:rPr>
              <a:t>vyřazeno Výběrovou komisí</a:t>
            </a:r>
            <a:endParaRPr lang="cs-CZ" sz="3600" dirty="0">
              <a:solidFill>
                <a:srgbClr val="FF0000"/>
              </a:solidFill>
            </a:endParaRPr>
          </a:p>
        </p:txBody>
      </p:sp>
      <p:pic>
        <p:nvPicPr>
          <p:cNvPr id="4" name="Obrázek 3">
            <a:extLst>
              <a:ext uri="{FF2B5EF4-FFF2-40B4-BE49-F238E27FC236}">
                <a16:creationId xmlns:a16="http://schemas.microsoft.com/office/drawing/2014/main" id="{B1B3229A-4855-1F24-6EDA-3EA7E6F53A63}"/>
              </a:ext>
            </a:extLst>
          </p:cNvPr>
          <p:cNvPicPr>
            <a:picLocks noChangeAspect="1"/>
          </p:cNvPicPr>
          <p:nvPr/>
        </p:nvPicPr>
        <p:blipFill>
          <a:blip r:embed="rId2"/>
          <a:stretch>
            <a:fillRect/>
          </a:stretch>
        </p:blipFill>
        <p:spPr>
          <a:xfrm>
            <a:off x="10099342" y="143476"/>
            <a:ext cx="1720873" cy="2434050"/>
          </a:xfrm>
          <a:prstGeom prst="rect">
            <a:avLst/>
          </a:prstGeom>
        </p:spPr>
      </p:pic>
    </p:spTree>
    <p:extLst>
      <p:ext uri="{BB962C8B-B14F-4D97-AF65-F5344CB8AC3E}">
        <p14:creationId xmlns:p14="http://schemas.microsoft.com/office/powerpoint/2010/main" val="2003271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brázek 14">
            <a:extLst>
              <a:ext uri="{FF2B5EF4-FFF2-40B4-BE49-F238E27FC236}">
                <a16:creationId xmlns:a16="http://schemas.microsoft.com/office/drawing/2014/main" id="{009A8449-5234-ED96-F422-61EB3101B1E7}"/>
              </a:ext>
            </a:extLst>
          </p:cNvPr>
          <p:cNvPicPr>
            <a:picLocks noChangeAspect="1"/>
          </p:cNvPicPr>
          <p:nvPr/>
        </p:nvPicPr>
        <p:blipFill>
          <a:blip r:embed="rId2"/>
          <a:stretch>
            <a:fillRect/>
          </a:stretch>
        </p:blipFill>
        <p:spPr>
          <a:xfrm>
            <a:off x="6998671" y="365125"/>
            <a:ext cx="4714695" cy="3207634"/>
          </a:xfrm>
          <a:prstGeom prst="rect">
            <a:avLst/>
          </a:prstGeom>
        </p:spPr>
      </p:pic>
      <p:sp>
        <p:nvSpPr>
          <p:cNvPr id="2" name="Nadpis 1">
            <a:extLst>
              <a:ext uri="{FF2B5EF4-FFF2-40B4-BE49-F238E27FC236}">
                <a16:creationId xmlns:a16="http://schemas.microsoft.com/office/drawing/2014/main" id="{FDFF662D-5E5C-E964-3FD5-5DBC2866720A}"/>
              </a:ext>
            </a:extLst>
          </p:cNvPr>
          <p:cNvSpPr>
            <a:spLocks noGrp="1"/>
          </p:cNvSpPr>
          <p:nvPr>
            <p:ph type="title"/>
          </p:nvPr>
        </p:nvSpPr>
        <p:spPr/>
        <p:txBody>
          <a:bodyPr>
            <a:normAutofit/>
          </a:bodyPr>
          <a:lstStyle/>
          <a:p>
            <a:r>
              <a:rPr lang="cs-CZ" sz="4000" dirty="0"/>
              <a:t>Střední článek podpory</a:t>
            </a:r>
          </a:p>
        </p:txBody>
      </p:sp>
      <p:sp>
        <p:nvSpPr>
          <p:cNvPr id="7" name="Zástupný obsah 6">
            <a:extLst>
              <a:ext uri="{FF2B5EF4-FFF2-40B4-BE49-F238E27FC236}">
                <a16:creationId xmlns:a16="http://schemas.microsoft.com/office/drawing/2014/main" id="{A1AE8D2B-4EE9-9E82-300F-0FCD22D5FF05}"/>
              </a:ext>
            </a:extLst>
          </p:cNvPr>
          <p:cNvSpPr>
            <a:spLocks noGrp="1"/>
          </p:cNvSpPr>
          <p:nvPr>
            <p:ph idx="1"/>
          </p:nvPr>
        </p:nvSpPr>
        <p:spPr>
          <a:xfrm>
            <a:off x="838200" y="1825625"/>
            <a:ext cx="5876499" cy="4351338"/>
          </a:xfrm>
        </p:spPr>
        <p:txBody>
          <a:bodyPr>
            <a:normAutofit fontScale="92500" lnSpcReduction="10000"/>
          </a:bodyPr>
          <a:lstStyle/>
          <a:p>
            <a:r>
              <a:rPr lang="cs-CZ" b="1" dirty="0">
                <a:solidFill>
                  <a:schemeClr val="accent5">
                    <a:lumMod val="75000"/>
                  </a:schemeClr>
                </a:solidFill>
              </a:rPr>
              <a:t>Prezentace Střední článek podpory MŠMT</a:t>
            </a:r>
          </a:p>
          <a:p>
            <a:pPr marL="0" indent="0">
              <a:buNone/>
            </a:pPr>
            <a:r>
              <a:rPr lang="cs-CZ" dirty="0"/>
              <a:t>Za okres Klatovy p. Zdeňka </a:t>
            </a:r>
            <a:r>
              <a:rPr lang="cs-CZ" dirty="0" err="1"/>
              <a:t>Knězová</a:t>
            </a:r>
            <a:endParaRPr lang="cs-CZ" dirty="0"/>
          </a:p>
          <a:p>
            <a:pPr marL="0" indent="0">
              <a:buNone/>
            </a:pPr>
            <a:r>
              <a:rPr lang="cs-CZ" dirty="0"/>
              <a:t>Projekt věží do roku 2029</a:t>
            </a:r>
          </a:p>
          <a:p>
            <a:pPr marL="0" indent="0">
              <a:buNone/>
            </a:pPr>
            <a:r>
              <a:rPr lang="cs-CZ" dirty="0"/>
              <a:t>Střední článek ale má již odbor</a:t>
            </a:r>
          </a:p>
          <a:p>
            <a:pPr marL="0" indent="0">
              <a:buNone/>
            </a:pPr>
            <a:r>
              <a:rPr lang="cs-CZ" dirty="0"/>
              <a:t>na MŠMT.</a:t>
            </a:r>
          </a:p>
          <a:p>
            <a:pPr marL="0" indent="0">
              <a:buNone/>
            </a:pPr>
            <a:r>
              <a:rPr lang="cs-CZ" dirty="0"/>
              <a:t>Určený pro pomoc, informovanost ředitelů a zřizovatelů.</a:t>
            </a:r>
          </a:p>
          <a:p>
            <a:pPr marL="0" indent="0">
              <a:buNone/>
            </a:pPr>
            <a:r>
              <a:rPr lang="cs-CZ" dirty="0"/>
              <a:t>Snaha o „scelování“ vedení škol s počtem pod 180 žáků – výhodnější financování.</a:t>
            </a:r>
          </a:p>
        </p:txBody>
      </p:sp>
      <p:pic>
        <p:nvPicPr>
          <p:cNvPr id="16" name="Obrázek 15">
            <a:extLst>
              <a:ext uri="{FF2B5EF4-FFF2-40B4-BE49-F238E27FC236}">
                <a16:creationId xmlns:a16="http://schemas.microsoft.com/office/drawing/2014/main" id="{C0A7A2A3-9138-9192-5AF1-120A208EE3F4}"/>
              </a:ext>
            </a:extLst>
          </p:cNvPr>
          <p:cNvPicPr>
            <a:picLocks noChangeAspect="1"/>
          </p:cNvPicPr>
          <p:nvPr/>
        </p:nvPicPr>
        <p:blipFill>
          <a:blip r:embed="rId3"/>
          <a:stretch>
            <a:fillRect/>
          </a:stretch>
        </p:blipFill>
        <p:spPr>
          <a:xfrm>
            <a:off x="7208106" y="5822716"/>
            <a:ext cx="3906098" cy="558014"/>
          </a:xfrm>
          <a:prstGeom prst="rect">
            <a:avLst/>
          </a:prstGeom>
        </p:spPr>
      </p:pic>
    </p:spTree>
    <p:extLst>
      <p:ext uri="{BB962C8B-B14F-4D97-AF65-F5344CB8AC3E}">
        <p14:creationId xmlns:p14="http://schemas.microsoft.com/office/powerpoint/2010/main" val="3796612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745D69-5C2D-2A2B-0EB2-89CD8858FF1A}"/>
              </a:ext>
            </a:extLst>
          </p:cNvPr>
          <p:cNvSpPr>
            <a:spLocks noGrp="1"/>
          </p:cNvSpPr>
          <p:nvPr>
            <p:ph type="title"/>
          </p:nvPr>
        </p:nvSpPr>
        <p:spPr/>
        <p:txBody>
          <a:bodyPr/>
          <a:lstStyle/>
          <a:p>
            <a:pPr algn="ctr"/>
            <a:r>
              <a:rPr lang="cs-CZ" b="1" dirty="0">
                <a:solidFill>
                  <a:srgbClr val="FF0000"/>
                </a:solidFill>
                <a:effectLst>
                  <a:outerShdw blurRad="38100" dist="38100" dir="2700000" algn="tl">
                    <a:srgbClr val="000000">
                      <a:alpha val="43137"/>
                    </a:srgbClr>
                  </a:outerShdw>
                </a:effectLst>
              </a:rPr>
              <a:t>IDZ   IMPLEMENTACE DLOUHODOBÉHO ZÁMĚRU PLZEŇSKÉHO KRAJE</a:t>
            </a:r>
          </a:p>
        </p:txBody>
      </p:sp>
      <p:sp>
        <p:nvSpPr>
          <p:cNvPr id="3" name="Zástupný obsah 2">
            <a:extLst>
              <a:ext uri="{FF2B5EF4-FFF2-40B4-BE49-F238E27FC236}">
                <a16:creationId xmlns:a16="http://schemas.microsoft.com/office/drawing/2014/main" id="{BE0DD7FC-B7A1-2F79-1F4F-97D6603AAF35}"/>
              </a:ext>
            </a:extLst>
          </p:cNvPr>
          <p:cNvSpPr>
            <a:spLocks noGrp="1"/>
          </p:cNvSpPr>
          <p:nvPr>
            <p:ph sz="half" idx="1"/>
          </p:nvPr>
        </p:nvSpPr>
        <p:spPr>
          <a:solidFill>
            <a:schemeClr val="accent4">
              <a:lumMod val="40000"/>
              <a:lumOff val="60000"/>
            </a:schemeClr>
          </a:solidFill>
        </p:spPr>
        <p:txBody>
          <a:bodyPr>
            <a:noAutofit/>
          </a:bodyPr>
          <a:lstStyle/>
          <a:p>
            <a:r>
              <a:rPr lang="cs-CZ" sz="1700" b="1" dirty="0"/>
              <a:t>2.1. KARIÉROVÉ PORADENSTVÍ </a:t>
            </a:r>
          </a:p>
          <a:p>
            <a:r>
              <a:rPr lang="cs-CZ" sz="1700" b="1" dirty="0"/>
              <a:t>¨</a:t>
            </a:r>
            <a:r>
              <a:rPr lang="pl-PL" sz="1700" dirty="0"/>
              <a:t>2.1.1.1. METODICKÁ PODPORA KARIÉROVÝCH PORADCŮ.... </a:t>
            </a:r>
          </a:p>
          <a:p>
            <a:r>
              <a:rPr lang="cs-CZ" sz="1700" dirty="0"/>
              <a:t>2.1.1.2. TEMATICKÉ SETKÁNÍ KARIÉROVÉ PORADENSTVÍ ......</a:t>
            </a:r>
          </a:p>
          <a:p>
            <a:r>
              <a:rPr lang="cs-CZ" sz="1700" dirty="0"/>
              <a:t>2.1.1.3. VZDĚLÁVÁNÍ KARIÉROVÝCH PORADCŮ </a:t>
            </a:r>
          </a:p>
          <a:p>
            <a:r>
              <a:rPr lang="cs-CZ" sz="1700" dirty="0"/>
              <a:t>2.1.1.4. OKRESNÍ KULATÉ STOLY ...................... </a:t>
            </a:r>
          </a:p>
          <a:p>
            <a:r>
              <a:rPr lang="pl-PL" sz="1700" dirty="0"/>
              <a:t>2.1.1.5. </a:t>
            </a:r>
            <a:r>
              <a:rPr lang="pl-PL" sz="1700" dirty="0">
                <a:solidFill>
                  <a:srgbClr val="FF0000"/>
                </a:solidFill>
              </a:rPr>
              <a:t>POSVIŤ SI NA BUDOUCNOST </a:t>
            </a:r>
            <a:r>
              <a:rPr lang="pl-PL" sz="1700" dirty="0"/>
              <a:t>.......</a:t>
            </a:r>
          </a:p>
          <a:p>
            <a:r>
              <a:rPr lang="cs-CZ" sz="1700" dirty="0"/>
              <a:t>2.1.1.6. DATOVÁ PODPORA KARIÉROVÉHO PORADENSTVÍ ..</a:t>
            </a:r>
          </a:p>
          <a:p>
            <a:r>
              <a:rPr lang="cs-CZ" sz="1700" dirty="0"/>
              <a:t>2.1.1.7. MOTIVAČNÍ AKTIVITY PRO ŽÁKY ......</a:t>
            </a:r>
          </a:p>
        </p:txBody>
      </p:sp>
      <p:sp>
        <p:nvSpPr>
          <p:cNvPr id="4" name="Zástupný obsah 3">
            <a:extLst>
              <a:ext uri="{FF2B5EF4-FFF2-40B4-BE49-F238E27FC236}">
                <a16:creationId xmlns:a16="http://schemas.microsoft.com/office/drawing/2014/main" id="{95ADE8AF-E4FD-F4BD-42D8-F8ED1FEEBFF0}"/>
              </a:ext>
            </a:extLst>
          </p:cNvPr>
          <p:cNvSpPr>
            <a:spLocks noGrp="1"/>
          </p:cNvSpPr>
          <p:nvPr>
            <p:ph sz="half" idx="2"/>
          </p:nvPr>
        </p:nvSpPr>
        <p:spPr/>
        <p:txBody>
          <a:bodyPr>
            <a:normAutofit/>
          </a:bodyPr>
          <a:lstStyle/>
          <a:p>
            <a:r>
              <a:rPr lang="cs-CZ" sz="900" b="1" dirty="0"/>
              <a:t>PREVENCE PŘEDČASNÝCH ODCHODŮ ZE VZDĚLÁVÁNÍ</a:t>
            </a:r>
          </a:p>
          <a:p>
            <a:r>
              <a:rPr lang="cs-CZ" sz="900" b="1" dirty="0"/>
              <a:t>PODPORA ROVNÝCH PŘÍLEŽITOSTÍ VE VZDĚLÁVÁNÍ A ROZVOJ POTENCIÁLU KAŽDÉHO ŽÁKA</a:t>
            </a:r>
          </a:p>
          <a:p>
            <a:r>
              <a:rPr lang="cs-CZ" sz="900" b="1" dirty="0"/>
              <a:t> – podpora </a:t>
            </a:r>
            <a:r>
              <a:rPr lang="cs-CZ" sz="900" b="1" dirty="0" err="1"/>
              <a:t>nadanýxh</a:t>
            </a:r>
            <a:r>
              <a:rPr lang="cs-CZ" sz="900" b="1" dirty="0"/>
              <a:t> </a:t>
            </a:r>
            <a:r>
              <a:rPr lang="cs-CZ" sz="900" b="1" dirty="0" err="1"/>
              <a:t>amimořádně</a:t>
            </a:r>
            <a:r>
              <a:rPr lang="cs-CZ" sz="900" b="1" dirty="0"/>
              <a:t> nadaných nebo s odlišným mateřským jazykem</a:t>
            </a:r>
          </a:p>
          <a:p>
            <a:r>
              <a:rPr lang="cs-CZ" sz="900" b="1" dirty="0"/>
              <a:t>ZVÝŠENÍ KVALITY PORADENSKÝCH SLUŽEB PRO DĚTI, ŽÁKY A STUDENTY NA ÚROVNI KRAJE</a:t>
            </a:r>
          </a:p>
          <a:p>
            <a:r>
              <a:rPr lang="cs-CZ" sz="900" dirty="0"/>
              <a:t>2.5.1.1. VZDĚLÁVACÍ AKCE PRO PRACOVNÍKY ŠPZ ................................................................ </a:t>
            </a:r>
          </a:p>
          <a:p>
            <a:r>
              <a:rPr lang="cs-CZ" sz="900" dirty="0"/>
              <a:t>2.5.1.2. PRŮVODCE KONCEPCÍ FUNKČNÍHO ŠPP ............................................................................</a:t>
            </a:r>
          </a:p>
          <a:p>
            <a:r>
              <a:rPr lang="cs-CZ" sz="900" dirty="0"/>
              <a:t>2.5.1.3. INSPIRATIVNÍ SETKÁNÍ PRO ŠKOLY PŘIPRAVENÉ PODPOŘIT ......................................... </a:t>
            </a:r>
          </a:p>
          <a:p>
            <a:r>
              <a:rPr lang="cs-CZ" sz="900" dirty="0"/>
              <a:t>2.5.1.4. KONFERENCE DOBRÁ PRAXE ....................................................</a:t>
            </a:r>
          </a:p>
          <a:p>
            <a:r>
              <a:rPr lang="cs-CZ" sz="900" b="1" dirty="0"/>
              <a:t> IMPLEMENTACE DALŠÍCH AKTIVIT NAPLÁNOVANÝCH V DZ KRAJE. </a:t>
            </a:r>
            <a:endParaRPr lang="cs-CZ" sz="900" dirty="0"/>
          </a:p>
          <a:p>
            <a:r>
              <a:rPr lang="cs-CZ" sz="900" dirty="0"/>
              <a:t>. PODPORA ZAVÁDĚNÍ NÁSTROJE KOMPETENČNÍ PORTFOLIÍ VE ŠKOLÁCH...................................................... </a:t>
            </a:r>
          </a:p>
          <a:p>
            <a:r>
              <a:rPr lang="es-ES" sz="900" dirty="0"/>
              <a:t>. PERSONÁLNÍ PODPORA INOVACÍ VE VZDĚLÁVÁNÍ ......................................................................................... </a:t>
            </a:r>
          </a:p>
          <a:p>
            <a:r>
              <a:rPr lang="pl-PL" sz="900" dirty="0"/>
              <a:t> PODPORA SPOLUPRÁCE SE ZAMĚSTNAVATELI ............................................................................................... </a:t>
            </a:r>
          </a:p>
          <a:p>
            <a:r>
              <a:rPr lang="cs-CZ" sz="900" dirty="0"/>
              <a:t> KROUŽKY PRO ŽÁKY SŠ .................................................................................................................................... </a:t>
            </a:r>
          </a:p>
          <a:p>
            <a:r>
              <a:rPr lang="cs-CZ" sz="900" dirty="0"/>
              <a:t>SYSTÉMOVÉ AKTIVITY NA PODPORU DIGITÁLNÍCH KOMPETENCÍ A WELLBEINGU </a:t>
            </a:r>
          </a:p>
          <a:p>
            <a:r>
              <a:rPr lang="cs-CZ" sz="900" dirty="0"/>
              <a:t>POLYTECHNICKÉ KROUŽKY PRO MŠ ......................</a:t>
            </a:r>
          </a:p>
        </p:txBody>
      </p:sp>
    </p:spTree>
    <p:extLst>
      <p:ext uri="{BB962C8B-B14F-4D97-AF65-F5344CB8AC3E}">
        <p14:creationId xmlns:p14="http://schemas.microsoft.com/office/powerpoint/2010/main" val="496883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010677-D064-C270-311F-988C22664A65}"/>
              </a:ext>
            </a:extLst>
          </p:cNvPr>
          <p:cNvSpPr>
            <a:spLocks noGrp="1"/>
          </p:cNvSpPr>
          <p:nvPr>
            <p:ph type="title"/>
          </p:nvPr>
        </p:nvSpPr>
        <p:spPr/>
        <p:txBody>
          <a:bodyPr>
            <a:normAutofit/>
          </a:bodyPr>
          <a:lstStyle/>
          <a:p>
            <a:r>
              <a:rPr lang="cs-CZ" sz="8000" dirty="0" err="1">
                <a:solidFill>
                  <a:srgbClr val="FFC000"/>
                </a:solidFill>
                <a:effectLst>
                  <a:outerShdw blurRad="38100" dist="38100" dir="2700000" algn="tl">
                    <a:srgbClr val="000000">
                      <a:alpha val="43137"/>
                    </a:srgbClr>
                  </a:outerShdw>
                </a:effectLst>
              </a:rPr>
              <a:t>Ips</a:t>
            </a:r>
            <a:r>
              <a:rPr lang="cs-CZ" sz="8000" dirty="0">
                <a:solidFill>
                  <a:srgbClr val="FFC000"/>
                </a:solidFill>
                <a:effectLst>
                  <a:outerShdw blurRad="38100" dist="38100" dir="2700000" algn="tl">
                    <a:srgbClr val="000000">
                      <a:alpha val="43137"/>
                    </a:srgbClr>
                  </a:outerShdw>
                </a:effectLst>
              </a:rPr>
              <a:t> KURIKULUM</a:t>
            </a:r>
          </a:p>
        </p:txBody>
      </p:sp>
      <p:sp>
        <p:nvSpPr>
          <p:cNvPr id="3" name="Zástupný obsah 2">
            <a:extLst>
              <a:ext uri="{FF2B5EF4-FFF2-40B4-BE49-F238E27FC236}">
                <a16:creationId xmlns:a16="http://schemas.microsoft.com/office/drawing/2014/main" id="{3B3412F6-583F-9F60-B71E-B6F6D7C9F0B6}"/>
              </a:ext>
            </a:extLst>
          </p:cNvPr>
          <p:cNvSpPr>
            <a:spLocks noGrp="1"/>
          </p:cNvSpPr>
          <p:nvPr>
            <p:ph idx="1"/>
          </p:nvPr>
        </p:nvSpPr>
        <p:spPr/>
        <p:txBody>
          <a:bodyPr/>
          <a:lstStyle/>
          <a:p>
            <a:r>
              <a:rPr lang="cs-CZ" dirty="0"/>
              <a:t>Neadresná podpora=Podpora všech škol v rámci republiky formou online webinářů, metodických materiálů </a:t>
            </a:r>
          </a:p>
          <a:p>
            <a:r>
              <a:rPr lang="cs-CZ" dirty="0"/>
              <a:t> </a:t>
            </a:r>
            <a:r>
              <a:rPr lang="cs-CZ" dirty="0">
                <a:hlinkClick r:id="rId2"/>
              </a:rPr>
              <a:t>https://revize.rvp.cz/zv/podpora-skol</a:t>
            </a:r>
            <a:endParaRPr lang="cs-CZ" dirty="0"/>
          </a:p>
          <a:p>
            <a:endParaRPr lang="cs-CZ" dirty="0"/>
          </a:p>
        </p:txBody>
      </p:sp>
      <p:pic>
        <p:nvPicPr>
          <p:cNvPr id="5" name="Obrázek 4">
            <a:extLst>
              <a:ext uri="{FF2B5EF4-FFF2-40B4-BE49-F238E27FC236}">
                <a16:creationId xmlns:a16="http://schemas.microsoft.com/office/drawing/2014/main" id="{FD91D02F-627F-8957-C88F-28FF3F2B2017}"/>
              </a:ext>
            </a:extLst>
          </p:cNvPr>
          <p:cNvPicPr>
            <a:picLocks noChangeAspect="1"/>
          </p:cNvPicPr>
          <p:nvPr/>
        </p:nvPicPr>
        <p:blipFill>
          <a:blip r:embed="rId3"/>
          <a:stretch>
            <a:fillRect/>
          </a:stretch>
        </p:blipFill>
        <p:spPr>
          <a:xfrm>
            <a:off x="935169" y="3429000"/>
            <a:ext cx="9232413" cy="3491371"/>
          </a:xfrm>
          <a:prstGeom prst="rect">
            <a:avLst/>
          </a:prstGeom>
        </p:spPr>
      </p:pic>
    </p:spTree>
    <p:extLst>
      <p:ext uri="{BB962C8B-B14F-4D97-AF65-F5344CB8AC3E}">
        <p14:creationId xmlns:p14="http://schemas.microsoft.com/office/powerpoint/2010/main" val="687633835"/>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2093</TotalTime>
  <Words>2283</Words>
  <Application>Microsoft Office PowerPoint</Application>
  <PresentationFormat>Širokoúhlá obrazovka</PresentationFormat>
  <Paragraphs>287</Paragraphs>
  <Slides>22</Slides>
  <Notes>6</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22</vt:i4>
      </vt:variant>
    </vt:vector>
  </HeadingPairs>
  <TitlesOfParts>
    <vt:vector size="29" baseType="lpstr">
      <vt:lpstr>Aptos</vt:lpstr>
      <vt:lpstr>Arial</vt:lpstr>
      <vt:lpstr>Bahnschrift</vt:lpstr>
      <vt:lpstr>Calibri</vt:lpstr>
      <vt:lpstr>Calibri Light</vt:lpstr>
      <vt:lpstr>Roboto Condensed</vt:lpstr>
      <vt:lpstr>Motiv Office</vt:lpstr>
      <vt:lpstr>4. setkání Řídicího výboru MAP IV pro SO ORP Horažďovice  CZ.02.02.XX/00/23_017/0008579 Místní akční plán rozvoje vzdělávání pro SO ORP Horažďovice IV </vt:lpstr>
      <vt:lpstr>PROGRAM: </vt:lpstr>
      <vt:lpstr>Seznámení s dosavadním průběhem projektu</vt:lpstr>
      <vt:lpstr>IMPLEMENTAČNÍ AKTIVITY </vt:lpstr>
      <vt:lpstr>IMPLEMENTAČNÍ AKTIVITY </vt:lpstr>
      <vt:lpstr>IMPLEMENTAČNÍ AKTIVITY </vt:lpstr>
      <vt:lpstr>Střední článek podpory</vt:lpstr>
      <vt:lpstr>IDZ   IMPLEMENTACE DLOUHODOBÉHO ZÁMĚRU PLZEŇSKÉHO KRAJE</vt:lpstr>
      <vt:lpstr>Ips KURIKULUM</vt:lpstr>
      <vt:lpstr>Ips KURIKULUM</vt:lpstr>
      <vt:lpstr>Ips KURIKULUM</vt:lpstr>
      <vt:lpstr>IPS DATA</vt:lpstr>
      <vt:lpstr> Projednání a schvalování Závěrečné evaluační zprávy </vt:lpstr>
      <vt:lpstr> Projednání a schválení strategického rámce MAP včetně aktivit škol a aktivit spolupráce </vt:lpstr>
      <vt:lpstr> Projednání a schválení změn v investičních prioritách škol </vt:lpstr>
      <vt:lpstr> Projednání a schválení akčních plánů pro roky 2026-2028 </vt:lpstr>
      <vt:lpstr> Aktualizace dokumentace  MAP </vt:lpstr>
      <vt:lpstr>Prezentace aplikace PowerPoint</vt:lpstr>
      <vt:lpstr>Obsazenost ZŠ v porovnáním s celkovou kapacitou pro šk. rok 2025/26 Poznámka: Počty žáků jsou uváděny k počátku školního roku. </vt:lpstr>
      <vt:lpstr>Učitelé na území Horažďovicka</vt:lpstr>
      <vt:lpstr>JAK DÁL?  Existence ŘV – zástupci skupin Úpravy SR MAP a seznamu inv.pr.  Úvahy před 10 lety – Nadace České spořitelny – Strategie 2030  Zájem  SČ podpory o dění v území </vt:lpstr>
      <vt:lpstr>Realizační tým MAP děkuje za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MAS Pošumaví MAS Pošumaví</dc:creator>
  <cp:lastModifiedBy>MAS Pošumaví MAS Pošumaví</cp:lastModifiedBy>
  <cp:revision>26</cp:revision>
  <dcterms:created xsi:type="dcterms:W3CDTF">2024-09-25T11:15:05Z</dcterms:created>
  <dcterms:modified xsi:type="dcterms:W3CDTF">2026-01-31T18:11:54Z</dcterms:modified>
</cp:coreProperties>
</file>