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63" r:id="rId4"/>
    <p:sldId id="264" r:id="rId5"/>
    <p:sldId id="265" r:id="rId6"/>
    <p:sldId id="267" r:id="rId7"/>
    <p:sldId id="266" r:id="rId8"/>
    <p:sldId id="261" r:id="rId9"/>
    <p:sldId id="257" r:id="rId10"/>
    <p:sldId id="258" r:id="rId11"/>
    <p:sldId id="259" r:id="rId12"/>
    <p:sldId id="260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54386" autoAdjust="0"/>
  </p:normalViewPr>
  <p:slideViewPr>
    <p:cSldViewPr snapToGrid="0">
      <p:cViewPr varScale="1">
        <p:scale>
          <a:sx n="45" d="100"/>
          <a:sy n="45" d="100"/>
        </p:scale>
        <p:origin x="60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u&#353;ka\0%20Prace\Evaluace%20MAP\MAP%20Po&#353;umav&#237;\Zprava%20Horazdovice\Vyhodnoceni%20dotazniku_MK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'ot 7,16,18'!$B$1</c:f>
              <c:strCache>
                <c:ptCount val="1"/>
                <c:pt idx="0">
                  <c:v>zlepšily 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'ot 7,16,18'!$A$8:$A$10</c:f>
              <c:strCache>
                <c:ptCount val="3"/>
                <c:pt idx="0">
                  <c:v>*podmínky pro rozvoj matematické či polytechnické gramotnosti dětí či žáků </c:v>
                </c:pt>
                <c:pt idx="1">
                  <c:v>*podmínky pro rozvoj čtenářské gramotnosti dětí či žáků </c:v>
                </c:pt>
                <c:pt idx="2">
                  <c:v>podmínky pro zajištění rovných příležitostí na škole </c:v>
                </c:pt>
              </c:strCache>
            </c:strRef>
          </c:cat>
          <c:val>
            <c:numRef>
              <c:f>'ot 7,16,18'!$B$8:$B$10</c:f>
              <c:numCache>
                <c:formatCode>0%</c:formatCode>
                <c:ptCount val="3"/>
                <c:pt idx="0">
                  <c:v>0.29729729729729731</c:v>
                </c:pt>
                <c:pt idx="1">
                  <c:v>0.32432432432432434</c:v>
                </c:pt>
                <c:pt idx="2">
                  <c:v>0.43243243243243246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B0-40F9-BE6B-2C0E61592F90}"/>
            </c:ext>
          </c:extLst>
        </c:ser>
        <c:ser>
          <c:idx val="1"/>
          <c:order val="1"/>
          <c:tx>
            <c:strRef>
              <c:f>'ot 7,16,18'!$C$1</c:f>
              <c:strCache>
                <c:ptCount val="1"/>
                <c:pt idx="0">
                  <c:v>zůstaly stejné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'ot 7,16,18'!$A$8:$A$10</c:f>
              <c:strCache>
                <c:ptCount val="3"/>
                <c:pt idx="0">
                  <c:v>*podmínky pro rozvoj matematické či polytechnické gramotnosti dětí či žáků </c:v>
                </c:pt>
                <c:pt idx="1">
                  <c:v>*podmínky pro rozvoj čtenářské gramotnosti dětí či žáků </c:v>
                </c:pt>
                <c:pt idx="2">
                  <c:v>podmínky pro zajištění rovných příležitostí na škole </c:v>
                </c:pt>
              </c:strCache>
            </c:strRef>
          </c:cat>
          <c:val>
            <c:numRef>
              <c:f>'ot 7,16,18'!$C$8:$C$10</c:f>
              <c:numCache>
                <c:formatCode>0%</c:formatCode>
                <c:ptCount val="3"/>
                <c:pt idx="0">
                  <c:v>0.27027027027027029</c:v>
                </c:pt>
                <c:pt idx="1">
                  <c:v>0.24324324324324326</c:v>
                </c:pt>
                <c:pt idx="2">
                  <c:v>0.43243243243243246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B0-40F9-BE6B-2C0E61592F90}"/>
            </c:ext>
          </c:extLst>
        </c:ser>
        <c:ser>
          <c:idx val="2"/>
          <c:order val="2"/>
          <c:tx>
            <c:strRef>
              <c:f>'ot 7,16,18'!$E$1</c:f>
              <c:strCache>
                <c:ptCount val="1"/>
                <c:pt idx="0">
                  <c:v>nedokáži posoudit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'ot 7,16,18'!$A$8:$A$10</c:f>
              <c:strCache>
                <c:ptCount val="3"/>
                <c:pt idx="0">
                  <c:v>*podmínky pro rozvoj matematické či polytechnické gramotnosti dětí či žáků </c:v>
                </c:pt>
                <c:pt idx="1">
                  <c:v>*podmínky pro rozvoj čtenářské gramotnosti dětí či žáků </c:v>
                </c:pt>
                <c:pt idx="2">
                  <c:v>podmínky pro zajištění rovných příležitostí na škole </c:v>
                </c:pt>
              </c:strCache>
            </c:strRef>
          </c:cat>
          <c:val>
            <c:numRef>
              <c:f>'ot 7,16,18'!$D$8:$D$10</c:f>
              <c:numCache>
                <c:formatCode>0%</c:formatCode>
                <c:ptCount val="3"/>
                <c:pt idx="0">
                  <c:v>0.43243243243243246</c:v>
                </c:pt>
                <c:pt idx="1">
                  <c:v>0.43243243243243246</c:v>
                </c:pt>
                <c:pt idx="2">
                  <c:v>0.13513513513513514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B0-40F9-BE6B-2C0E61592F9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531342416"/>
        <c:axId val="531358192"/>
      </c:barChart>
      <c:catAx>
        <c:axId val="531342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31358192"/>
        <c:crosses val="autoZero"/>
        <c:auto val="1"/>
        <c:lblAlgn val="ctr"/>
        <c:lblOffset val="100"/>
        <c:noMultiLvlLbl val="0"/>
      </c:catAx>
      <c:valAx>
        <c:axId val="531358192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3134241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DDCBA-ABEC-442A-8C2C-1D1FE7B1FE3E}" type="datetimeFigureOut">
              <a:rPr lang="cs-CZ" smtClean="0"/>
              <a:t>14.11.2024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6DE3B-580A-4422-B47B-FD7094E2BC1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333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cs-CZ" dirty="0" smtClean="0"/>
              <a:t>Budoucí výzvy ve vzdělávání: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Vydržet a pořádat další přínosné akce na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Horažďovicku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hledat zajímavá a důležitá témata ke vzdělávání pedagogů, udržet a případně rozšířit nabídku vzdělávání, ideálně bezplatného (chybí finanční podpora či ocenění dalšího vzdělávání pedagogů), podporovat orientaci v nových trendech.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Podporovat nadále akce, vzdělávání v tématech, které považují respondenti za zajímavé – rozvíjející matematickou gramotnost, technické vzdělávání, kritické myšlení, čtenářskou gramotnost,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Montessori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škola, pohybové hry, semináře k revizi ŠVP, práce s dětmi se SVP.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Podpořit spolupráci pedagogů a asistentů pedagogů (respondenti vnímají asistenty jako důležitý prvek pro zlepšení inkluze na školách).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Podporovat spolupráci pedagogů s rodiči – jak správně navodit a získat pozitivní zpětnou vazbu školy/učitele s rodiči žáků. Rodiče nejsou zvyklí či ochotní podávat učiteli/škole zpětnou vazbu.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Realizovat nadále semináře pro rodiče.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Podporovat nadále půjčovnu pomůcek, a to především těch, které nejsou běžně dostupné.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Podporovat nadále exkurze pro všechny žáky (nabídnout či podpořit exkurze žáků do firem, zajímavých podniků, zájezdy do zahraničí), aby pochopili a okusili z jiného úhlu pohledu realitu a smysl vzdělání a jeho uplatnění v životě.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Podpořit rozvoj přírodovědné a informační gramotnosti.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Podpořit vzdělávání v oblasti environmentální výchovy – učení venku.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Podpora vzdělávání nadaných žáků.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-Podporovat semináře na témata – jak nastolovat společenská pravidla ve škole pro nepřizpůsobivé žáky, supervize ohledně jednání s problémovými žáky.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Podpořit psychickou pohodu žáků.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Přinášet náměty či přímé konkrétní aktivity na relaxaci pedagogů, psychohygienu.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Zaměřit se více na vzdělávání dětí v MŠ.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Zapojit do akcí více pedagogů z území ORP, někteří respondenti vnímají, že je řada akcí učiteli málo využívána.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Mapovat ještě více potřeby účastníků pracovních skupin (pedagogů), zjišťovat potřeby účastníků i přes vedení školy. Poradit třeba i vedení školy, pro jaké pedagogy je účast na pracovní skupině vhodná – pro ty, kteří mají čas, dále výstupy pracovní skupiny rozvíjet a předávat. Motivovat k účasti na pracovních skupinách aktivní učitele, aby se zvýšil jejich dopad.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S větším předstihem informovat o akcích (2x). 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Zlepšit dostupnost akcí – nabízet více termínů pro 1 školení, nabídnout možnost zhlédnout setkání ze záznamu.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Zaměřit se na to, jak řešit budoucí úbytek dětí v regionu.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Podpořit začleňování ukrajinských žáků.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Synchronizace vzdělávání s požadavky pracovního trhu.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Podporovat zlepšení postavení, prestiže učitelů ve společnosti.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Podporovat udržení kvalitního vzdělání žáků. 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Výzvou je naplňování Strategie vzdělávací politiky České republiky do roku 2030+: Cíl 1: 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Zaměřit vzdělávání více na získávání kompetencí potřebných pro aktivní občanský, profesní a osobní život. 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Cíl 2: </a:t>
            </a:r>
            <a:r>
              <a:rPr lang="cs-CZ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Snížit nerovnosti v přístupu ke kvalitnímu vzdělávání a umožnit maximální rozvoj potenciálu dětí, žáků a studentů.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Setkávání pedagogů v různých školách zaměřená na jednotlivá metodická sdružení.</a:t>
            </a:r>
          </a:p>
          <a:p>
            <a:endParaRPr lang="cs-CZ" baseline="0" dirty="0" smtClean="0"/>
          </a:p>
          <a:p>
            <a:pPr marL="171450" indent="-171450"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6DE3B-580A-4422-B47B-FD7094E2BC10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5458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cs-CZ" dirty="0" smtClean="0"/>
              <a:t>Práce</a:t>
            </a:r>
            <a:r>
              <a:rPr lang="cs-CZ" baseline="0" dirty="0" smtClean="0"/>
              <a:t> s problémovými rodiči, prevence rizikového chování, větší zapojení rodičů do vzdělávání dětí, spolupráce se školou</a:t>
            </a:r>
          </a:p>
          <a:p>
            <a:pPr marL="171450" indent="-171450">
              <a:buFontTx/>
              <a:buChar char="-"/>
            </a:pPr>
            <a:r>
              <a:rPr lang="cs-CZ" baseline="0" dirty="0" smtClean="0"/>
              <a:t>Jak získávat zpětnou vazbu od rodičů (pro učitele důležité)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6DE3B-580A-4422-B47B-FD7094E2BC10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1320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Budoucí výzvy – práce s dětmi s cizinci,</a:t>
            </a:r>
            <a:r>
              <a:rPr lang="cs-CZ" baseline="0" dirty="0" smtClean="0"/>
              <a:t> </a:t>
            </a:r>
            <a:r>
              <a:rPr lang="cs-CZ" baseline="0" dirty="0" err="1" smtClean="0"/>
              <a:t>wellbiing</a:t>
            </a:r>
            <a:r>
              <a:rPr lang="cs-CZ" baseline="0" dirty="0" smtClean="0"/>
              <a:t> dětí a pedagogů, jak pracovat s problémovými děti, se závislostmi na sociálních sítí, jak pracovat s rodiči problémových dětí, jak podpořit žáky ze sociálně slabších rodin.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6DE3B-580A-4422-B47B-FD7094E2BC10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9068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Budoucí výzvy – práce s dětmi s cizinci,</a:t>
            </a:r>
            <a:r>
              <a:rPr lang="cs-CZ" baseline="0" dirty="0" smtClean="0"/>
              <a:t> </a:t>
            </a:r>
            <a:r>
              <a:rPr lang="cs-CZ" baseline="0" dirty="0" err="1" smtClean="0"/>
              <a:t>wellbiing</a:t>
            </a:r>
            <a:r>
              <a:rPr lang="cs-CZ" baseline="0" dirty="0" smtClean="0"/>
              <a:t> dětí, jak pracovat s problémovými děti, se závislostmi na sociálních sítí, jak pracovat s rodiči problémových dětí, jak podpořit žáky ze sociálně slabších rodin.</a:t>
            </a:r>
          </a:p>
          <a:p>
            <a:endParaRPr lang="cs-CZ" baseline="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6DE3B-580A-4422-B47B-FD7094E2BC10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0167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1200" b="0" i="0" u="none" strike="noStrike" cap="none" normalizeH="0" baseline="0" dirty="0" smtClean="0">
                <a:ln>
                  <a:noFill/>
                </a:ln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Vyhodnocení otázek z dotazníkového šetření mezi aktéry MAP I-III. Symbol "n" vyjadřuje počet respondentů, kteří se dokázali k otázce vyjádřit.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1200" b="0" i="1" u="none" strike="noStrike" cap="none" normalizeH="0" baseline="0" dirty="0" smtClean="0">
              <a:ln>
                <a:noFill/>
              </a:ln>
              <a:solidFill>
                <a:srgbClr val="44546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Tento vliv je dle nich veskrze pozitivní. Uváděli různorodé dopady například v oblasti zvýšení čtenářské či matematické gramotnosti, polytechnického vzdělávání, kritického myšlení, zvýšení zájmu o školní knihovnu, zlepšení práce ve skupinách. </a:t>
            </a:r>
            <a:endParaRPr kumimoji="0" lang="cs-CZ" altLang="cs-CZ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cs-CZ" dirty="0" smtClean="0"/>
          </a:p>
          <a:p>
            <a:r>
              <a:rPr lang="cs-CZ" dirty="0" smtClean="0"/>
              <a:t>Nejvíce je na akcích</a:t>
            </a:r>
            <a:r>
              <a:rPr lang="cs-CZ" baseline="0" dirty="0" smtClean="0"/>
              <a:t> MAP oceňováno, že jsou dostupnější (realizované přímo v regionu), umožňují výměnu zkušeností a jsou kvalitní a zajímavé.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6DE3B-580A-4422-B47B-FD7094E2BC10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39329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Dopady </a:t>
            </a:r>
            <a:r>
              <a:rPr lang="cs-CZ" baseline="0" dirty="0" smtClean="0"/>
              <a:t>vychází z MAP</a:t>
            </a:r>
          </a:p>
          <a:p>
            <a:r>
              <a:rPr lang="cs-CZ" baseline="0" dirty="0" smtClean="0"/>
              <a:t>Předpoklad, že největší efekt bude mít KA 4 – Implementační aktivity a KA 3 – Rozvoj a aktualizace MAP</a:t>
            </a:r>
          </a:p>
          <a:p>
            <a:r>
              <a:rPr lang="cs-CZ" dirty="0" smtClean="0"/>
              <a:t>Předpokládané</a:t>
            </a:r>
            <a:r>
              <a:rPr lang="cs-CZ" baseline="0" dirty="0" smtClean="0"/>
              <a:t> dopady na jednotlivé CS – vstupní zpráva</a:t>
            </a:r>
          </a:p>
          <a:p>
            <a:endParaRPr lang="cs-CZ" baseline="0" dirty="0" smtClean="0"/>
          </a:p>
          <a:p>
            <a:r>
              <a:rPr lang="cs-CZ" baseline="0" dirty="0" smtClean="0"/>
              <a:t>Dopady: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Prohloubení spolupráce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aktérů ve vzdělávání.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Zvýšení dostupnosti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DVPP v území, z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výšení pedagogických a didaktických kompetencí pracovníků ve vzdělávání a podpora managementu třídních kolektivů (využívání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moderních didaktických forem vedoucích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podpora nadaných dětí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Přispět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 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posun v hlavních problémech současného školství tj. velké množství odkladů povinné školní docházky, závislost vzdělávacích výsledků na sociálním statusu rodin, nedostatečná péče o nadané děti, malé povědomí učitelů o potřebách dětí se SVP, nízké kompetence dětí a žáků. Pozornost bude věnována též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wellbeingu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žáků i učitelů.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Rozvoj čt. a mat.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gramotnosti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Rozvoj potenciálu každého žáka, zejména žáků se sociálním a jiným znevýhodněním,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Rozvoj klíčových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kompetencí dětí a žáků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(podnikavosti, iniciativy a kreativity dětí a žáků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v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ýchova k udržitelnému rozvoji – zahrnuje EVVO, rozvoj sociálních a občanských kompetencí dětí a žáků, rozvoj kulturního povědomí a vyjádření dětí a žáků)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Rozvoj vztahu k místu, kde děti a žáci žijí, mezigenerační soužití, rozvoj regionální identity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Zlepšení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podpory nadaných dětí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Prevence rizikového chování dětí a žáků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Posílení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wellbeingu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(duševní zdraví dětí, žáků a pedagogů)</a:t>
            </a:r>
          </a:p>
          <a:p>
            <a:pPr marL="1714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Rozvoj spolupráce škol a dalších aktérů ve vzdělávání v území i mimo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něj</a:t>
            </a:r>
          </a:p>
          <a:p>
            <a:pPr marL="1714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Rozvoj spolupráce škola a rodičů s odborníky – logoped, psycholog speciální pedagog)</a:t>
            </a: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Zlepšení součinnosti zřizovatelů a škol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Zlepšení komunikace s rodiči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05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6DE3B-580A-4422-B47B-FD7094E2BC10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32824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Návrhy na doplnění?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6DE3B-580A-4422-B47B-FD7094E2BC10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9430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Rizika – neochota vyplňovat dotazníky,</a:t>
            </a:r>
            <a:r>
              <a:rPr lang="cs-CZ" baseline="0" dirty="0" smtClean="0"/>
              <a:t> proto budou distribuovány přímo při akcích, budou využity různé způsoby sběru dat.</a:t>
            </a:r>
          </a:p>
          <a:p>
            <a:endParaRPr lang="cs-CZ" baseline="0" dirty="0" smtClean="0"/>
          </a:p>
          <a:p>
            <a:r>
              <a:rPr lang="cs-CZ" baseline="0" dirty="0" smtClean="0"/>
              <a:t>Otázky:</a:t>
            </a:r>
          </a:p>
          <a:p>
            <a:r>
              <a:rPr lang="cs-CZ" baseline="0" dirty="0" smtClean="0"/>
              <a:t>Jak vyhodnocovat spolupráci škol s logopedem – cílem je odstranění logopedických vad dětí?</a:t>
            </a:r>
          </a:p>
          <a:p>
            <a:r>
              <a:rPr lang="cs-CZ" baseline="0" dirty="0" smtClean="0"/>
              <a:t>Jak je to s dotazníky mezi žáky? Musí být informovaný souhlas od rodičů?</a:t>
            </a:r>
          </a:p>
          <a:p>
            <a:r>
              <a:rPr lang="cs-CZ" baseline="0" dirty="0" smtClean="0"/>
              <a:t>Jsou nějaká dostupná zavedená pravidelná hodnocení v oblastech, kterými se zabývá MAP – </a:t>
            </a:r>
            <a:r>
              <a:rPr lang="cs-CZ" baseline="0" dirty="0" err="1" smtClean="0"/>
              <a:t>wellbeing</a:t>
            </a:r>
            <a:r>
              <a:rPr lang="cs-CZ" baseline="0" dirty="0" smtClean="0"/>
              <a:t>, inkluze, čt. a mat. gram.?</a:t>
            </a:r>
          </a:p>
          <a:p>
            <a:r>
              <a:rPr lang="cs-CZ" baseline="0" dirty="0" smtClean="0"/>
              <a:t>Je něco, co by účastníky zajímalo? Jaký měl MAP dopad?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A6DE3B-580A-4422-B47B-FD7094E2BC10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0712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30B27-CCDC-42F0-8EA9-34137FB24946}" type="datetime1">
              <a:rPr lang="cs-CZ" smtClean="0"/>
              <a:t>14.11.2024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267C-3239-492D-8664-CC524D6CF2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448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A178B-97F1-4669-92D7-556C0FD78523}" type="datetime1">
              <a:rPr lang="cs-CZ" smtClean="0"/>
              <a:t>14.11.2024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267C-3239-492D-8664-CC524D6CF2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1098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C017C-FA80-4D45-AB61-23C47AAFF093}" type="datetime1">
              <a:rPr lang="cs-CZ" smtClean="0"/>
              <a:t>14.11.2024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267C-3239-492D-8664-CC524D6CF2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042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467D1-8FD7-4787-A76A-17CEA2C0B0E2}" type="datetime1">
              <a:rPr lang="cs-CZ" smtClean="0"/>
              <a:t>14.11.2024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267C-3239-492D-8664-CC524D6CF2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916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4E36C-DF97-4AB1-A6BF-2280F63F3D32}" type="datetime1">
              <a:rPr lang="cs-CZ" smtClean="0"/>
              <a:t>14.11.2024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267C-3239-492D-8664-CC524D6CF2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660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2376-5410-4F4E-9C06-E351B4440145}" type="datetime1">
              <a:rPr lang="cs-CZ" smtClean="0"/>
              <a:t>14.11.2024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267C-3239-492D-8664-CC524D6CF2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51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44D77-04CE-4B5A-A662-89202460A0B1}" type="datetime1">
              <a:rPr lang="cs-CZ" smtClean="0"/>
              <a:t>14.11.2024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267C-3239-492D-8664-CC524D6CF2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3362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5378E-0CA5-49EB-8967-F38BA5DD56D8}" type="datetime1">
              <a:rPr lang="cs-CZ" smtClean="0"/>
              <a:t>14.11.2024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267C-3239-492D-8664-CC524D6CF2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9266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7819C-ECBF-45D3-8A98-EB207F0A6E44}" type="datetime1">
              <a:rPr lang="cs-CZ" smtClean="0"/>
              <a:t>14.11.2024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267C-3239-492D-8664-CC524D6CF2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1887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999D3-28CD-4198-955B-62358E1FC15C}" type="datetime1">
              <a:rPr lang="cs-CZ" smtClean="0"/>
              <a:t>14.11.2024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267C-3239-492D-8664-CC524D6CF2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6899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EEEED-2901-4EFB-B4BE-395785CAF1D1}" type="datetime1">
              <a:rPr lang="cs-CZ" smtClean="0"/>
              <a:t>14.11.2024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F267C-3239-492D-8664-CC524D6CF2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771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B6466-3B91-4122-8633-2AA640F385BE}" type="datetime1">
              <a:rPr lang="cs-CZ" smtClean="0"/>
              <a:t>14.11.2024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F267C-3239-492D-8664-CC524D6CF28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910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Výstupy evaluace MAP I-III pro území SO ORP Horažďovice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14</a:t>
            </a:r>
            <a:r>
              <a:rPr lang="cs-CZ" dirty="0" smtClean="0"/>
              <a:t>. </a:t>
            </a:r>
            <a:r>
              <a:rPr lang="cs-CZ" dirty="0" smtClean="0"/>
              <a:t>11. 2024</a:t>
            </a:r>
          </a:p>
          <a:p>
            <a:endParaRPr lang="cs-CZ" dirty="0"/>
          </a:p>
        </p:txBody>
      </p:sp>
      <p:pic>
        <p:nvPicPr>
          <p:cNvPr id="5" name="Obrázek 4" descr="C:\Users\Maruška\AppData\Local\Microsoft\Windows\INetCache\Content.MSO\47492736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896" y="4348451"/>
            <a:ext cx="3037205" cy="43878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287268" y="6197855"/>
            <a:ext cx="5617464" cy="288290"/>
          </a:xfrm>
        </p:spPr>
        <p:txBody>
          <a:bodyPr/>
          <a:lstStyle/>
          <a:p>
            <a:r>
              <a:rPr lang="cs-CZ" smtClean="0"/>
              <a:t>Prezentace v rámci MAP SO ORP Horažďovice IV, reg. č. p.: CZ.02.02.XX/00/23_017/0008579.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94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Evaluační otázky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přinesly aktivity MAP IV jednotlivým CS? Jakých změn bylo dosaženo na straně cílových skupin?</a:t>
            </a:r>
            <a:endParaRPr lang="cs-CZ" sz="3600" dirty="0" smtClean="0"/>
          </a:p>
          <a:p>
            <a:pPr lvl="1"/>
            <a:r>
              <a:rPr lang="cs-CZ" dirty="0" smtClean="0"/>
              <a:t>Lišily se přínosy aktivit projektu v závislosti na pohlaví dětí či žáků?</a:t>
            </a:r>
            <a:endParaRPr lang="cs-CZ" sz="3200" dirty="0" smtClean="0"/>
          </a:p>
          <a:p>
            <a:r>
              <a:rPr lang="cs-CZ" dirty="0" smtClean="0"/>
              <a:t>Měly aktivity projektu nějaké negativní dopady na CS?</a:t>
            </a:r>
            <a:endParaRPr lang="cs-CZ" sz="3600" dirty="0" smtClean="0"/>
          </a:p>
          <a:p>
            <a:r>
              <a:rPr lang="cs-CZ" dirty="0" smtClean="0"/>
              <a:t>Měly aktivity projektu nějaké nezamýšlené pozitivní dopady na CS?</a:t>
            </a:r>
            <a:endParaRPr lang="cs-CZ" sz="3600" dirty="0" smtClean="0"/>
          </a:p>
          <a:p>
            <a:r>
              <a:rPr lang="cs-CZ" dirty="0" smtClean="0"/>
              <a:t>Jakých zamýšlených dopadů se na straně cílových skupin nepodařilo dosáhnout ve vztahu k cílům MAP? Co v jejich dosažení bránilo?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560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sběru dat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Vstupní dotazník pro členy řídícího výboru</a:t>
            </a:r>
          </a:p>
          <a:p>
            <a:r>
              <a:rPr lang="cs-CZ" dirty="0" smtClean="0"/>
              <a:t>Hodnotící dotazníky k jednotlivým akcím – průběžně</a:t>
            </a:r>
          </a:p>
          <a:p>
            <a:r>
              <a:rPr lang="cs-CZ" dirty="0" smtClean="0"/>
              <a:t>Dotazníkové šetření/rozhovory pro zhodnocení dopadů na závěr projektu se členy ŘV, PS</a:t>
            </a:r>
          </a:p>
          <a:p>
            <a:r>
              <a:rPr lang="cs-CZ" dirty="0" smtClean="0"/>
              <a:t>Rozhovory</a:t>
            </a:r>
          </a:p>
          <a:p>
            <a:pPr lvl="1"/>
            <a:r>
              <a:rPr lang="cs-CZ" dirty="0" smtClean="0"/>
              <a:t>Zapojení zřizovatelé, zástupci spolupracujících </a:t>
            </a:r>
            <a:r>
              <a:rPr lang="cs-CZ" dirty="0" err="1" smtClean="0"/>
              <a:t>org</a:t>
            </a:r>
            <a:r>
              <a:rPr lang="cs-CZ" dirty="0" smtClean="0"/>
              <a:t>. </a:t>
            </a:r>
            <a:r>
              <a:rPr lang="cs-CZ" dirty="0" err="1" smtClean="0"/>
              <a:t>neform</a:t>
            </a:r>
            <a:r>
              <a:rPr lang="cs-CZ" dirty="0" smtClean="0"/>
              <a:t>. </a:t>
            </a:r>
            <a:r>
              <a:rPr lang="cs-CZ" dirty="0" err="1" smtClean="0"/>
              <a:t>vzděl</a:t>
            </a:r>
            <a:r>
              <a:rPr lang="cs-CZ" dirty="0" smtClean="0"/>
              <a:t>., NNO, odborníci</a:t>
            </a:r>
          </a:p>
          <a:p>
            <a:pPr lvl="1"/>
            <a:r>
              <a:rPr lang="cs-CZ" dirty="0" smtClean="0"/>
              <a:t>Realizační tým</a:t>
            </a:r>
          </a:p>
          <a:p>
            <a:r>
              <a:rPr lang="cs-CZ" dirty="0" smtClean="0"/>
              <a:t>Obsahová analýza</a:t>
            </a:r>
          </a:p>
          <a:p>
            <a:pPr lvl="1"/>
            <a:r>
              <a:rPr lang="cs-CZ" dirty="0" smtClean="0"/>
              <a:t>výstupy projektu (např. prezenční listiny)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81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r-FR" dirty="0"/>
              <a:t>Marie Zrnová, </a:t>
            </a:r>
            <a:r>
              <a:rPr lang="cs-CZ" dirty="0" smtClean="0"/>
              <a:t>marie.zrnova@cpkp.cz</a:t>
            </a:r>
            <a:r>
              <a:rPr lang="fr-FR" dirty="0" smtClean="0"/>
              <a:t>, </a:t>
            </a:r>
            <a:r>
              <a:rPr lang="fr-FR" dirty="0"/>
              <a:t>739 469 290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  <p:pic>
        <p:nvPicPr>
          <p:cNvPr id="6" name="Obrázek 5" descr="C:\Users\Maruška\AppData\Local\Microsoft\Windows\INetCache\Content.MSO\47492736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047" y="5527707"/>
            <a:ext cx="3037205" cy="4387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138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vycházející z evaluace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1) Realizátoři MAP by měli nadále stavět na svých silných stránkách prohlubování a rozšiřování spolupráce místních aktéru ve vzdělávání. Informátoři považují za důležité pokračovat v setkávání vedení škol, využívání vzdělávacích seminářů přímo v regionu </a:t>
            </a:r>
            <a:r>
              <a:rPr lang="cs-CZ" dirty="0" err="1"/>
              <a:t>Horažďovicka</a:t>
            </a:r>
            <a:r>
              <a:rPr lang="cs-CZ" dirty="0"/>
              <a:t> nebo </a:t>
            </a:r>
            <a:r>
              <a:rPr lang="cs-CZ" dirty="0" err="1"/>
              <a:t>Sušicka</a:t>
            </a:r>
            <a:r>
              <a:rPr lang="cs-CZ" dirty="0"/>
              <a:t>. Plzeň, kde většinou probíhají semináře, je příliš odlehlá.</a:t>
            </a:r>
          </a:p>
          <a:p>
            <a:r>
              <a:rPr lang="cs-CZ" dirty="0"/>
              <a:t>2) Zajistit pokračování, nebo zjistit možnosti pokračování vzdělávacích akcí pro pedagogy přímo v regionu (v Horažďovicích nebo v Sušici), setkávání ředitelů, která jsou považována za </a:t>
            </a:r>
            <a:r>
              <a:rPr lang="cs-CZ" dirty="0" smtClean="0"/>
              <a:t>úspěšná, aktivit pro děti a žáky.</a:t>
            </a:r>
            <a:endParaRPr lang="cs-CZ" dirty="0"/>
          </a:p>
          <a:p>
            <a:r>
              <a:rPr lang="cs-CZ" dirty="0"/>
              <a:t>3) Udržet nastavenou kvalitu aktivit, vzdělávacích seminářů, exkurzí atd. na stávající úrovni. Dosavadní aktivity, kterých se účastnili pedagogové, rodiče či vedení škol je považováno za velmi kvalitní.</a:t>
            </a:r>
          </a:p>
          <a:p>
            <a:r>
              <a:rPr lang="cs-CZ" dirty="0"/>
              <a:t>4) Pokračovat v přinášení nových trendů ve vzdělávání do území. Informátoři z řad pedagogů to oceňují, stejně tak respondenti dotazníkového šetření (např. metody </a:t>
            </a:r>
            <a:r>
              <a:rPr lang="cs-CZ" dirty="0" smtClean="0"/>
              <a:t>kritického myšlení, práce s chybou, aktivizující metody, práce s digitálními </a:t>
            </a:r>
            <a:r>
              <a:rPr lang="cs-CZ" dirty="0" err="1" smtClean="0"/>
              <a:t>tech</a:t>
            </a:r>
            <a:r>
              <a:rPr lang="cs-CZ" dirty="0" smtClean="0"/>
              <a:t>., </a:t>
            </a:r>
            <a:r>
              <a:rPr lang="cs-CZ" dirty="0"/>
              <a:t>učení </a:t>
            </a:r>
            <a:r>
              <a:rPr lang="cs-CZ" dirty="0" smtClean="0"/>
              <a:t>pohybem </a:t>
            </a:r>
            <a:r>
              <a:rPr lang="cs-CZ" dirty="0"/>
              <a:t>apod.). Vedení škol oceňuje přinášení témat a podpory k aktuálním tématům (např. žáci z Ukrajiny), k vedení škol (setkání s ČŠI), rozvíjení spolupráce s dalšími organizacemi (OSPOD).</a:t>
            </a:r>
          </a:p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918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5) Pokračovat v zařazování témat podporující rovné příležitosti </a:t>
            </a:r>
            <a:r>
              <a:rPr lang="cs-CZ" dirty="0" smtClean="0"/>
              <a:t>i do </a:t>
            </a:r>
            <a:r>
              <a:rPr lang="cs-CZ" dirty="0"/>
              <a:t>seminářů na podporu mat. a čtenářské gramotnosti. Vybírat takové aktivity, které se nekryjí s projekty, které jsou již k prohlubování rovných příležitostí ve vzdělávání realizovány na školách na </a:t>
            </a:r>
            <a:r>
              <a:rPr lang="cs-CZ" dirty="0" err="1"/>
              <a:t>Horažďovicku</a:t>
            </a:r>
            <a:r>
              <a:rPr lang="cs-CZ" dirty="0"/>
              <a:t>.</a:t>
            </a:r>
          </a:p>
          <a:p>
            <a:r>
              <a:rPr lang="cs-CZ" dirty="0"/>
              <a:t>6) V rámci podpory inkluzivního vzdělávání se zaměřit i na práci s nadanými dětmi.</a:t>
            </a:r>
          </a:p>
          <a:p>
            <a:r>
              <a:rPr lang="cs-CZ" dirty="0"/>
              <a:t>7) Pokračovat ve způsobu a nastavené úrovni komunikace s vedením škol, s pedagogy i se zřizovateli. Informátoři potvrdili, že je efektivní a nezatěžuje je. Pokračovat ve shromažďování kontaktů na pedagogy v souladu s GDPR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vycházející z evaluace</a:t>
            </a:r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721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8) Pokračovat v podpoře spolupráce pedagogů s rodiči. Respondenti z řad pedagogů to považují za budoucí výzvu ve vzdělávání, informátor z řad rodičů setkávání s pedagogy považuje za přínosné.</a:t>
            </a:r>
          </a:p>
          <a:p>
            <a:r>
              <a:rPr lang="cs-CZ" dirty="0"/>
              <a:t>9) Vyhodnotit stávající a prozkoumat další možné způsoby komunikace, komunikační kanály k oslovení rodičů (např. přes zřizovatele či školské rady, zájmové organizace) a k oslovení pedagogů, především těch, kteří nejsou do MAP zapojeni.</a:t>
            </a:r>
          </a:p>
          <a:p>
            <a:r>
              <a:rPr lang="cs-CZ" dirty="0"/>
              <a:t>10) Zajistit kvalitní zmapování potřeb rodičů ve vzdělávání a výchově jejich dětí v území pro další plán MAP a opakovat je v pravidelných intervalech. Zvážit častější zjišťování potřeb rodičů prostřednictvím standardizovaných dotazníků ve spolupráci se školami, zájmovými organizacemi a školskými radami. Zaměřit práci s cílovou skupinou až na základě tohoto šetření.</a:t>
            </a:r>
          </a:p>
          <a:p>
            <a:endParaRPr lang="cs-CZ" dirty="0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vycházející z evaluace</a:t>
            </a:r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18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11) Prozkoumat podrobněji potřeby škol v podpoře strategického řízení škol či hodnocení kvality školy. Na základě toho případně seznámit školy s nástroji hodnocení kvality školy. V dotaznících se ukázalo, že o to mají někteří pedagogové zájem (kurzy na supervize, hodnocení školy žáky, jak získávat zpětnou vazbu od rodičů). </a:t>
            </a:r>
            <a:endParaRPr lang="cs-CZ" dirty="0" smtClean="0"/>
          </a:p>
          <a:p>
            <a:r>
              <a:rPr lang="cs-CZ" dirty="0"/>
              <a:t>12) Zajistit pokračování možnosti využívání konzultantů (odborníků na ADHD, </a:t>
            </a:r>
            <a:r>
              <a:rPr lang="cs-CZ" dirty="0" err="1"/>
              <a:t>kyberšikanu</a:t>
            </a:r>
            <a:r>
              <a:rPr lang="cs-CZ" dirty="0"/>
              <a:t>, psychologa, sociálního pedagoga</a:t>
            </a:r>
            <a:r>
              <a:rPr lang="cs-CZ" dirty="0" smtClean="0"/>
              <a:t>). </a:t>
            </a:r>
            <a:r>
              <a:rPr lang="cs-CZ" dirty="0"/>
              <a:t>Zároveň dále pokračovat v podpoře škol v zajištění vlastních psychologů či speciálních pedagogů. Prozkoumat s partnery v území možnosti řešení nedostatečné kapacity pedagogicko-psychologické poradny</a:t>
            </a:r>
            <a:r>
              <a:rPr lang="cs-CZ" dirty="0" smtClean="0"/>
              <a:t>.</a:t>
            </a:r>
          </a:p>
          <a:p>
            <a:r>
              <a:rPr lang="cs-CZ" dirty="0"/>
              <a:t>13) Udržovat </a:t>
            </a:r>
            <a:r>
              <a:rPr lang="cs-CZ" dirty="0" smtClean="0"/>
              <a:t>pro </a:t>
            </a:r>
            <a:r>
              <a:rPr lang="cs-CZ" dirty="0"/>
              <a:t>aktéry únosnou míru setkávání škol a poradenských center, OSPOD a soc. služeb v území, vytvářet prostředí pro spolupráci škol, OSPOD a soc. služeb. 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vycházející z evaluace</a:t>
            </a:r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661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14) Zjistit potřeby škol ve vzdělávání žáků a dětí z Ukrajiny a případně iniciovat spolupráci v této oblasti. </a:t>
            </a:r>
          </a:p>
          <a:p>
            <a:r>
              <a:rPr lang="cs-CZ" dirty="0"/>
              <a:t>15) Prozkoumat možnost využití lokálních finančních zdrojů, které se v rámci předchozích projektů MAP nevěnovala taková pozornost – lokální dotační zdroje (místní či krajské dotace), spolupráce s místními firmami (např. na exkurzích).</a:t>
            </a:r>
          </a:p>
          <a:p>
            <a:r>
              <a:rPr lang="cs-CZ" dirty="0"/>
              <a:t>16) Prověřit potřeby škol a pedagogů týkající se změn v novém RVP – semináře k budoucím obsahům RVP.</a:t>
            </a:r>
          </a:p>
          <a:p>
            <a:r>
              <a:rPr lang="cs-CZ" dirty="0"/>
              <a:t>17) Vyhodnocení a sdílení zkušeností s využíváním nových technologií ve výuce (návrh realizačního týmu).</a:t>
            </a:r>
          </a:p>
          <a:p>
            <a:r>
              <a:rPr lang="cs-CZ" dirty="0"/>
              <a:t>18) Vyhodnotit kvantitativní dopady MAP – naplnění indikátorů MAP, zajistit prezentaci hlavních výstupů dopadů MAP (i z evaluace</a:t>
            </a:r>
            <a:r>
              <a:rPr lang="cs-CZ" dirty="0" smtClean="0"/>
              <a:t>).</a:t>
            </a:r>
            <a:endParaRPr lang="cs-CZ" dirty="0"/>
          </a:p>
        </p:txBody>
      </p:sp>
      <p:sp>
        <p:nvSpPr>
          <p:cNvPr id="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Doporučení vycházející z evaluace</a:t>
            </a:r>
            <a:endParaRPr lang="cs-CZ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071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Hodnocení </a:t>
            </a:r>
            <a:r>
              <a:rPr lang="cs-CZ" dirty="0" smtClean="0"/>
              <a:t>6 let MAP dle </a:t>
            </a:r>
            <a:r>
              <a:rPr lang="cs-CZ" dirty="0"/>
              <a:t>pedagogů</a:t>
            </a:r>
          </a:p>
        </p:txBody>
      </p:sp>
      <p:sp>
        <p:nvSpPr>
          <p:cNvPr id="12" name="Obdélník 11"/>
          <p:cNvSpPr/>
          <p:nvPr/>
        </p:nvSpPr>
        <p:spPr>
          <a:xfrm>
            <a:off x="7058526" y="1766919"/>
            <a:ext cx="3048000" cy="2372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56 </a:t>
            </a:r>
            <a:r>
              <a:rPr lang="cs-CZ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% </a:t>
            </a:r>
            <a:r>
              <a:rPr lang="cs-CZ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respondentů </a:t>
            </a:r>
            <a:r>
              <a:rPr lang="cs-CZ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domnívá, že nabídka kvalitního vzdělávání dostupná přímo v regionu se zlepšila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u="sng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Přínosy aktivit MAP: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 dirty="0"/>
          </a:p>
        </p:txBody>
      </p:sp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8520B6D1-FC7A-431D-A8CA-CB9C22F6DA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2912522"/>
              </p:ext>
            </p:extLst>
          </p:nvPr>
        </p:nvGraphicFramePr>
        <p:xfrm>
          <a:off x="1185217" y="1690688"/>
          <a:ext cx="4659630" cy="3795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4364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Evaluace projektu MAP pro SO ORP Horažďovice IV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14</a:t>
            </a:r>
            <a:r>
              <a:rPr lang="cs-CZ" dirty="0" smtClean="0"/>
              <a:t>. </a:t>
            </a:r>
            <a:r>
              <a:rPr lang="cs-CZ" dirty="0" smtClean="0"/>
              <a:t>11. 2024</a:t>
            </a:r>
          </a:p>
          <a:p>
            <a:endParaRPr lang="cs-CZ" dirty="0"/>
          </a:p>
        </p:txBody>
      </p:sp>
      <p:pic>
        <p:nvPicPr>
          <p:cNvPr id="5" name="Obrázek 4" descr="C:\Users\Maruška\AppData\Local\Microsoft\Windows\INetCache\Content.MSO\47492736.tmp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896" y="4348451"/>
            <a:ext cx="3037205" cy="43878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Prezentace v rámci MAP SO ORP Horažďovice IV, reg. č. p.: CZ.02.02.XX/00/23_017/0008579.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961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Evaluace MAP 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Zaměření na </a:t>
            </a:r>
            <a:r>
              <a:rPr lang="cs-CZ" dirty="0"/>
              <a:t>zhodnocení </a:t>
            </a:r>
            <a:r>
              <a:rPr lang="cs-CZ" dirty="0" smtClean="0"/>
              <a:t>dopadu </a:t>
            </a:r>
            <a:r>
              <a:rPr lang="cs-CZ" dirty="0"/>
              <a:t>realizovaného projektu na všechny relevantní cílové </a:t>
            </a:r>
            <a:r>
              <a:rPr lang="cs-CZ" dirty="0" smtClean="0"/>
              <a:t>skupiny projektu:</a:t>
            </a:r>
          </a:p>
          <a:p>
            <a:pPr lvl="1"/>
            <a:r>
              <a:rPr lang="cs-CZ" sz="2200" dirty="0"/>
              <a:t>pedagogičtí a nepedagogičtí pracovníci;</a:t>
            </a:r>
          </a:p>
          <a:p>
            <a:pPr lvl="1"/>
            <a:r>
              <a:rPr lang="cs-CZ" sz="2200" dirty="0"/>
              <a:t>vedení škol a školských zařízení a zřizovatelé</a:t>
            </a:r>
            <a:r>
              <a:rPr lang="cs-CZ" sz="2200" dirty="0" smtClean="0"/>
              <a:t>;</a:t>
            </a:r>
          </a:p>
          <a:p>
            <a:pPr lvl="1"/>
            <a:r>
              <a:rPr lang="cs-CZ" sz="2200" dirty="0"/>
              <a:t>děti, žáci </a:t>
            </a:r>
            <a:r>
              <a:rPr lang="cs-CZ" sz="2200" dirty="0" smtClean="0"/>
              <a:t>ZŠ, včetně dětí a žáků z </a:t>
            </a:r>
            <a:r>
              <a:rPr lang="cs-CZ" sz="2200" dirty="0" err="1" smtClean="0"/>
              <a:t>marginalizovaných</a:t>
            </a:r>
            <a:r>
              <a:rPr lang="cs-CZ" sz="2200" dirty="0" smtClean="0"/>
              <a:t> skupin;</a:t>
            </a:r>
            <a:endParaRPr lang="cs-CZ" sz="2200" dirty="0"/>
          </a:p>
          <a:p>
            <a:pPr lvl="1"/>
            <a:r>
              <a:rPr lang="cs-CZ" sz="2200" dirty="0"/>
              <a:t>rodiče dětí a žáků (případně zákonní zástupci</a:t>
            </a:r>
            <a:r>
              <a:rPr lang="cs-CZ" sz="2200" dirty="0" smtClean="0"/>
              <a:t>);</a:t>
            </a:r>
          </a:p>
          <a:p>
            <a:pPr lvl="1"/>
            <a:r>
              <a:rPr lang="cs-CZ" sz="2200" dirty="0" smtClean="0"/>
              <a:t>pracovníci </a:t>
            </a:r>
            <a:r>
              <a:rPr lang="cs-CZ" sz="2200" dirty="0"/>
              <a:t>veřejné správy a subjektů zřízených veřejnou správou; </a:t>
            </a:r>
          </a:p>
          <a:p>
            <a:pPr lvl="1"/>
            <a:r>
              <a:rPr lang="cs-CZ" sz="2200" dirty="0" smtClean="0"/>
              <a:t>ostatní </a:t>
            </a:r>
            <a:r>
              <a:rPr lang="cs-CZ" sz="2200" dirty="0"/>
              <a:t>aktéři v oblasti vzdělávání (nestátní neziskové organizace, poskytovatelé dalšího neformálního vzdělávání, apod</a:t>
            </a:r>
            <a:r>
              <a:rPr lang="cs-CZ" sz="2200" dirty="0" smtClean="0"/>
              <a:t>.)</a:t>
            </a:r>
          </a:p>
          <a:p>
            <a:r>
              <a:rPr lang="cs-CZ" b="1" dirty="0" smtClean="0"/>
              <a:t>Výstup evaluace: </a:t>
            </a:r>
            <a:r>
              <a:rPr lang="cs-CZ" dirty="0" smtClean="0"/>
              <a:t>závěrečná zpráva</a:t>
            </a:r>
          </a:p>
          <a:p>
            <a:r>
              <a:rPr lang="cs-CZ" dirty="0" smtClean="0"/>
              <a:t>Zpracovatel: externí evaluátor</a:t>
            </a:r>
          </a:p>
          <a:p>
            <a:pPr lvl="1"/>
            <a:r>
              <a:rPr lang="cs-CZ" sz="2100" dirty="0" smtClean="0"/>
              <a:t>Mgr. </a:t>
            </a:r>
            <a:r>
              <a:rPr lang="fr-FR" sz="2100" dirty="0" smtClean="0"/>
              <a:t>Marie Zrnová,</a:t>
            </a:r>
            <a:r>
              <a:rPr lang="cs-CZ" sz="2100" dirty="0" smtClean="0"/>
              <a:t> marie.zrnova@cpkp.cz</a:t>
            </a:r>
            <a:r>
              <a:rPr lang="fr-FR" sz="2100" dirty="0" smtClean="0"/>
              <a:t>, 739 469 290</a:t>
            </a:r>
            <a:endParaRPr lang="cs-CZ" sz="2100" dirty="0" smtClean="0"/>
          </a:p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Prezentace v rámci MAP SO ORP Horažďovice IV, reg. č. p.: CZ.02.02.XX/00/23_017/0008579.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349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936</Words>
  <Application>Microsoft Office PowerPoint</Application>
  <PresentationFormat>Širokoúhlá obrazovka</PresentationFormat>
  <Paragraphs>142</Paragraphs>
  <Slides>12</Slides>
  <Notes>8</Notes>
  <HiddenSlides>1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Motiv Office</vt:lpstr>
      <vt:lpstr>Výstupy evaluace MAP I-III pro území SO ORP Horažďovice</vt:lpstr>
      <vt:lpstr>Doporučení vycházející z evaluace</vt:lpstr>
      <vt:lpstr>Doporučení vycházející z evaluace</vt:lpstr>
      <vt:lpstr>Doporučení vycházející z evaluace</vt:lpstr>
      <vt:lpstr>Doporučení vycházející z evaluace</vt:lpstr>
      <vt:lpstr>Doporučení vycházející z evaluace</vt:lpstr>
      <vt:lpstr>Hodnocení 6 let MAP dle pedagogů</vt:lpstr>
      <vt:lpstr>Evaluace projektu MAP pro SO ORP Horažďovice IV</vt:lpstr>
      <vt:lpstr>Evaluace MAP IV</vt:lpstr>
      <vt:lpstr>Evaluační otázky</vt:lpstr>
      <vt:lpstr>Metody sběru dat</vt:lpstr>
      <vt:lpstr>Děkuji za pozornost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Evaluace MAP IV</dc:title>
  <dc:creator>Marie Zrnová</dc:creator>
  <cp:lastModifiedBy>Marie Zrnová</cp:lastModifiedBy>
  <cp:revision>51</cp:revision>
  <dcterms:created xsi:type="dcterms:W3CDTF">2024-06-12T05:27:58Z</dcterms:created>
  <dcterms:modified xsi:type="dcterms:W3CDTF">2024-11-14T11:14:25Z</dcterms:modified>
</cp:coreProperties>
</file>