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256" r:id="rId2"/>
    <p:sldId id="304" r:id="rId3"/>
    <p:sldId id="290" r:id="rId4"/>
    <p:sldId id="338" r:id="rId5"/>
    <p:sldId id="337" r:id="rId6"/>
    <p:sldId id="311" r:id="rId7"/>
    <p:sldId id="307" r:id="rId8"/>
    <p:sldId id="308" r:id="rId9"/>
    <p:sldId id="309" r:id="rId10"/>
    <p:sldId id="310" r:id="rId11"/>
    <p:sldId id="313" r:id="rId12"/>
    <p:sldId id="306" r:id="rId13"/>
    <p:sldId id="315" r:id="rId14"/>
    <p:sldId id="316" r:id="rId15"/>
    <p:sldId id="259" r:id="rId16"/>
    <p:sldId id="323" r:id="rId17"/>
    <p:sldId id="341" r:id="rId18"/>
    <p:sldId id="347" r:id="rId19"/>
    <p:sldId id="273" r:id="rId20"/>
    <p:sldId id="349" r:id="rId21"/>
    <p:sldId id="348" r:id="rId22"/>
    <p:sldId id="298" r:id="rId23"/>
    <p:sldId id="301" r:id="rId24"/>
    <p:sldId id="276" r:id="rId25"/>
    <p:sldId id="342" r:id="rId26"/>
    <p:sldId id="345" r:id="rId27"/>
    <p:sldId id="343" r:id="rId28"/>
    <p:sldId id="344" r:id="rId29"/>
    <p:sldId id="312" r:id="rId30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s Pošumaví" initials="MP" lastIdx="1" clrIdx="0">
    <p:extLst>
      <p:ext uri="{19B8F6BF-5375-455C-9EA6-DF929625EA0E}">
        <p15:presenceInfo xmlns:p15="http://schemas.microsoft.com/office/powerpoint/2012/main" userId="3a15b07038807c9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14B642D7-2B9D-4745-AAEB-CB6363C693C0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8055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8055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E8E17C02-852D-4574-983E-40ACD77656A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84190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8056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056"/>
          </a:xfrm>
          <a:prstGeom prst="rect">
            <a:avLst/>
          </a:prstGeom>
        </p:spPr>
        <p:txBody>
          <a:bodyPr vert="horz" lIns="90992" tIns="45496" rIns="90992" bIns="45496" rtlCol="0"/>
          <a:lstStyle>
            <a:lvl1pPr algn="r">
              <a:defRPr sz="1200"/>
            </a:lvl1pPr>
          </a:lstStyle>
          <a:p>
            <a:fld id="{704513CC-F4CE-4727-A108-49EE6F659697}" type="datetimeFigureOut">
              <a:rPr lang="cs-CZ" smtClean="0"/>
              <a:t>17.03.2026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39838"/>
            <a:ext cx="5956300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6" rIns="90992" bIns="45496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0992" tIns="45496" rIns="90992" bIns="45496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8055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8055"/>
          </a:xfrm>
          <a:prstGeom prst="rect">
            <a:avLst/>
          </a:prstGeom>
        </p:spPr>
        <p:txBody>
          <a:bodyPr vert="horz" lIns="90992" tIns="45496" rIns="90992" bIns="45496" rtlCol="0" anchor="b"/>
          <a:lstStyle>
            <a:lvl1pPr algn="r">
              <a:defRPr sz="1200"/>
            </a:lvl1pPr>
          </a:lstStyle>
          <a:p>
            <a:fld id="{CA6B5879-A6EC-4DAC-8F7A-5DAAEA5D19F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7508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6B5879-A6EC-4DAC-8F7A-5DAAEA5D19F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012702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6FDAC-B498-4A69-A918-8E16A147FEDC}" type="datetime1">
              <a:rPr lang="cs-CZ" smtClean="0"/>
              <a:t>17.03.2026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Místní akční skupina Pošumaví, z.s.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8E11D-5597-4257-BB34-E326BBA19DA2}" type="datetime1">
              <a:rPr lang="cs-CZ" smtClean="0"/>
              <a:t>17.03.2026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Místní akční skupina Pošumaví, z.s.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F0756B-CE3D-406F-84B1-B0F7C6B4BBBE}" type="datetime1">
              <a:rPr lang="cs-CZ" smtClean="0"/>
              <a:t>17.03.2026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Místní akční skupina Pošumaví, z.s.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AD1A1-AF7C-4370-9012-DC5AE1C5F2B3}" type="datetime1">
              <a:rPr lang="cs-CZ" smtClean="0"/>
              <a:t>17.03.2026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Místní akční skupina Pošumaví, z.s.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6876C-7CF5-4A17-8562-38D0EDE5CD77}" type="datetime1">
              <a:rPr lang="cs-CZ" smtClean="0"/>
              <a:t>17.03.2026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Místní akční skupina Pošumaví, z.s.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44D6-43BB-4817-AD7E-8A70731A9753}" type="datetime1">
              <a:rPr lang="cs-CZ" smtClean="0"/>
              <a:t>17.03.2026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Místní akční skupina Pošumaví, z.s.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D9CDA-31AD-4BD1-96DE-7DA8A8BD5E8B}" type="datetime1">
              <a:rPr lang="cs-CZ" smtClean="0"/>
              <a:t>17.03.2026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Místní akční skupina Pošumaví, z.s.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3A2DC-83CB-4607-A5B0-DC27DD2C613A}" type="datetime1">
              <a:rPr lang="cs-CZ" smtClean="0"/>
              <a:t>17.03.2026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Místní akční skupina Pošumaví, z.s.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9E6B6-106B-448E-AA44-23130FFDFE5C}" type="datetime1">
              <a:rPr lang="cs-CZ" smtClean="0"/>
              <a:t>17.03.2026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Místní akční skupina Pošumaví, z.s.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90737-E2E2-45B5-902B-20123ED45E77}" type="datetime1">
              <a:rPr lang="cs-CZ" smtClean="0"/>
              <a:t>17.03.2026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Místní akční skupina Pošumaví, z.s.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25BF5D-D298-49CE-832B-AC8C8BADC33D}" type="datetime1">
              <a:rPr lang="cs-CZ" smtClean="0"/>
              <a:t>17.03.2026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Místní akční skupina Pošumaví, z.s.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D46F2-CE4E-4D7B-B643-DE487943F836}" type="datetime1">
              <a:rPr lang="cs-CZ" smtClean="0"/>
              <a:t>17.03.2026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Místní akční skupina Pošumaví, z.s.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53351-C343-4F75-BBB8-2AAE60E6975E}" type="datetime1">
              <a:rPr lang="cs-CZ" smtClean="0"/>
              <a:t>17.03.2026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Místní akční skupina Pošumaví, z.s.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DFA5-77C3-40AB-BB88-763D27715AA9}" type="datetime1">
              <a:rPr lang="cs-CZ" smtClean="0"/>
              <a:t>17.03.2026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Místní akční skupina Pošumaví, z.s.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66136-8AAD-47E1-B70F-2629F7482F00}" type="datetime1">
              <a:rPr lang="cs-CZ" smtClean="0"/>
              <a:t>17.03.2026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Místní akční skupina Pošumaví, z.s.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50376D-B5CF-438A-A29F-0EFF2DF01B4C}" type="datetime1">
              <a:rPr lang="cs-CZ" smtClean="0"/>
              <a:t>17.03.2026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Místní akční skupina Pošumaví, z.s.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163FD-2459-4818-9C43-CF94DEF6A8B5}" type="datetime1">
              <a:rPr lang="cs-CZ" smtClean="0"/>
              <a:t>17.03.2026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Místní akční skupina Pošumaví, z.s.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sposumavi.cz/programy-projekty-clld/aktualni-vyzvy/" TargetMode="External"/><Relationship Id="rId2" Type="http://schemas.openxmlformats.org/officeDocument/2006/relationships/hyperlink" Target="http://www.masposumavi.cz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842781" y="2902070"/>
            <a:ext cx="7441036" cy="1161100"/>
          </a:xfrm>
        </p:spPr>
        <p:txBody>
          <a:bodyPr/>
          <a:lstStyle/>
          <a:p>
            <a:pPr algn="ctr"/>
            <a:br>
              <a:rPr lang="cs-CZ" sz="2800" b="1" dirty="0"/>
            </a:br>
            <a:r>
              <a:rPr lang="cs-CZ" sz="3600" b="1" dirty="0"/>
              <a:t>MAS Pošumaví, z. s.</a:t>
            </a:r>
            <a:br>
              <a:rPr lang="cs-CZ" sz="3600" b="1" dirty="0"/>
            </a:br>
            <a:r>
              <a:rPr lang="cs-CZ" sz="4000" b="1" dirty="0"/>
              <a:t>Společná zemědělská politika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99354" y="4055155"/>
            <a:ext cx="7680095" cy="970791"/>
          </a:xfrm>
        </p:spPr>
        <p:txBody>
          <a:bodyPr>
            <a:normAutofit fontScale="40000" lnSpcReduction="20000"/>
          </a:bodyPr>
          <a:lstStyle/>
          <a:p>
            <a:endParaRPr lang="cs-CZ" dirty="0"/>
          </a:p>
          <a:p>
            <a:pPr algn="ctr"/>
            <a:r>
              <a:rPr lang="cs-CZ" sz="5100" b="1" dirty="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VÝZVA č. 4</a:t>
            </a:r>
          </a:p>
          <a:p>
            <a:pPr algn="ctr"/>
            <a:r>
              <a:rPr lang="cs-CZ" sz="4200" b="1" dirty="0">
                <a:solidFill>
                  <a:schemeClr val="tx1"/>
                </a:solidFill>
              </a:rPr>
              <a:t>2026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716B5807-C0DF-480F-8273-49B38A926693}"/>
              </a:ext>
            </a:extLst>
          </p:cNvPr>
          <p:cNvSpPr/>
          <p:nvPr/>
        </p:nvSpPr>
        <p:spPr>
          <a:xfrm>
            <a:off x="2393521" y="1978740"/>
            <a:ext cx="591014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3600" b="1" dirty="0">
                <a:solidFill>
                  <a:srgbClr val="54A021">
                    <a:lumMod val="50000"/>
                  </a:srgbClr>
                </a:solidFill>
                <a:ea typeface="+mj-ea"/>
                <a:cs typeface="+mj-cs"/>
              </a:rPr>
              <a:t>   SEMINÁŘ PRO ŽADATELE </a:t>
            </a:r>
          </a:p>
          <a:p>
            <a:pPr algn="ctr"/>
            <a:endParaRPr lang="cs-CZ" b="1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D9D3D197-8D15-D1C0-E684-CEE331BDFA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004" y="5855801"/>
            <a:ext cx="2535555" cy="532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7BD450F5-DE89-E795-33FC-77A6047130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2625" y="5988725"/>
            <a:ext cx="1773555" cy="3663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EBBB84EC-AA7A-786B-C874-D3BF347C77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8246" y="6032767"/>
            <a:ext cx="865505" cy="330835"/>
          </a:xfrm>
          <a:prstGeom prst="rect">
            <a:avLst/>
          </a:prstGeom>
          <a:noFill/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ABDB7FD0-467A-BF78-4835-1E32477193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9919" y="502879"/>
            <a:ext cx="5354545" cy="646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73575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8734F52D-176B-4857-B79B-363B39317A6A}"/>
              </a:ext>
            </a:extLst>
          </p:cNvPr>
          <p:cNvSpPr txBox="1">
            <a:spLocks/>
          </p:cNvSpPr>
          <p:nvPr/>
        </p:nvSpPr>
        <p:spPr>
          <a:xfrm>
            <a:off x="677334" y="609600"/>
            <a:ext cx="8596668" cy="464191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b="1" dirty="0">
                <a:solidFill>
                  <a:schemeClr val="accent2"/>
                </a:solidFill>
              </a:rPr>
              <a:t>Nezpůsobilé výdaje </a:t>
            </a:r>
            <a:r>
              <a:rPr lang="cs-CZ" sz="2400" b="1" dirty="0">
                <a:solidFill>
                  <a:schemeClr val="tx1"/>
                </a:solidFill>
              </a:rPr>
              <a:t>– str. 17</a:t>
            </a:r>
            <a:endParaRPr lang="cs-CZ" sz="2400" dirty="0">
              <a:solidFill>
                <a:schemeClr val="tx1"/>
              </a:solidFill>
            </a:endParaRPr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7A0024F8-DAAF-4BDD-89D1-F1986E415263}"/>
              </a:ext>
            </a:extLst>
          </p:cNvPr>
          <p:cNvSpPr txBox="1">
            <a:spLocks/>
          </p:cNvSpPr>
          <p:nvPr/>
        </p:nvSpPr>
        <p:spPr>
          <a:xfrm>
            <a:off x="585055" y="1232812"/>
            <a:ext cx="8596668" cy="501558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3" charset="2"/>
              <a:buNone/>
            </a:pPr>
            <a:r>
              <a:rPr lang="cs-CZ" b="1" dirty="0"/>
              <a:t>– </a:t>
            </a:r>
            <a:r>
              <a:rPr lang="cs-CZ" sz="2000" b="1" dirty="0"/>
              <a:t>pořízení použitého movitého majetku </a:t>
            </a:r>
            <a:r>
              <a:rPr lang="cs-CZ" sz="2000" dirty="0"/>
              <a:t>- za nepoužitý majetek (stroje a zařízení, dopravní prostředky) lze považovat takový movitý majetek, který byl vyroben v období tří let před rokem registrace Žádosti o dotaci na MAS a nebyl používán) </a:t>
            </a:r>
            <a:br>
              <a:rPr lang="cs-CZ" sz="2000" dirty="0"/>
            </a:br>
            <a:r>
              <a:rPr lang="cs-CZ" sz="2000" b="1" dirty="0"/>
              <a:t>- daň z přidané hodnoty u plátců DPH </a:t>
            </a:r>
            <a:r>
              <a:rPr lang="cs-CZ" sz="2000" dirty="0"/>
              <a:t>za předpokladu, že si mohou DPH nárokovat u finančního úřadu</a:t>
            </a:r>
            <a:br>
              <a:rPr lang="cs-CZ" sz="2000" b="1" dirty="0"/>
            </a:br>
            <a:r>
              <a:rPr lang="cs-CZ" sz="2000" b="1" dirty="0"/>
              <a:t>- prosté nahrazení investice</a:t>
            </a:r>
            <a:br>
              <a:rPr lang="cs-CZ" sz="2000" b="1" dirty="0"/>
            </a:br>
            <a:r>
              <a:rPr lang="cs-CZ" sz="2000" b="1" dirty="0"/>
              <a:t>- nákup dopravních prostředků určených zejména pro osobní přepravu </a:t>
            </a:r>
            <a:r>
              <a:rPr lang="cs-CZ" sz="2000" dirty="0"/>
              <a:t>(vozidla kategorie M)</a:t>
            </a:r>
            <a:br>
              <a:rPr lang="cs-CZ" sz="2000" dirty="0"/>
            </a:br>
            <a:r>
              <a:rPr lang="cs-CZ" sz="2000" b="1" dirty="0"/>
              <a:t>- nákup nemovitostí</a:t>
            </a:r>
          </a:p>
          <a:p>
            <a:pPr>
              <a:lnSpc>
                <a:spcPct val="150000"/>
              </a:lnSpc>
              <a:buFontTx/>
              <a:buChar char="-"/>
            </a:pPr>
            <a:endParaRPr lang="cs-CZ" b="1" dirty="0"/>
          </a:p>
          <a:p>
            <a:pPr marL="0" indent="0">
              <a:lnSpc>
                <a:spcPct val="150000"/>
              </a:lnSpc>
              <a:buFont typeface="Wingdings 3" charset="2"/>
              <a:buNone/>
            </a:pPr>
            <a:endParaRPr lang="cs-CZ" b="1" dirty="0"/>
          </a:p>
          <a:p>
            <a:pPr marL="0" indent="0">
              <a:lnSpc>
                <a:spcPct val="150000"/>
              </a:lnSpc>
              <a:buFont typeface="Wingdings 3" charset="2"/>
              <a:buNone/>
            </a:pPr>
            <a:endParaRPr lang="cs-CZ" b="1" dirty="0"/>
          </a:p>
          <a:p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B177D310-9BE3-68DA-A4F0-86953875F0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455" y="6248400"/>
            <a:ext cx="5354545" cy="646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50329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9DEBC648-182B-42CC-9B3F-6E6AFE4DD0FA}"/>
              </a:ext>
            </a:extLst>
          </p:cNvPr>
          <p:cNvSpPr txBox="1">
            <a:spLocks/>
          </p:cNvSpPr>
          <p:nvPr/>
        </p:nvSpPr>
        <p:spPr>
          <a:xfrm>
            <a:off x="610222" y="364921"/>
            <a:ext cx="8596668" cy="464191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b="1" dirty="0">
                <a:solidFill>
                  <a:schemeClr val="accent2"/>
                </a:solidFill>
              </a:rPr>
              <a:t>Nezpůsobilé výdaje </a:t>
            </a:r>
            <a:r>
              <a:rPr lang="cs-CZ" sz="2400" b="1" dirty="0">
                <a:solidFill>
                  <a:schemeClr val="tx1"/>
                </a:solidFill>
              </a:rPr>
              <a:t>- pokračování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ECC2CB6E-F000-1046-33F4-18C93F76DA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455" y="6211669"/>
            <a:ext cx="5354545" cy="64633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CC7B14E0-89F1-D089-EF82-33C72C58B142}"/>
              </a:ext>
            </a:extLst>
          </p:cNvPr>
          <p:cNvSpPr txBox="1">
            <a:spLocks/>
          </p:cNvSpPr>
          <p:nvPr/>
        </p:nvSpPr>
        <p:spPr>
          <a:xfrm>
            <a:off x="534720" y="1014699"/>
            <a:ext cx="9288787" cy="5260266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Font typeface="Wingdings 3" charset="2"/>
              <a:buNone/>
            </a:pPr>
            <a:r>
              <a:rPr lang="cs-CZ" b="1" dirty="0"/>
              <a:t>– </a:t>
            </a:r>
            <a:r>
              <a:rPr lang="cs-CZ" sz="2300" b="1" dirty="0"/>
              <a:t>nákup platebních nároků, zemědělských produkčních práv</a:t>
            </a:r>
            <a:br>
              <a:rPr lang="cs-CZ" sz="2300" dirty="0"/>
            </a:br>
            <a:r>
              <a:rPr lang="cs-CZ" sz="2300" b="1" dirty="0"/>
              <a:t>- nákup zvířat, jednoletých rostlin a jejich vysazování (není-li ve Specifických podmínkách Pravidel uvedeno jinak)</a:t>
            </a:r>
            <a:br>
              <a:rPr lang="cs-CZ" sz="2300" b="1" dirty="0"/>
            </a:br>
            <a:r>
              <a:rPr lang="cs-CZ" sz="2300" b="1" dirty="0"/>
              <a:t>- technologie sloužící k výrobě elektrické energie (technologie, které jsou použity primárně za účelem výroby elektřiny a jsou napojeny do elektrické sítě, vč. vnitropodnikové)</a:t>
            </a:r>
            <a:br>
              <a:rPr lang="cs-CZ" sz="2300" b="1" dirty="0"/>
            </a:br>
            <a:r>
              <a:rPr lang="cs-CZ" sz="2300" b="1" dirty="0"/>
              <a:t>- investice do zalesňování, do chovu včel, do klecových chovů</a:t>
            </a:r>
            <a:br>
              <a:rPr lang="cs-CZ" sz="2300" b="1" dirty="0"/>
            </a:br>
            <a:r>
              <a:rPr lang="cs-CZ" sz="2300" b="1" dirty="0"/>
              <a:t>- bioplynové stanice a stavby s ní provozně spjaté</a:t>
            </a:r>
            <a:br>
              <a:rPr lang="cs-CZ" sz="2300" b="1" dirty="0"/>
            </a:br>
            <a:r>
              <a:rPr lang="cs-CZ" sz="2300" b="1" dirty="0"/>
              <a:t>- jakékoli závlahové systémy, studny včetně průzkumných vrtů</a:t>
            </a:r>
            <a:br>
              <a:rPr lang="cs-CZ" sz="2300" b="1" dirty="0"/>
            </a:br>
            <a:r>
              <a:rPr lang="cs-CZ" sz="2300" b="1" dirty="0"/>
              <a:t>- inženýrské sítě včetně přípojek kromě rozvodů uvnitř staveb a na pozemcích žadatele</a:t>
            </a:r>
            <a:br>
              <a:rPr lang="cs-CZ" sz="2300" b="1" dirty="0"/>
            </a:br>
            <a:r>
              <a:rPr lang="cs-CZ" sz="2300" b="1" dirty="0"/>
              <a:t>- intervenční sklady</a:t>
            </a:r>
            <a:br>
              <a:rPr lang="cs-CZ" sz="2300" b="1" dirty="0"/>
            </a:br>
            <a:r>
              <a:rPr lang="cs-CZ" sz="2300" b="1" dirty="0"/>
              <a:t>- provozní náklady včetně spotřebního materiálu</a:t>
            </a:r>
            <a:br>
              <a:rPr lang="cs-CZ" sz="2300" b="1" dirty="0"/>
            </a:br>
            <a:r>
              <a:rPr lang="cs-CZ" sz="2300" b="1" dirty="0"/>
              <a:t>- technologie pro zpracování vinných hroznů</a:t>
            </a:r>
            <a:br>
              <a:rPr lang="cs-CZ" sz="2300" b="1" dirty="0"/>
            </a:br>
            <a:r>
              <a:rPr lang="cs-CZ" sz="2300" b="1" dirty="0"/>
              <a:t>- technologii zpracování medu</a:t>
            </a:r>
            <a:br>
              <a:rPr lang="cs-CZ" sz="2300" b="1" dirty="0"/>
            </a:br>
            <a:r>
              <a:rPr lang="cs-CZ" sz="2300" b="1" dirty="0"/>
              <a:t>- výdaje týkající se rybolovu a jeho produktů, akvakultury, zpracování jejich produktů a jejich uvádění na trh</a:t>
            </a:r>
            <a:br>
              <a:rPr lang="cs-CZ" sz="2300" b="1" dirty="0"/>
            </a:br>
            <a:r>
              <a:rPr lang="cs-CZ" sz="2300" b="1" dirty="0"/>
              <a:t>- případně další výdaje uvedené ve Specifických podmínkách Pravidel</a:t>
            </a:r>
          </a:p>
          <a:p>
            <a:pPr marL="0" indent="0">
              <a:lnSpc>
                <a:spcPct val="150000"/>
              </a:lnSpc>
              <a:buFont typeface="Wingdings 3" charset="2"/>
              <a:buNone/>
            </a:pPr>
            <a:endParaRPr lang="cs-CZ" sz="2300" b="1" dirty="0"/>
          </a:p>
          <a:p>
            <a:pPr marL="0" indent="0">
              <a:lnSpc>
                <a:spcPct val="150000"/>
              </a:lnSpc>
              <a:buFont typeface="Wingdings 3" charset="2"/>
              <a:buNone/>
            </a:pPr>
            <a:endParaRPr lang="cs-CZ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3701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1">
            <a:extLst>
              <a:ext uri="{FF2B5EF4-FFF2-40B4-BE49-F238E27FC236}">
                <a16:creationId xmlns:a16="http://schemas.microsoft.com/office/drawing/2014/main" id="{DD45B659-7F68-4521-B2F8-C0BA8C1A5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90819"/>
            <a:ext cx="8596668" cy="522914"/>
          </a:xfrm>
        </p:spPr>
        <p:txBody>
          <a:bodyPr>
            <a:noAutofit/>
          </a:bodyPr>
          <a:lstStyle/>
          <a:p>
            <a:pPr algn="ctr"/>
            <a:r>
              <a:rPr lang="cs-CZ" b="1" dirty="0"/>
              <a:t>Společné podmínky</a:t>
            </a:r>
            <a:br>
              <a:rPr lang="cs-CZ" sz="2800" b="1" dirty="0"/>
            </a:br>
            <a:endParaRPr lang="cs-CZ" sz="2800" b="1" dirty="0"/>
          </a:p>
        </p:txBody>
      </p:sp>
      <p:sp>
        <p:nvSpPr>
          <p:cNvPr id="9" name="Zástupný symbol pro obsah 2">
            <a:extLst>
              <a:ext uri="{FF2B5EF4-FFF2-40B4-BE49-F238E27FC236}">
                <a16:creationId xmlns:a16="http://schemas.microsoft.com/office/drawing/2014/main" id="{6BD7DC26-1B38-4935-B4C8-75895836F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051" y="985705"/>
            <a:ext cx="9599181" cy="5872295"/>
          </a:xfrm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cs-CZ" sz="2000" b="1" dirty="0"/>
              <a:t>Definice žadatele/příjemce dotace </a:t>
            </a:r>
            <a:r>
              <a:rPr lang="cs-CZ" sz="2000" dirty="0"/>
              <a:t>- dle definic jednotlivých </a:t>
            </a:r>
            <a:r>
              <a:rPr lang="cs-CZ" sz="2000" dirty="0" err="1"/>
              <a:t>Fichí</a:t>
            </a:r>
            <a:r>
              <a:rPr lang="cs-CZ" sz="2000" dirty="0"/>
              <a:t> + str. 26 – 27</a:t>
            </a:r>
          </a:p>
          <a:p>
            <a:pPr>
              <a:lnSpc>
                <a:spcPct val="150000"/>
              </a:lnSpc>
            </a:pPr>
            <a:r>
              <a:rPr lang="cs-CZ" sz="2000" b="1" dirty="0"/>
              <a:t>Minimální a maximální výše způsobilých výdajů projektu</a:t>
            </a:r>
            <a:r>
              <a:rPr lang="cs-CZ" sz="2000" dirty="0"/>
              <a:t>: </a:t>
            </a:r>
            <a:br>
              <a:rPr lang="cs-CZ" sz="2000" dirty="0"/>
            </a:br>
            <a:r>
              <a:rPr lang="cs-CZ" sz="2000" b="1" dirty="0">
                <a:solidFill>
                  <a:srgbClr val="FF0000"/>
                </a:solidFill>
              </a:rPr>
              <a:t>dle nastavení MAS v jednotlivé Fichi</a:t>
            </a:r>
          </a:p>
          <a:p>
            <a:r>
              <a:rPr lang="cs-CZ" sz="2000" b="1" dirty="0"/>
              <a:t>Způsobilé výdaje </a:t>
            </a:r>
            <a:r>
              <a:rPr lang="cs-CZ" sz="2000" dirty="0"/>
              <a:t>(str. 28) -</a:t>
            </a:r>
            <a:r>
              <a:rPr lang="cs-CZ" sz="2000" b="1" dirty="0"/>
              <a:t> </a:t>
            </a:r>
            <a:r>
              <a:rPr lang="cs-CZ" sz="2000" dirty="0"/>
              <a:t>dotaci lze poskytnout na </a:t>
            </a:r>
            <a:r>
              <a:rPr lang="cs-CZ" sz="2000" b="1" dirty="0"/>
              <a:t>investice</a:t>
            </a:r>
            <a:r>
              <a:rPr lang="cs-CZ" sz="2000" dirty="0"/>
              <a:t>, tj. na výdaje na výstavbu nebo zhodnocení nemovitého majetku, nákup nových strojů a vybavení. </a:t>
            </a:r>
            <a:r>
              <a:rPr lang="cs-CZ" sz="2000" b="1" dirty="0"/>
              <a:t>Nejedná se jen o investiční výdaje, které splňují klasifikaci hmotného a nehmotného majetku dle zákona o účetnictví, ale i drobný dlouhodobý hmotný majetek. </a:t>
            </a:r>
            <a:br>
              <a:rPr lang="cs-CZ" sz="2000" b="1" dirty="0"/>
            </a:br>
            <a:r>
              <a:rPr lang="cs-CZ" sz="2000" dirty="0"/>
              <a:t>V případě </a:t>
            </a:r>
            <a:r>
              <a:rPr lang="cs-CZ" sz="2000" b="1" dirty="0"/>
              <a:t>Fichí 5 a 6 lze podpořit </a:t>
            </a:r>
            <a:r>
              <a:rPr lang="cs-CZ" sz="2000" b="1" dirty="0">
                <a:solidFill>
                  <a:srgbClr val="FF0000"/>
                </a:solidFill>
              </a:rPr>
              <a:t>i neinvestiční výdaje (F 5 - jen Drobné památky místního významu)</a:t>
            </a:r>
            <a:br>
              <a:rPr lang="cs-CZ" sz="2000" b="1" dirty="0">
                <a:solidFill>
                  <a:srgbClr val="FF0000"/>
                </a:solidFill>
              </a:rPr>
            </a:br>
            <a:r>
              <a:rPr lang="cs-CZ" sz="2000" b="1" dirty="0">
                <a:solidFill>
                  <a:schemeClr val="tx1"/>
                </a:solidFill>
              </a:rPr>
              <a:t>– lze např. u památek opravy.</a:t>
            </a:r>
          </a:p>
          <a:p>
            <a:r>
              <a:rPr lang="cs-CZ" sz="2000" b="1" dirty="0"/>
              <a:t>Obecné náklady spojené s přípravou a realizací projektu </a:t>
            </a:r>
            <a:r>
              <a:rPr lang="cs-CZ" sz="2000" b="1" dirty="0">
                <a:solidFill>
                  <a:srgbClr val="FF0000"/>
                </a:solidFill>
              </a:rPr>
              <a:t>se stavebními výdaji </a:t>
            </a:r>
            <a:r>
              <a:rPr lang="cs-CZ" sz="2000" dirty="0"/>
              <a:t>- maximálně 7 % způsobilých stavebních výdajů, ze kterých je stanovena dotace</a:t>
            </a:r>
          </a:p>
          <a:p>
            <a:r>
              <a:rPr lang="cs-CZ" sz="2000" b="1" dirty="0"/>
              <a:t>Za danou Fichi </a:t>
            </a:r>
            <a:r>
              <a:rPr lang="cs-CZ" sz="2000" dirty="0"/>
              <a:t>v dané Výzvě MAS bude možné administrovat </a:t>
            </a:r>
            <a:r>
              <a:rPr lang="cs-CZ" sz="2000" b="1" dirty="0">
                <a:solidFill>
                  <a:srgbClr val="FF0000"/>
                </a:solidFill>
              </a:rPr>
              <a:t>pouze jednu Žádost </a:t>
            </a:r>
            <a:br>
              <a:rPr lang="cs-CZ" sz="2000" b="1" dirty="0">
                <a:solidFill>
                  <a:srgbClr val="FF0000"/>
                </a:solidFill>
              </a:rPr>
            </a:br>
            <a:r>
              <a:rPr lang="cs-CZ" sz="2000" dirty="0">
                <a:solidFill>
                  <a:srgbClr val="FF0000"/>
                </a:solidFill>
              </a:rPr>
              <a:t>o dotaci konkrétního žadatele</a:t>
            </a:r>
            <a:endParaRPr lang="cs-CZ" sz="2000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610E778-F431-E54E-8DE6-F44FF3E943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455" y="6211669"/>
            <a:ext cx="5354545" cy="646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23557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D3AE3523-414F-4F8E-BF8E-BBE896529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2305"/>
          </a:xfrm>
        </p:spPr>
        <p:txBody>
          <a:bodyPr>
            <a:noAutofit/>
          </a:bodyPr>
          <a:lstStyle/>
          <a:p>
            <a:pPr algn="ctr"/>
            <a:r>
              <a:rPr lang="cs-CZ" b="1" dirty="0"/>
              <a:t>Společné podmínky - pokračování</a:t>
            </a:r>
            <a:br>
              <a:rPr lang="cs-CZ" sz="2800" b="1" dirty="0"/>
            </a:br>
            <a:endParaRPr lang="cs-CZ" sz="2800" b="1" dirty="0"/>
          </a:p>
        </p:txBody>
      </p:sp>
      <p:sp>
        <p:nvSpPr>
          <p:cNvPr id="7" name="Zástupný symbol pro obsah 2">
            <a:extLst>
              <a:ext uri="{FF2B5EF4-FFF2-40B4-BE49-F238E27FC236}">
                <a16:creationId xmlns:a16="http://schemas.microsoft.com/office/drawing/2014/main" id="{B836AAFF-A675-4548-92A8-D4ADAF6290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2222" y="1417550"/>
            <a:ext cx="9206891" cy="5117284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s-CZ" sz="1900" dirty="0"/>
              <a:t>Lhůta vázanosti projektu na účel trvá </a:t>
            </a:r>
            <a:r>
              <a:rPr lang="cs-CZ" sz="1900" b="1" dirty="0"/>
              <a:t>5 let od data převedení dotace </a:t>
            </a:r>
            <a:r>
              <a:rPr lang="cs-CZ" sz="1900" dirty="0"/>
              <a:t>(konečné platby) na účet příjemce dotace</a:t>
            </a:r>
          </a:p>
          <a:p>
            <a:pPr>
              <a:lnSpc>
                <a:spcPct val="150000"/>
              </a:lnSpc>
            </a:pPr>
            <a:r>
              <a:rPr lang="cs-CZ" sz="1900" dirty="0"/>
              <a:t>Bodování po registraci žádosti na MAS nemůže žadatel měnit</a:t>
            </a:r>
          </a:p>
          <a:p>
            <a:pPr>
              <a:lnSpc>
                <a:spcPct val="150000"/>
              </a:lnSpc>
            </a:pPr>
            <a:r>
              <a:rPr lang="cs-CZ" sz="1900" dirty="0"/>
              <a:t>žadatel/příjemce dotace je povinen zrealizovat projekt a podat Žádost o platbu </a:t>
            </a:r>
            <a:r>
              <a:rPr lang="cs-CZ" sz="1900" b="1" dirty="0">
                <a:solidFill>
                  <a:schemeClr val="tx1"/>
                </a:solidFill>
              </a:rPr>
              <a:t>nejpozději do 24 měsíců od podpisu Dohody</a:t>
            </a:r>
            <a:r>
              <a:rPr lang="cs-CZ" sz="1900" dirty="0">
                <a:solidFill>
                  <a:schemeClr val="tx1"/>
                </a:solidFill>
              </a:rPr>
              <a:t> </a:t>
            </a:r>
            <a:r>
              <a:rPr lang="cs-CZ" sz="1900" dirty="0">
                <a:solidFill>
                  <a:srgbClr val="FF0000"/>
                </a:solidFill>
              </a:rPr>
              <a:t>(pokud z preferenčních kritérií nevyplývá jinak)</a:t>
            </a:r>
          </a:p>
          <a:p>
            <a:pPr>
              <a:lnSpc>
                <a:spcPct val="150000"/>
              </a:lnSpc>
            </a:pPr>
            <a:r>
              <a:rPr lang="cs-CZ" sz="1900" dirty="0"/>
              <a:t>Realizací projektu vznikne samostatný </a:t>
            </a:r>
            <a:r>
              <a:rPr lang="cs-CZ" sz="1900" b="1" dirty="0">
                <a:solidFill>
                  <a:srgbClr val="FF0000"/>
                </a:solidFill>
              </a:rPr>
              <a:t>funkční celek</a:t>
            </a:r>
            <a:r>
              <a:rPr lang="cs-CZ" sz="1900" dirty="0">
                <a:solidFill>
                  <a:srgbClr val="FF00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cs-CZ" sz="1900" dirty="0"/>
              <a:t>Přípustné způsoby uspořádání právních vztahů – str. 30</a:t>
            </a:r>
            <a:br>
              <a:rPr lang="cs-CZ" sz="1900" dirty="0"/>
            </a:br>
            <a:r>
              <a:rPr lang="cs-CZ" sz="1900" b="1" dirty="0"/>
              <a:t>( konkrétně viz. Specifické podmínky jednotlivých Fichí)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FDA5FB8-AB92-F7F6-8B26-73BD99CCBD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455" y="6211669"/>
            <a:ext cx="5354545" cy="646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4362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1">
            <a:extLst>
              <a:ext uri="{FF2B5EF4-FFF2-40B4-BE49-F238E27FC236}">
                <a16:creationId xmlns:a16="http://schemas.microsoft.com/office/drawing/2014/main" id="{2870FBD3-6E2C-4031-864A-0E43448A8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412749"/>
            <a:ext cx="10463246" cy="646331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/>
              <a:t>Přílohy předkládané při registraci Žádosti na </a:t>
            </a:r>
            <a:r>
              <a:rPr lang="cs-CZ" sz="2800" b="1" u="sng" dirty="0"/>
              <a:t>MAS</a:t>
            </a:r>
            <a:r>
              <a:rPr lang="cs-CZ" sz="2800" b="1" dirty="0"/>
              <a:t> </a:t>
            </a:r>
            <a:r>
              <a:rPr lang="cs-CZ" sz="2000" dirty="0">
                <a:solidFill>
                  <a:schemeClr val="tx1"/>
                </a:solidFill>
              </a:rPr>
              <a:t>(str. 31 - 33)</a:t>
            </a:r>
            <a:br>
              <a:rPr lang="cs-CZ" sz="2000" dirty="0">
                <a:solidFill>
                  <a:schemeClr val="tx1"/>
                </a:solidFill>
              </a:rPr>
            </a:br>
            <a:endParaRPr lang="cs-CZ" sz="2000" dirty="0">
              <a:solidFill>
                <a:schemeClr val="tx1"/>
              </a:solidFill>
            </a:endParaRPr>
          </a:p>
        </p:txBody>
      </p:sp>
      <p:sp>
        <p:nvSpPr>
          <p:cNvPr id="2" name="Zástupný obsah 1">
            <a:extLst>
              <a:ext uri="{FF2B5EF4-FFF2-40B4-BE49-F238E27FC236}">
                <a16:creationId xmlns:a16="http://schemas.microsoft.com/office/drawing/2014/main" id="{2B3832E7-7CC2-4301-85B3-EF32949D86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082217"/>
            <a:ext cx="9473345" cy="50683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r>
              <a:rPr lang="cs-CZ" dirty="0"/>
              <a:t>stavební výdaje - </a:t>
            </a:r>
            <a:r>
              <a:rPr lang="cs-CZ" b="1" dirty="0"/>
              <a:t>fotodokumentace</a:t>
            </a:r>
            <a:r>
              <a:rPr lang="cs-CZ" dirty="0"/>
              <a:t> výchozího stavu před realizací projektu</a:t>
            </a:r>
          </a:p>
          <a:p>
            <a:r>
              <a:rPr lang="cs-CZ" dirty="0"/>
              <a:t>pokud podléhá řízení stavebního úřadu - </a:t>
            </a:r>
            <a:r>
              <a:rPr lang="cs-CZ" b="1" dirty="0"/>
              <a:t>ke dni podání na RO SZIF platné a pravomocné</a:t>
            </a:r>
            <a:r>
              <a:rPr lang="cs-CZ" dirty="0"/>
              <a:t> (v případě veřejnoprávní smlouvy platné a účinné) odpovídající povolení</a:t>
            </a:r>
          </a:p>
          <a:p>
            <a:r>
              <a:rPr lang="cs-CZ" dirty="0"/>
              <a:t>pokud podléhá řízení stavebního úřadu - stavebním úřadem </a:t>
            </a:r>
            <a:r>
              <a:rPr lang="cs-CZ" b="1" dirty="0"/>
              <a:t>ověřená projektová dokumentace</a:t>
            </a:r>
          </a:p>
          <a:p>
            <a:r>
              <a:rPr lang="cs-CZ" dirty="0"/>
              <a:t>pokud projekt vyžaduje - </a:t>
            </a:r>
            <a:r>
              <a:rPr lang="cs-CZ" b="1" dirty="0"/>
              <a:t>posouzení vlivu záměru na životní prostředí</a:t>
            </a:r>
            <a:r>
              <a:rPr lang="cs-CZ" dirty="0"/>
              <a:t> </a:t>
            </a:r>
            <a:br>
              <a:rPr lang="cs-CZ" dirty="0"/>
            </a:br>
            <a:r>
              <a:rPr lang="cs-CZ" dirty="0"/>
              <a:t>dle přílohy č. 1 zákona č. 100/2001 Sb.</a:t>
            </a:r>
          </a:p>
          <a:p>
            <a:r>
              <a:rPr lang="cs-CZ" dirty="0"/>
              <a:t>v případě výstavby/rekonstrukce oplocení pastevního areálu nebo chovu vodní drůbeže, lesních a polních cest, stezek, prvků územního systému ekologické stability, protierozních opatření a neproduktivních infrastruktur v krajině - </a:t>
            </a:r>
            <a:r>
              <a:rPr lang="cs-CZ" b="1" dirty="0"/>
              <a:t>Souhlasné stanovisko Ministerstva životního prostředí </a:t>
            </a:r>
            <a:r>
              <a:rPr lang="cs-CZ" dirty="0"/>
              <a:t>dle závazného vzoru</a:t>
            </a:r>
          </a:p>
          <a:p>
            <a:r>
              <a:rPr lang="pl-PL" b="1" dirty="0"/>
              <a:t>Prohlášení o zařazení podniku do kategorie </a:t>
            </a:r>
            <a:br>
              <a:rPr lang="pl-PL" b="1" dirty="0"/>
            </a:br>
            <a:r>
              <a:rPr lang="pl-PL" b="1" dirty="0"/>
              <a:t>mikropodniků</a:t>
            </a:r>
            <a:r>
              <a:rPr lang="pl-PL" dirty="0"/>
              <a:t>, malých a středních podniků – pokud je potřebné – průřezová příloha</a:t>
            </a:r>
          </a:p>
          <a:p>
            <a:endParaRPr lang="pl-PL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82CC03F1-1D5F-F202-55C1-651888A019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455" y="1344781"/>
            <a:ext cx="5354545" cy="64633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Nadpis 1">
            <a:extLst>
              <a:ext uri="{FF2B5EF4-FFF2-40B4-BE49-F238E27FC236}">
                <a16:creationId xmlns:a16="http://schemas.microsoft.com/office/drawing/2014/main" id="{AEBBF391-513F-37D3-D991-F1168BC7275F}"/>
              </a:ext>
            </a:extLst>
          </p:cNvPr>
          <p:cNvSpPr txBox="1">
            <a:spLocks/>
          </p:cNvSpPr>
          <p:nvPr/>
        </p:nvSpPr>
        <p:spPr>
          <a:xfrm>
            <a:off x="677334" y="2050406"/>
            <a:ext cx="9154564" cy="64633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sz="2800" b="1" dirty="0"/>
              <a:t>Přílohy předkládané </a:t>
            </a:r>
            <a:r>
              <a:rPr lang="pl-PL" sz="2800" b="1" dirty="0"/>
              <a:t>při podání Žádosti na </a:t>
            </a:r>
            <a:r>
              <a:rPr lang="pl-PL" sz="2800" b="1" u="sng" dirty="0"/>
              <a:t>RO SZIF</a:t>
            </a:r>
          </a:p>
          <a:p>
            <a:pPr algn="ctr"/>
            <a:endParaRPr lang="cs-CZ" sz="2800" b="1" dirty="0"/>
          </a:p>
        </p:txBody>
      </p:sp>
      <p:sp>
        <p:nvSpPr>
          <p:cNvPr id="5" name="Zástupný obsah 1">
            <a:extLst>
              <a:ext uri="{FF2B5EF4-FFF2-40B4-BE49-F238E27FC236}">
                <a16:creationId xmlns:a16="http://schemas.microsoft.com/office/drawing/2014/main" id="{D94AE503-A7C6-A872-38CD-629227228D04}"/>
              </a:ext>
            </a:extLst>
          </p:cNvPr>
          <p:cNvSpPr txBox="1">
            <a:spLocks/>
          </p:cNvSpPr>
          <p:nvPr/>
        </p:nvSpPr>
        <p:spPr>
          <a:xfrm>
            <a:off x="705297" y="316529"/>
            <a:ext cx="8223385" cy="199774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  <a:p>
            <a:endParaRPr lang="cs-CZ" dirty="0"/>
          </a:p>
          <a:p>
            <a:r>
              <a:rPr lang="cs-CZ" b="1" dirty="0"/>
              <a:t>Identifikace příjemců </a:t>
            </a:r>
            <a:r>
              <a:rPr lang="cs-CZ" dirty="0"/>
              <a:t>- Nová podání - Ostatní podání - Průřezové přílohy </a:t>
            </a:r>
            <a:br>
              <a:rPr lang="cs-CZ" dirty="0"/>
            </a:br>
            <a:r>
              <a:rPr lang="cs-CZ" dirty="0"/>
              <a:t>- Identifikace příjemců dotací – </a:t>
            </a:r>
            <a:r>
              <a:rPr lang="cs-CZ" dirty="0">
                <a:solidFill>
                  <a:srgbClr val="FF0000"/>
                </a:solidFill>
              </a:rPr>
              <a:t>všichni žadatelé!</a:t>
            </a:r>
          </a:p>
          <a:p>
            <a:r>
              <a:rPr lang="cs-CZ" dirty="0"/>
              <a:t>Přílohy pro jednotlivé Fiche (články Pravidel) </a:t>
            </a:r>
          </a:p>
          <a:p>
            <a:r>
              <a:rPr lang="cs-CZ" dirty="0"/>
              <a:t>Přílohy stanovené MAS – viz. Výzva a jednotlivé Fiche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3025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1038060" y="1786856"/>
            <a:ext cx="86176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sz="4000" b="1" dirty="0">
                <a:solidFill>
                  <a:schemeClr val="accent1"/>
                </a:solidFill>
              </a:rPr>
              <a:t>Seznam Fichí </a:t>
            </a:r>
          </a:p>
          <a:p>
            <a:pPr algn="ctr"/>
            <a:r>
              <a:rPr lang="cs-CZ" sz="4000" b="1" dirty="0">
                <a:solidFill>
                  <a:schemeClr val="accent1"/>
                </a:solidFill>
              </a:rPr>
              <a:t>včetně předpokládané alokace </a:t>
            </a:r>
            <a:br>
              <a:rPr lang="cs-CZ" sz="4000" b="1" dirty="0">
                <a:solidFill>
                  <a:schemeClr val="accent1"/>
                </a:solidFill>
              </a:rPr>
            </a:br>
            <a:r>
              <a:rPr lang="cs-CZ" sz="4000" b="1" dirty="0">
                <a:solidFill>
                  <a:schemeClr val="accent1"/>
                </a:solidFill>
              </a:rPr>
              <a:t>pro rok 2025 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EAE6D4B9-97A6-440A-8F4F-EBD92DB27D77}"/>
              </a:ext>
            </a:extLst>
          </p:cNvPr>
          <p:cNvSpPr/>
          <p:nvPr/>
        </p:nvSpPr>
        <p:spPr>
          <a:xfrm>
            <a:off x="662730" y="3833771"/>
            <a:ext cx="104610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cs-CZ" sz="2400" b="1" dirty="0">
                <a:latin typeface="Verdana" panose="020B0604030504040204" pitchFamily="34" charset="0"/>
                <a:ea typeface="Times New Roman" panose="02020603050405020304" pitchFamily="18" charset="0"/>
              </a:rPr>
              <a:t>Celková výše dotace pro 4. Výzvu SZP </a:t>
            </a:r>
            <a:br>
              <a:rPr lang="cs-CZ" sz="2400" b="1" dirty="0">
                <a:latin typeface="Verdana" panose="020B0604030504040204" pitchFamily="34" charset="0"/>
                <a:ea typeface="Times New Roman" panose="02020603050405020304" pitchFamily="18" charset="0"/>
              </a:rPr>
            </a:br>
            <a:r>
              <a:rPr lang="cs-CZ" sz="2400" b="1" dirty="0">
                <a:latin typeface="Verdana" panose="020B0604030504040204" pitchFamily="34" charset="0"/>
                <a:ea typeface="Times New Roman" panose="02020603050405020304" pitchFamily="18" charset="0"/>
              </a:rPr>
              <a:t>je 26.466.763 Kč</a:t>
            </a: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56D7046A-004F-B7F0-D08C-D5A7710AAE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455" y="6211669"/>
            <a:ext cx="5354545" cy="646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94588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FB97C403-826C-11F4-1E73-224D4B38B9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455" y="0"/>
            <a:ext cx="5354545" cy="646331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odnadpis 2">
            <a:extLst>
              <a:ext uri="{FF2B5EF4-FFF2-40B4-BE49-F238E27FC236}">
                <a16:creationId xmlns:a16="http://schemas.microsoft.com/office/drawing/2014/main" id="{C970263C-755D-0149-6767-D55A8984B9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7289" y="67111"/>
            <a:ext cx="9211111" cy="6652471"/>
          </a:xfrm>
        </p:spPr>
        <p:txBody>
          <a:bodyPr>
            <a:normAutofit fontScale="25000" lnSpcReduction="20000"/>
          </a:bodyPr>
          <a:lstStyle/>
          <a:p>
            <a:pPr lvl="0" algn="l">
              <a:lnSpc>
                <a:spcPct val="150000"/>
              </a:lnSpc>
              <a:buClr>
                <a:srgbClr val="90C226"/>
              </a:buClr>
            </a:pPr>
            <a:r>
              <a:rPr lang="cs-CZ" sz="4800" b="1" u="sng" dirty="0">
                <a:solidFill>
                  <a:prstClr val="black"/>
                </a:solidFill>
              </a:rPr>
              <a:t>FICHE 4 – PODNIKÁNÍ MALÝCH A STŘEDNÍCH PODNIKŮ (str. 46 - 49)</a:t>
            </a:r>
          </a:p>
          <a:p>
            <a:pPr lvl="0" algn="l">
              <a:lnSpc>
                <a:spcPct val="150000"/>
              </a:lnSpc>
              <a:buClr>
                <a:srgbClr val="90C226"/>
              </a:buClr>
            </a:pPr>
            <a:r>
              <a:rPr lang="cs-CZ" sz="5600" b="1" dirty="0">
                <a:solidFill>
                  <a:srgbClr val="54A021"/>
                </a:solidFill>
              </a:rPr>
              <a:t>Podpora: 50 % </a:t>
            </a:r>
            <a:br>
              <a:rPr lang="cs-CZ" sz="5600" b="1" dirty="0">
                <a:solidFill>
                  <a:srgbClr val="54A021"/>
                </a:solidFill>
              </a:rPr>
            </a:br>
            <a:r>
              <a:rPr lang="pl-PL" sz="5600" b="1" dirty="0">
                <a:solidFill>
                  <a:srgbClr val="0070C0"/>
                </a:solidFill>
              </a:rPr>
              <a:t>Podpora je poskytována v souladu s čl. 61 ABER.</a:t>
            </a:r>
            <a:br>
              <a:rPr lang="pl-PL" sz="5600" b="1" dirty="0">
                <a:solidFill>
                  <a:srgbClr val="0070C0"/>
                </a:solidFill>
              </a:rPr>
            </a:br>
            <a:r>
              <a:rPr lang="cs-CZ" sz="5600" b="1" dirty="0">
                <a:solidFill>
                  <a:srgbClr val="54A021"/>
                </a:solidFill>
              </a:rPr>
              <a:t>Alokace: 6 466 763, - Kč </a:t>
            </a:r>
            <a:r>
              <a:rPr lang="cs-CZ" sz="5600" b="1" dirty="0">
                <a:solidFill>
                  <a:srgbClr val="FF0000"/>
                </a:solidFill>
              </a:rPr>
              <a:t>- limitováno 200 tis. Kč – 1 mil. způsobilých výdajů</a:t>
            </a:r>
            <a:br>
              <a:rPr lang="cs-CZ" sz="5600" b="1" dirty="0">
                <a:solidFill>
                  <a:schemeClr val="tx1"/>
                </a:solidFill>
              </a:rPr>
            </a:br>
            <a:r>
              <a:rPr lang="cs-CZ" sz="5600" b="1" dirty="0">
                <a:solidFill>
                  <a:schemeClr val="tx1"/>
                </a:solidFill>
              </a:rPr>
              <a:t> </a:t>
            </a:r>
            <a:r>
              <a:rPr lang="cs-CZ" sz="5600" u="sng" dirty="0">
                <a:solidFill>
                  <a:prstClr val="black"/>
                </a:solidFill>
              </a:rPr>
              <a:t>Typy aktivit/projektů – způsobilé výdaje: </a:t>
            </a:r>
            <a:br>
              <a:rPr lang="cs-CZ" sz="5600" u="sng" dirty="0">
                <a:solidFill>
                  <a:prstClr val="black"/>
                </a:solidFill>
              </a:rPr>
            </a:br>
            <a:r>
              <a:rPr lang="cs-CZ" sz="5600" b="1" strike="sngStrike" dirty="0">
                <a:solidFill>
                  <a:schemeClr val="accent4"/>
                </a:solidFill>
              </a:rPr>
              <a:t>a) Zemědělské podnikání</a:t>
            </a:r>
            <a:br>
              <a:rPr lang="cs-CZ" sz="5600" dirty="0">
                <a:solidFill>
                  <a:prstClr val="black"/>
                </a:solidFill>
              </a:rPr>
            </a:br>
            <a:r>
              <a:rPr lang="cs-CZ" sz="5600" b="1" dirty="0">
                <a:solidFill>
                  <a:schemeClr val="accent4"/>
                </a:solidFill>
              </a:rPr>
              <a:t>b) </a:t>
            </a:r>
            <a:r>
              <a:rPr lang="pl-PL" sz="5600" b="1" dirty="0">
                <a:solidFill>
                  <a:schemeClr val="accent4"/>
                </a:solidFill>
              </a:rPr>
              <a:t>Zpracování a uvádění na trh produktů</a:t>
            </a:r>
            <a:br>
              <a:rPr lang="cs-CZ" sz="5600" dirty="0">
                <a:solidFill>
                  <a:prstClr val="black"/>
                </a:solidFill>
              </a:rPr>
            </a:br>
            <a:r>
              <a:rPr lang="cs-CZ" sz="5600" dirty="0">
                <a:solidFill>
                  <a:prstClr val="black"/>
                </a:solidFill>
              </a:rPr>
              <a:t>– např. o investice související s finální úpravou, balením a značením výrobků, investice do staveb, investice související se skladováním nejen surovin a výrobků, ale i druhotných surovin, investice související s uváděním produktů na trh</a:t>
            </a:r>
            <a:br>
              <a:rPr lang="cs-CZ" sz="5600" dirty="0">
                <a:solidFill>
                  <a:prstClr val="black"/>
                </a:solidFill>
              </a:rPr>
            </a:br>
            <a:r>
              <a:rPr lang="cs-CZ" sz="5600" b="1" dirty="0">
                <a:solidFill>
                  <a:schemeClr val="accent4"/>
                </a:solidFill>
              </a:rPr>
              <a:t>c) Lesnické podnikání</a:t>
            </a:r>
            <a:br>
              <a:rPr lang="cs-CZ" sz="5600" b="1" dirty="0">
                <a:solidFill>
                  <a:prstClr val="black"/>
                </a:solidFill>
              </a:rPr>
            </a:br>
            <a:r>
              <a:rPr lang="cs-CZ" sz="5600" b="1" dirty="0">
                <a:solidFill>
                  <a:prstClr val="black"/>
                </a:solidFill>
              </a:rPr>
              <a:t> - </a:t>
            </a:r>
            <a:r>
              <a:rPr lang="cs-CZ" sz="5600" dirty="0">
                <a:solidFill>
                  <a:prstClr val="black"/>
                </a:solidFill>
              </a:rPr>
              <a:t>např. o stroje a technologie (včetně koně a vleku za koně k vyvážení dříví) pro obnovu, výchovu a těžbu lesních porostů včetně dopravy dříví, stroje ke zpracování </a:t>
            </a:r>
            <a:r>
              <a:rPr lang="cs-CZ" sz="5600" dirty="0" err="1">
                <a:solidFill>
                  <a:prstClr val="black"/>
                </a:solidFill>
              </a:rPr>
              <a:t>potěžebních</a:t>
            </a:r>
            <a:r>
              <a:rPr lang="cs-CZ" sz="5600" dirty="0">
                <a:solidFill>
                  <a:prstClr val="black"/>
                </a:solidFill>
              </a:rPr>
              <a:t> zbytků, stroje pro přípravu půdy před zalesněním, stroje a zařízení pro údržbu a opravy lesních cest, stroje pro výrobu palivového dříví a pro pořez dříví</a:t>
            </a:r>
            <a:br>
              <a:rPr lang="cs-CZ" sz="5600" dirty="0">
                <a:solidFill>
                  <a:prstClr val="black"/>
                </a:solidFill>
              </a:rPr>
            </a:br>
            <a:r>
              <a:rPr lang="cs-CZ" sz="5600" b="1" dirty="0">
                <a:solidFill>
                  <a:schemeClr val="accent4"/>
                </a:solidFill>
              </a:rPr>
              <a:t>d) Nezemědělské podnikání </a:t>
            </a:r>
            <a:br>
              <a:rPr lang="cs-CZ" sz="5600" b="1" dirty="0">
                <a:solidFill>
                  <a:schemeClr val="accent4"/>
                </a:solidFill>
              </a:rPr>
            </a:br>
            <a:r>
              <a:rPr lang="cs-CZ" sz="5600" dirty="0">
                <a:solidFill>
                  <a:prstClr val="black"/>
                </a:solidFill>
              </a:rPr>
              <a:t>– investice do staveb, strojů, technologií a dalšího vybavení pro nezemědělské podnikání</a:t>
            </a:r>
            <a:br>
              <a:rPr lang="cs-CZ" sz="5600" b="1" dirty="0">
                <a:solidFill>
                  <a:prstClr val="black"/>
                </a:solidFill>
              </a:rPr>
            </a:br>
            <a:r>
              <a:rPr lang="cs-CZ" sz="5600" u="sng" dirty="0">
                <a:solidFill>
                  <a:srgbClr val="FF0000"/>
                </a:solidFill>
              </a:rPr>
              <a:t>Definice žadatele:</a:t>
            </a:r>
            <a:r>
              <a:rPr lang="cs-CZ" sz="5600" dirty="0">
                <a:solidFill>
                  <a:srgbClr val="FF0000"/>
                </a:solidFill>
              </a:rPr>
              <a:t> Podnikatelské subjekty splňující definici malého a středního podniku. </a:t>
            </a:r>
            <a:r>
              <a:rPr lang="cs-CZ" sz="5600" dirty="0">
                <a:solidFill>
                  <a:schemeClr val="tx1"/>
                </a:solidFill>
              </a:rPr>
              <a:t>(bližší definice jsou stanoveny v části B. Specifické podmínky společné pro všechny </a:t>
            </a:r>
            <a:r>
              <a:rPr lang="cs-CZ" sz="5600" dirty="0" err="1">
                <a:solidFill>
                  <a:schemeClr val="tx1"/>
                </a:solidFill>
              </a:rPr>
              <a:t>Fiche</a:t>
            </a:r>
            <a:r>
              <a:rPr lang="cs-CZ" sz="5600" dirty="0">
                <a:solidFill>
                  <a:schemeClr val="tx1"/>
                </a:solidFill>
              </a:rPr>
              <a:t>, kapitola 2. Definice žadatele/příjemce dotace) </a:t>
            </a:r>
            <a:r>
              <a:rPr lang="cs-CZ" sz="5600" b="1" dirty="0">
                <a:solidFill>
                  <a:schemeClr val="tx1"/>
                </a:solidFill>
              </a:rPr>
              <a:t>– str. 26</a:t>
            </a:r>
            <a:br>
              <a:rPr lang="cs-CZ" sz="5600" b="1" dirty="0">
                <a:solidFill>
                  <a:schemeClr val="tx1"/>
                </a:solidFill>
              </a:rPr>
            </a:br>
            <a:r>
              <a:rPr lang="cs-CZ" sz="5600" b="1" u="sng" dirty="0">
                <a:solidFill>
                  <a:schemeClr val="accent5">
                    <a:lumMod val="50000"/>
                  </a:schemeClr>
                </a:solidFill>
              </a:rPr>
              <a:t>Přílohy na RO SZIF:</a:t>
            </a:r>
            <a:r>
              <a:rPr lang="cs-CZ" sz="5600" dirty="0">
                <a:solidFill>
                  <a:schemeClr val="accent2"/>
                </a:solidFill>
              </a:rPr>
              <a:t> </a:t>
            </a:r>
            <a:r>
              <a:rPr lang="cs-CZ" sz="5600" dirty="0">
                <a:solidFill>
                  <a:schemeClr val="tx1"/>
                </a:solidFill>
              </a:rPr>
              <a:t>povinné přílohy jsou stanoveny obecně v části B - str. 31 + specifické přílohy u jednotlivých </a:t>
            </a:r>
            <a:r>
              <a:rPr lang="cs-CZ" sz="5600" dirty="0" err="1">
                <a:solidFill>
                  <a:schemeClr val="tx1"/>
                </a:solidFill>
              </a:rPr>
              <a:t>Fichí</a:t>
            </a:r>
            <a:br>
              <a:rPr lang="cs-CZ" sz="5600" dirty="0">
                <a:solidFill>
                  <a:schemeClr val="tx1"/>
                </a:solidFill>
              </a:rPr>
            </a:br>
            <a:r>
              <a:rPr lang="cs-CZ" sz="5600" b="1" u="sng" dirty="0">
                <a:solidFill>
                  <a:schemeClr val="accent5">
                    <a:lumMod val="50000"/>
                  </a:schemeClr>
                </a:solidFill>
              </a:rPr>
              <a:t>Pozn.: - </a:t>
            </a:r>
            <a:r>
              <a:rPr lang="cs-CZ" sz="5600" dirty="0">
                <a:solidFill>
                  <a:schemeClr val="tx1"/>
                </a:solidFill>
              </a:rPr>
              <a:t>v případě pořízení vozidla musí mít žadatel/příjemce dotace sídlo/trvalé bydliště nebo provozovnu na území příslušné MAS, a to po celou dobu lhůty vázanosti projektu na účel</a:t>
            </a:r>
            <a:endParaRPr lang="cs-CZ" sz="5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7066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64066" y="1"/>
            <a:ext cx="9555061" cy="7096368"/>
          </a:xfrm>
        </p:spPr>
        <p:txBody>
          <a:bodyPr>
            <a:normAutofit fontScale="25000" lnSpcReduction="20000"/>
          </a:bodyPr>
          <a:lstStyle/>
          <a:p>
            <a:pPr lvl="0" algn="l">
              <a:lnSpc>
                <a:spcPct val="150000"/>
              </a:lnSpc>
              <a:buClr>
                <a:srgbClr val="90C226"/>
              </a:buClr>
            </a:pPr>
            <a:r>
              <a:rPr lang="cs-CZ" sz="4800" b="1" u="sng" dirty="0">
                <a:solidFill>
                  <a:prstClr val="black"/>
                </a:solidFill>
              </a:rPr>
              <a:t>FICHE 5 – ZÁKLADNÍ SLUŽBY A OBNOVA OBCÍ (str. 50 - 52)</a:t>
            </a:r>
            <a:br>
              <a:rPr lang="cs-CZ" sz="4800" b="1" u="sng" dirty="0">
                <a:solidFill>
                  <a:prstClr val="black"/>
                </a:solidFill>
              </a:rPr>
            </a:br>
            <a:r>
              <a:rPr lang="cs-CZ" sz="4800" b="1" dirty="0">
                <a:solidFill>
                  <a:srgbClr val="54A021"/>
                </a:solidFill>
              </a:rPr>
              <a:t>Podpora: 80 % </a:t>
            </a:r>
            <a:br>
              <a:rPr lang="cs-CZ" sz="4800" b="1" dirty="0">
                <a:solidFill>
                  <a:srgbClr val="54A021"/>
                </a:solidFill>
              </a:rPr>
            </a:br>
            <a:r>
              <a:rPr lang="pt-BR" sz="4800" b="1" dirty="0">
                <a:solidFill>
                  <a:srgbClr val="0070C0"/>
                </a:solidFill>
              </a:rPr>
              <a:t>1)Režim nezakládající veřejnou podporu</a:t>
            </a:r>
            <a:br>
              <a:rPr lang="cs-CZ" sz="4800" b="1" dirty="0">
                <a:solidFill>
                  <a:srgbClr val="0070C0"/>
                </a:solidFill>
              </a:rPr>
            </a:br>
            <a:r>
              <a:rPr lang="pt-BR" sz="4800" b="1" dirty="0">
                <a:solidFill>
                  <a:srgbClr val="0070C0"/>
                </a:solidFill>
              </a:rPr>
              <a:t>2)Režim ABER – projekty musí být v souladu s čl. 60 a 61 ABER</a:t>
            </a:r>
            <a:br>
              <a:rPr lang="cs-CZ" sz="4800" b="1" dirty="0">
                <a:solidFill>
                  <a:srgbClr val="0070C0"/>
                </a:solidFill>
              </a:rPr>
            </a:br>
            <a:r>
              <a:rPr lang="pt-BR" sz="4800" b="1" dirty="0">
                <a:solidFill>
                  <a:srgbClr val="0070C0"/>
                </a:solidFill>
              </a:rPr>
              <a:t>3)Režim de minimis</a:t>
            </a:r>
            <a:br>
              <a:rPr lang="cs-CZ" sz="4800" b="1" dirty="0">
                <a:solidFill>
                  <a:srgbClr val="0070C0"/>
                </a:solidFill>
              </a:rPr>
            </a:br>
            <a:r>
              <a:rPr lang="cs-CZ" sz="4800" b="1" dirty="0">
                <a:solidFill>
                  <a:srgbClr val="54A021"/>
                </a:solidFill>
              </a:rPr>
              <a:t>Alokace: 20 000 000, - Kč </a:t>
            </a:r>
            <a:r>
              <a:rPr lang="cs-CZ" sz="4800" b="1" dirty="0">
                <a:solidFill>
                  <a:srgbClr val="FF0000"/>
                </a:solidFill>
              </a:rPr>
              <a:t>- limitováno 200 tis. Kč – 5 mil. způsobilých výdajů</a:t>
            </a:r>
            <a:br>
              <a:rPr lang="cs-CZ" sz="4800" b="1" dirty="0">
                <a:solidFill>
                  <a:schemeClr val="tx1"/>
                </a:solidFill>
              </a:rPr>
            </a:br>
            <a:r>
              <a:rPr lang="cs-CZ" sz="4800" b="1" dirty="0">
                <a:solidFill>
                  <a:schemeClr val="tx1"/>
                </a:solidFill>
              </a:rPr>
              <a:t> </a:t>
            </a:r>
            <a:r>
              <a:rPr lang="cs-CZ" sz="5200" u="sng" dirty="0">
                <a:solidFill>
                  <a:prstClr val="black"/>
                </a:solidFill>
              </a:rPr>
              <a:t>Typy aktivit/projektů – způsobilé výdaje: </a:t>
            </a:r>
          </a:p>
          <a:p>
            <a:pPr lvl="0" algn="l">
              <a:lnSpc>
                <a:spcPct val="150000"/>
              </a:lnSpc>
              <a:buClr>
                <a:srgbClr val="90C226"/>
              </a:buClr>
            </a:pPr>
            <a:r>
              <a:rPr lang="cs-CZ" sz="5600" b="1" strike="sngStrike" dirty="0">
                <a:solidFill>
                  <a:schemeClr val="accent4"/>
                </a:solidFill>
              </a:rPr>
              <a:t>a) Kulturní, spolková a společenská zařízení, včetně komunitních center, center vzdělávání a knihoven </a:t>
            </a:r>
            <a:br>
              <a:rPr lang="cs-CZ" sz="5400" dirty="0">
                <a:solidFill>
                  <a:schemeClr val="accent4"/>
                </a:solidFill>
              </a:rPr>
            </a:br>
            <a:r>
              <a:rPr lang="cs-CZ" sz="5200" dirty="0">
                <a:solidFill>
                  <a:schemeClr val="tx1"/>
                </a:solidFill>
              </a:rPr>
              <a:t> </a:t>
            </a:r>
            <a:br>
              <a:rPr lang="cs-CZ" sz="5400" dirty="0">
                <a:solidFill>
                  <a:schemeClr val="tx1"/>
                </a:solidFill>
              </a:rPr>
            </a:br>
            <a:r>
              <a:rPr lang="cs-CZ" sz="5600" b="1" dirty="0">
                <a:solidFill>
                  <a:schemeClr val="accent4"/>
                </a:solidFill>
              </a:rPr>
              <a:t>b) Drobná infrastruktura a základní služby (zastávky veřejné dopravy, hřbitovy, dětská hřiště a sportoviště, prostory pro separaci odpadů, komunální technika včetně zázemí)</a:t>
            </a:r>
            <a:br>
              <a:rPr lang="cs-CZ" sz="5600" b="1" dirty="0">
                <a:solidFill>
                  <a:schemeClr val="accent4"/>
                </a:solidFill>
              </a:rPr>
            </a:br>
            <a:r>
              <a:rPr lang="cs-CZ" sz="5200" b="1" dirty="0">
                <a:solidFill>
                  <a:prstClr val="black"/>
                </a:solidFill>
              </a:rPr>
              <a:t>Komunální technikou </a:t>
            </a:r>
            <a:r>
              <a:rPr lang="cs-CZ" sz="5200" dirty="0">
                <a:solidFill>
                  <a:prstClr val="black"/>
                </a:solidFill>
              </a:rPr>
              <a:t>se rozumí technika využívaná pro péči a úpravu komunálních ploch, silnic a chodníků, technika pro zimní údržbu, technika pro svoz odpadu a příslušné zázemí pro danou techniku (např. sklady, garáže, zázemí pro zaměstnance). Jedná se např. o malotraktory s různými nástavbami, </a:t>
            </a:r>
            <a:r>
              <a:rPr lang="cs-CZ" sz="5200" dirty="0" err="1">
                <a:solidFill>
                  <a:prstClr val="black"/>
                </a:solidFill>
              </a:rPr>
              <a:t>štěpkovače</a:t>
            </a:r>
            <a:r>
              <a:rPr lang="cs-CZ" sz="5200" dirty="0">
                <a:solidFill>
                  <a:prstClr val="black"/>
                </a:solidFill>
              </a:rPr>
              <a:t>, sekačky, křovinořezy, sypače, frézy.</a:t>
            </a:r>
            <a:br>
              <a:rPr lang="cs-CZ" sz="5200" dirty="0">
                <a:solidFill>
                  <a:prstClr val="black"/>
                </a:solidFill>
              </a:rPr>
            </a:br>
            <a:r>
              <a:rPr lang="cs-CZ" sz="5600" b="1" dirty="0">
                <a:solidFill>
                  <a:schemeClr val="accent4"/>
                </a:solidFill>
              </a:rPr>
              <a:t>c)Drobné památky místního významu</a:t>
            </a:r>
            <a:br>
              <a:rPr lang="cs-CZ" sz="5200" b="1" dirty="0">
                <a:solidFill>
                  <a:schemeClr val="accent4"/>
                </a:solidFill>
              </a:rPr>
            </a:br>
            <a:r>
              <a:rPr lang="cs-CZ" sz="5200" dirty="0">
                <a:solidFill>
                  <a:prstClr val="black"/>
                </a:solidFill>
              </a:rPr>
              <a:t>– rekonstrukce a opravy včetně restaurování drobných památek místního významu a kaplí - vytvořeny, upraveny či alespoň umístěny cílenou lidskou činností, nelze vstoupit, případně se do něj vstupuje jen za účelem údržby nebo výzdoby.</a:t>
            </a:r>
          </a:p>
          <a:p>
            <a:pPr lvl="0" algn="l">
              <a:lnSpc>
                <a:spcPct val="150000"/>
              </a:lnSpc>
              <a:buClr>
                <a:srgbClr val="90C226"/>
              </a:buClr>
            </a:pPr>
            <a:r>
              <a:rPr lang="cs-CZ" sz="5200" dirty="0">
                <a:solidFill>
                  <a:prstClr val="black"/>
                </a:solidFill>
              </a:rPr>
              <a:t>např. smírčí kříže, křížky, pomníky padlým, historické pamětní desky, význačné náhrobky či hrobky, morové sloupy, boží muka, milníky, výklenkové kaple, kapličky, zvoničky, kašny, sochy a sousoší, plastiky, popř. i skalní reliéfy či pamětní nápisy a jiné veřejné přístupné drobné památky. </a:t>
            </a:r>
            <a:r>
              <a:rPr lang="cs-CZ" sz="5200" b="1" i="1" dirty="0">
                <a:solidFill>
                  <a:srgbClr val="FF0000"/>
                </a:solidFill>
              </a:rPr>
              <a:t>Kromě drobných památek lze akceptovat i kaple, kapličky - nesmí být kulturní památkou, resp. nejsou uvedené v Ústředním seznamu kulturních památek České republiky.</a:t>
            </a:r>
            <a:br>
              <a:rPr lang="cs-CZ" sz="5200" b="1" i="1" dirty="0">
                <a:solidFill>
                  <a:srgbClr val="FF0000"/>
                </a:solidFill>
              </a:rPr>
            </a:br>
            <a:r>
              <a:rPr lang="cs-CZ" sz="5600" b="1" dirty="0">
                <a:solidFill>
                  <a:schemeClr val="accent4"/>
                </a:solidFill>
              </a:rPr>
              <a:t>d) Školská zařízení (zařízení školního stravování, školní sportoviště/tělocvičny a venkovní prostory)</a:t>
            </a:r>
            <a:br>
              <a:rPr lang="cs-CZ" sz="5600" b="1" dirty="0">
                <a:solidFill>
                  <a:schemeClr val="accent4"/>
                </a:solidFill>
              </a:rPr>
            </a:br>
            <a:r>
              <a:rPr lang="cs-CZ" sz="5200" dirty="0">
                <a:solidFill>
                  <a:prstClr val="black"/>
                </a:solidFill>
              </a:rPr>
              <a:t> - např. o výstavbu či rekonstrukci stravovacího zařízení (kuchyně, jídelny, výdejny), školního sportoviště, tělocvičny, školní zahrady, altánu; pořízení vybavení stravovacího zařízení, sportovního náčiní, venkovní mobiliář a herní prvky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B97C403-826C-11F4-1E73-224D4B38B9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3987" y="134223"/>
            <a:ext cx="5354545" cy="646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6038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43C12CB-BAD3-0B53-6526-428687B205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349" y="260060"/>
            <a:ext cx="9401214" cy="6196400"/>
          </a:xfrm>
        </p:spPr>
        <p:txBody>
          <a:bodyPr>
            <a:normAutofit lnSpcReduction="10000"/>
          </a:bodyPr>
          <a:lstStyle/>
          <a:p>
            <a:r>
              <a:rPr lang="cs-CZ" sz="1800" u="sng" dirty="0">
                <a:solidFill>
                  <a:srgbClr val="FF0000"/>
                </a:solidFill>
              </a:rPr>
              <a:t>Definice žadatele:</a:t>
            </a:r>
            <a:r>
              <a:rPr lang="cs-CZ" sz="1800" dirty="0">
                <a:solidFill>
                  <a:srgbClr val="FF0000"/>
                </a:solidFill>
              </a:rPr>
              <a:t> Obce, svazky obcí, jejich příspěvkové organizace a nestátní neziskové organizace. </a:t>
            </a:r>
            <a:br>
              <a:rPr lang="cs-CZ" sz="1800" dirty="0">
                <a:solidFill>
                  <a:srgbClr val="FF0000"/>
                </a:solidFill>
              </a:rPr>
            </a:br>
            <a:r>
              <a:rPr lang="cs-CZ" sz="1800" dirty="0">
                <a:solidFill>
                  <a:schemeClr val="tx1"/>
                </a:solidFill>
              </a:rPr>
              <a:t>(bližší definice jsou stanoveny v části B. Specifické podmínky společné pro všechny Fiche, kapitola 2. Definice žadatele/příjemce dotace) – str. 26</a:t>
            </a:r>
            <a:br>
              <a:rPr lang="cs-CZ" sz="1800" dirty="0">
                <a:solidFill>
                  <a:schemeClr val="tx1"/>
                </a:solidFill>
              </a:rPr>
            </a:br>
            <a:br>
              <a:rPr lang="cs-CZ" sz="1800" dirty="0">
                <a:solidFill>
                  <a:schemeClr val="tx1"/>
                </a:solidFill>
              </a:rPr>
            </a:br>
            <a:r>
              <a:rPr lang="cs-CZ" sz="1800" b="1" u="sng" dirty="0">
                <a:solidFill>
                  <a:schemeClr val="accent5">
                    <a:lumMod val="50000"/>
                  </a:schemeClr>
                </a:solidFill>
              </a:rPr>
              <a:t>Pozn.: </a:t>
            </a:r>
            <a:br>
              <a:rPr lang="cs-CZ" sz="1800" dirty="0">
                <a:solidFill>
                  <a:prstClr val="black"/>
                </a:solidFill>
              </a:rPr>
            </a:br>
            <a:r>
              <a:rPr lang="cs-CZ" sz="1800" dirty="0">
                <a:solidFill>
                  <a:prstClr val="black"/>
                </a:solidFill>
              </a:rPr>
              <a:t>- </a:t>
            </a:r>
            <a:r>
              <a:rPr lang="cs-CZ" dirty="0"/>
              <a:t>dotaci nelze poskytnout na střední a vysoké školy, profesionální knihovny, nákup knih, časopisů a tiskovin (včetně digitálních forem)</a:t>
            </a:r>
            <a:br>
              <a:rPr lang="cs-CZ" sz="1800" dirty="0">
                <a:solidFill>
                  <a:prstClr val="black"/>
                </a:solidFill>
              </a:rPr>
            </a:br>
            <a:r>
              <a:rPr lang="cs-CZ" sz="1800" dirty="0">
                <a:solidFill>
                  <a:prstClr val="black"/>
                </a:solidFill>
              </a:rPr>
              <a:t>- v případě dětských hřišť a sportovišť realizovaných v rámci aktivity b) budou podporovány projekty sloužící široké veřejnosti, jejich užívání není zpoplatněno a jsou veřejně přístupné</a:t>
            </a:r>
            <a:br>
              <a:rPr lang="cs-CZ" sz="1800" dirty="0">
                <a:solidFill>
                  <a:prstClr val="black"/>
                </a:solidFill>
              </a:rPr>
            </a:br>
            <a:r>
              <a:rPr lang="cs-CZ" sz="1800" dirty="0">
                <a:solidFill>
                  <a:prstClr val="black"/>
                </a:solidFill>
              </a:rPr>
              <a:t>- školská zařízení se týkají pouze ZŠ a MŠ</a:t>
            </a:r>
            <a:br>
              <a:rPr lang="cs-CZ" sz="1800" dirty="0">
                <a:solidFill>
                  <a:schemeClr val="accent4"/>
                </a:solidFill>
              </a:rPr>
            </a:br>
            <a:r>
              <a:rPr lang="cs-CZ" sz="1800" dirty="0">
                <a:solidFill>
                  <a:prstClr val="black"/>
                </a:solidFill>
              </a:rPr>
              <a:t>- případě, že je žadatelem nestátní nezisková organizace, musí se jednat o subjekt s historií alespoň dva roky před podáním Žádosti o dotaci</a:t>
            </a:r>
            <a:br>
              <a:rPr lang="cs-CZ" sz="1800" dirty="0">
                <a:solidFill>
                  <a:prstClr val="black"/>
                </a:solidFill>
              </a:rPr>
            </a:br>
            <a:r>
              <a:rPr lang="cs-CZ" sz="1800" dirty="0">
                <a:solidFill>
                  <a:prstClr val="black"/>
                </a:solidFill>
              </a:rPr>
              <a:t>- v případě knihoven se jedná o knihovny zřízené podle §3 odst. 1 písm. c) zákona č. 257/2001 Sb. o knihovnách a podmínkách provozování veřejných knihovnických a informačních služeb, ve znění pozdějších předpisů, a zároveň se nejedná o profesionální knihovnu dle seznamu profesionálních knihoven podporovaných z Integrovaného regionálního operačního programu 2021-2027</a:t>
            </a:r>
            <a:br>
              <a:rPr lang="cs-CZ" sz="1800" dirty="0">
                <a:solidFill>
                  <a:prstClr val="black"/>
                </a:solidFill>
              </a:rPr>
            </a:br>
            <a:endParaRPr lang="cs-CZ" sz="1800" dirty="0">
              <a:solidFill>
                <a:prstClr val="black"/>
              </a:solidFill>
            </a:endParaRPr>
          </a:p>
          <a:p>
            <a:pPr marL="0" indent="0">
              <a:buNone/>
            </a:pPr>
            <a:br>
              <a:rPr lang="cs-CZ" sz="1800" dirty="0">
                <a:solidFill>
                  <a:prstClr val="black"/>
                </a:solidFill>
              </a:rPr>
            </a:br>
            <a:r>
              <a:rPr lang="cs-CZ" sz="1600" b="1" u="sng" dirty="0">
                <a:solidFill>
                  <a:schemeClr val="accent5">
                    <a:lumMod val="50000"/>
                  </a:schemeClr>
                </a:solidFill>
              </a:rPr>
              <a:t>Přílohy na RO SZIF:</a:t>
            </a:r>
            <a:r>
              <a:rPr lang="cs-CZ" sz="1600" dirty="0">
                <a:solidFill>
                  <a:schemeClr val="accent2"/>
                </a:solidFill>
              </a:rPr>
              <a:t> </a:t>
            </a:r>
            <a:r>
              <a:rPr lang="cs-CZ" sz="1600" dirty="0">
                <a:solidFill>
                  <a:schemeClr val="tx1"/>
                </a:solidFill>
              </a:rPr>
              <a:t>povinné přílohy jsou stanoveny obecně v části B - str. 31  + specifické přílohy u jednotlivých Fichí</a:t>
            </a:r>
            <a:br>
              <a:rPr lang="cs-CZ" sz="1600" dirty="0">
                <a:solidFill>
                  <a:schemeClr val="tx1"/>
                </a:solidFill>
              </a:rPr>
            </a:br>
            <a:endParaRPr lang="cs-CZ" sz="1600" dirty="0">
              <a:solidFill>
                <a:prstClr val="black"/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92197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181763"/>
            <a:ext cx="8596668" cy="531302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/>
              <a:t>Postup podání Žádosti o dotaci a výběr projektů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7780" y="1191237"/>
            <a:ext cx="10461071" cy="476494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dirty="0">
                <a:solidFill>
                  <a:schemeClr val="tx1"/>
                </a:solidFill>
              </a:rPr>
              <a:t>Ze svého účtu na Portálu farmáře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si žadatel pod naší MAS vygeneruje Žádost o dotaci</a:t>
            </a:r>
          </a:p>
          <a:p>
            <a:pPr>
              <a:lnSpc>
                <a:spcPct val="150000"/>
              </a:lnSpc>
            </a:pPr>
            <a:r>
              <a:rPr lang="cs-CZ" dirty="0">
                <a:solidFill>
                  <a:schemeClr val="tx1"/>
                </a:solidFill>
              </a:rPr>
              <a:t>MAS při kontrole ověří: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- správné zařazení Žádosti o dotaci do odpovídající Fiche 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- informace a přílohy pro bodování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- splnění definice žadatele a kritéria přijatelnosti </a:t>
            </a:r>
          </a:p>
          <a:p>
            <a:pPr>
              <a:lnSpc>
                <a:spcPct val="150000"/>
              </a:lnSpc>
            </a:pPr>
            <a:r>
              <a:rPr lang="cs-CZ" b="1" dirty="0">
                <a:solidFill>
                  <a:schemeClr val="tx1"/>
                </a:solidFill>
              </a:rPr>
              <a:t>zhodnocení inovace </a:t>
            </a:r>
            <a:r>
              <a:rPr lang="cs-CZ" b="1" dirty="0">
                <a:solidFill>
                  <a:srgbClr val="FF0000"/>
                </a:solidFill>
              </a:rPr>
              <a:t>a přidané hodnoty (viz. výzva)</a:t>
            </a:r>
            <a:br>
              <a:rPr lang="cs-CZ" dirty="0">
                <a:solidFill>
                  <a:schemeClr val="tx1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= možnost doplnění žadatelem - na vyžádání MAS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6E5A80A-5294-F629-7235-CD7D7086C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34459"/>
            <a:ext cx="4418965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0FF0D93-6558-03FE-9BCB-7E9E048974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541" t="8889" r="18463" b="33089"/>
          <a:stretch/>
        </p:blipFill>
        <p:spPr>
          <a:xfrm>
            <a:off x="6456726" y="634327"/>
            <a:ext cx="5306710" cy="3685431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2009039" y="4876668"/>
            <a:ext cx="576399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Nutno dosáhnout minimálního počtu bodů </a:t>
            </a:r>
            <a:br>
              <a:rPr lang="cs-CZ" b="1" dirty="0"/>
            </a:br>
            <a:r>
              <a:rPr lang="cs-CZ" b="1" dirty="0"/>
              <a:t>v rámci preferenčních kritérií pro příslušnou Fichi. </a:t>
            </a:r>
          </a:p>
          <a:p>
            <a:endParaRPr lang="cs-CZ" b="1" dirty="0"/>
          </a:p>
          <a:p>
            <a:r>
              <a:rPr lang="cs-CZ" b="1" dirty="0"/>
              <a:t>MAS Pošumaví </a:t>
            </a:r>
            <a:r>
              <a:rPr lang="cs-CZ" b="1" dirty="0">
                <a:solidFill>
                  <a:srgbClr val="FF0000"/>
                </a:solidFill>
              </a:rPr>
              <a:t>omezuje 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b="1" dirty="0">
                <a:solidFill>
                  <a:srgbClr val="FF0000"/>
                </a:solidFill>
              </a:rPr>
              <a:t>min. a max. výši způsobilých výdajů u každé Fiche</a:t>
            </a:r>
          </a:p>
          <a:p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3039621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8F14DF6-6444-4391-A6DF-B595BD047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112" y="310394"/>
            <a:ext cx="8596668" cy="998290"/>
          </a:xfrm>
        </p:spPr>
        <p:txBody>
          <a:bodyPr/>
          <a:lstStyle/>
          <a:p>
            <a:pPr algn="ctr"/>
            <a:r>
              <a:rPr lang="cs-CZ" dirty="0"/>
              <a:t>Základní informace</a:t>
            </a:r>
          </a:p>
        </p:txBody>
      </p:sp>
      <p:sp>
        <p:nvSpPr>
          <p:cNvPr id="10" name="Podnadpis 2">
            <a:extLst>
              <a:ext uri="{FF2B5EF4-FFF2-40B4-BE49-F238E27FC236}">
                <a16:creationId xmlns:a16="http://schemas.microsoft.com/office/drawing/2014/main" id="{365F6544-2549-4F03-9D66-BAD7D6F19321}"/>
              </a:ext>
            </a:extLst>
          </p:cNvPr>
          <p:cNvSpPr txBox="1">
            <a:spLocks/>
          </p:cNvSpPr>
          <p:nvPr/>
        </p:nvSpPr>
        <p:spPr>
          <a:xfrm>
            <a:off x="612396" y="1090569"/>
            <a:ext cx="7961153" cy="50389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defTabSz="914400">
              <a:lnSpc>
                <a:spcPct val="120000"/>
              </a:lnSpc>
              <a:buClr>
                <a:srgbClr val="5FA534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prstClr val="black"/>
                </a:solidFill>
              </a:rPr>
              <a:t>Vyhlášení výzvy č. 4: </a:t>
            </a:r>
            <a:r>
              <a:rPr lang="cs-CZ" dirty="0"/>
              <a:t>13.02.2026</a:t>
            </a:r>
            <a:endParaRPr lang="cs-CZ" sz="2400" b="1" dirty="0">
              <a:solidFill>
                <a:schemeClr val="accent2"/>
              </a:solidFill>
            </a:endParaRPr>
          </a:p>
          <a:p>
            <a:pPr marL="228600" indent="-228600" defTabSz="914400">
              <a:lnSpc>
                <a:spcPct val="120000"/>
              </a:lnSpc>
              <a:buClr>
                <a:srgbClr val="5FA534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prstClr val="black"/>
                </a:solidFill>
              </a:rPr>
              <a:t>Termín příjmu žádostí: </a:t>
            </a:r>
            <a:br>
              <a:rPr lang="cs-CZ" sz="2000" b="1" dirty="0">
                <a:solidFill>
                  <a:prstClr val="black"/>
                </a:solidFill>
              </a:rPr>
            </a:br>
            <a:r>
              <a:rPr lang="pl-PL" sz="2600" b="1" dirty="0">
                <a:solidFill>
                  <a:schemeClr val="accent2"/>
                </a:solidFill>
              </a:rPr>
              <a:t>2. března – 31. března 2026</a:t>
            </a:r>
          </a:p>
          <a:p>
            <a:pPr marL="228600" indent="-228600" defTabSz="914400">
              <a:lnSpc>
                <a:spcPct val="120000"/>
              </a:lnSpc>
              <a:buClr>
                <a:srgbClr val="5FA534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1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Registrace Žádosti o dotaci na MAS (včetně příloh) probíhá zasláním přes Portál farmáře </a:t>
            </a:r>
          </a:p>
          <a:p>
            <a:pPr marL="228600" indent="-228600" defTabSz="914400">
              <a:lnSpc>
                <a:spcPct val="120000"/>
              </a:lnSpc>
              <a:buClr>
                <a:srgbClr val="5FA534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prstClr val="black"/>
                </a:solidFill>
              </a:rPr>
              <a:t>Termín podání na RO SZIF: </a:t>
            </a:r>
            <a:r>
              <a:rPr lang="cs-CZ" sz="2400" b="1" dirty="0">
                <a:solidFill>
                  <a:schemeClr val="accent2"/>
                </a:solidFill>
              </a:rPr>
              <a:t>30. 06. 2026</a:t>
            </a:r>
          </a:p>
          <a:p>
            <a:pPr marL="228600" indent="-228600" defTabSz="914400">
              <a:lnSpc>
                <a:spcPct val="120000"/>
              </a:lnSpc>
              <a:buClr>
                <a:srgbClr val="5FA534"/>
              </a:buClr>
              <a:buSzPct val="100000"/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prstClr val="black"/>
                </a:solidFill>
              </a:rPr>
              <a:t>Územní vymezení: 	</a:t>
            </a:r>
            <a:r>
              <a:rPr lang="cs-CZ" sz="2000" dirty="0">
                <a:solidFill>
                  <a:prstClr val="black"/>
                </a:solidFill>
              </a:rPr>
              <a:t>výzva MAS se vztahuje na celé území MAS, 			pro které je schválena SCLLD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58795855-7DBB-908A-7F82-AB9DE75B3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455" y="6211669"/>
            <a:ext cx="5354545" cy="646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68280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A962B925-DF3E-1FAF-EAC2-F5AEF2D9682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9174" t="28257" r="29472" b="43104"/>
          <a:stretch>
            <a:fillRect/>
          </a:stretch>
        </p:blipFill>
        <p:spPr>
          <a:xfrm>
            <a:off x="604007" y="2058099"/>
            <a:ext cx="9224852" cy="3593598"/>
          </a:xfrm>
          <a:prstGeom prst="rect">
            <a:avLst/>
          </a:prstGeom>
        </p:spPr>
      </p:pic>
      <p:sp>
        <p:nvSpPr>
          <p:cNvPr id="6" name="Nadpis 1">
            <a:extLst>
              <a:ext uri="{FF2B5EF4-FFF2-40B4-BE49-F238E27FC236}">
                <a16:creationId xmlns:a16="http://schemas.microsoft.com/office/drawing/2014/main" id="{E335B1CC-E05D-171A-D6A7-839835A66046}"/>
              </a:ext>
            </a:extLst>
          </p:cNvPr>
          <p:cNvSpPr txBox="1">
            <a:spLocks/>
          </p:cNvSpPr>
          <p:nvPr/>
        </p:nvSpPr>
        <p:spPr>
          <a:xfrm>
            <a:off x="179462" y="6023295"/>
            <a:ext cx="4803600" cy="51606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pl-PL" sz="2800" b="1" dirty="0"/>
              <a:t>Přidaná hodnota</a:t>
            </a:r>
            <a:endParaRPr lang="cs-CZ" sz="2800" b="1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:a16="http://schemas.microsoft.com/office/drawing/2014/main" id="{7707406C-698B-CD50-43A8-7C7AF7AF35FC}"/>
              </a:ext>
            </a:extLst>
          </p:cNvPr>
          <p:cNvCxnSpPr/>
          <p:nvPr/>
        </p:nvCxnSpPr>
        <p:spPr>
          <a:xfrm>
            <a:off x="1895912" y="2298584"/>
            <a:ext cx="1669409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0" name="Přímá spojnice 9">
            <a:extLst>
              <a:ext uri="{FF2B5EF4-FFF2-40B4-BE49-F238E27FC236}">
                <a16:creationId xmlns:a16="http://schemas.microsoft.com/office/drawing/2014/main" id="{03E8B1CC-B28B-F61B-744A-C5260815D18F}"/>
              </a:ext>
            </a:extLst>
          </p:cNvPr>
          <p:cNvCxnSpPr/>
          <p:nvPr/>
        </p:nvCxnSpPr>
        <p:spPr>
          <a:xfrm>
            <a:off x="1568741" y="3842158"/>
            <a:ext cx="3993160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216FCCA5-C67C-9A35-5EE8-80A1D8B689E5}"/>
              </a:ext>
            </a:extLst>
          </p:cNvPr>
          <p:cNvCxnSpPr/>
          <p:nvPr/>
        </p:nvCxnSpPr>
        <p:spPr>
          <a:xfrm>
            <a:off x="1568741" y="4018327"/>
            <a:ext cx="3993160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2962B70A-2F63-2831-309A-20B0895D723F}"/>
              </a:ext>
            </a:extLst>
          </p:cNvPr>
          <p:cNvSpPr txBox="1"/>
          <p:nvPr/>
        </p:nvSpPr>
        <p:spPr>
          <a:xfrm>
            <a:off x="849962" y="318640"/>
            <a:ext cx="873294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cs-CZ" b="1" i="0" dirty="0">
                <a:solidFill>
                  <a:srgbClr val="3E3E3E"/>
                </a:solidFill>
                <a:effectLst/>
                <a:latin typeface="Arial" panose="020B0604020202020204" pitchFamily="34" charset="0"/>
              </a:rPr>
              <a:t>Přidaná hodnota:</a:t>
            </a:r>
            <a:endParaRPr lang="cs-CZ" b="0" i="0" dirty="0">
              <a:solidFill>
                <a:srgbClr val="3E3E3E"/>
              </a:solidFill>
              <a:effectLst/>
              <a:latin typeface="Arial" panose="020B0604020202020204" pitchFamily="34" charset="0"/>
            </a:endParaRPr>
          </a:p>
          <a:p>
            <a:pPr algn="l">
              <a:buNone/>
            </a:pPr>
            <a:r>
              <a:rPr lang="cs-CZ" b="1" i="0" dirty="0">
                <a:solidFill>
                  <a:srgbClr val="3E3E3E"/>
                </a:solidFill>
                <a:effectLst/>
                <a:latin typeface="Arial" panose="020B0604020202020204" pitchFamily="34" charset="0"/>
              </a:rPr>
              <a:t>Přidanou hodnotu bude nutné v rámci kontroly před podáním Žádosti o platbu relevantně ověřit MAS a před proplacením RO SZIF. Proto prosím v Žádosti o dotaci uveďte čím konkrétně bude doložena (např. fotografiemi a prezenčními listinami ze seminářů nebo dnů otevřených dveří, dohodami o spolupráci apod...)</a:t>
            </a:r>
            <a:endParaRPr lang="cs-CZ" b="0" i="0" dirty="0">
              <a:solidFill>
                <a:srgbClr val="3E3E3E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5" name="Obrázek 14">
            <a:extLst>
              <a:ext uri="{FF2B5EF4-FFF2-40B4-BE49-F238E27FC236}">
                <a16:creationId xmlns:a16="http://schemas.microsoft.com/office/drawing/2014/main" id="{ADAD0030-A0A2-5F55-105F-A09E50E7FC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1369" y="6281327"/>
            <a:ext cx="4418965" cy="53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46223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090E174-060D-2FB2-E76A-63145C783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03D64A70-DF68-87E8-1738-615D0DBDBA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848" t="8215" r="19394" b="3838"/>
          <a:stretch>
            <a:fillRect/>
          </a:stretch>
        </p:blipFill>
        <p:spPr>
          <a:xfrm>
            <a:off x="360218" y="621331"/>
            <a:ext cx="5661891" cy="6121215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8FD2656-97A4-A5BB-C6F5-21332E5E5F8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636" t="6584" r="19924" b="4160"/>
          <a:stretch>
            <a:fillRect/>
          </a:stretch>
        </p:blipFill>
        <p:spPr>
          <a:xfrm>
            <a:off x="6169890" y="621331"/>
            <a:ext cx="5661892" cy="6121216"/>
          </a:xfrm>
          <a:prstGeom prst="rect">
            <a:avLst/>
          </a:prstGeo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47674C45-DC29-9A22-B4A7-187E3E121B03}"/>
              </a:ext>
            </a:extLst>
          </p:cNvPr>
          <p:cNvSpPr txBox="1"/>
          <p:nvPr/>
        </p:nvSpPr>
        <p:spPr>
          <a:xfrm>
            <a:off x="2406110" y="115453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Fiche</a:t>
            </a:r>
            <a:r>
              <a:rPr lang="cs-CZ" dirty="0"/>
              <a:t> č. 4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BCBA9701-0862-DC25-EA29-B90678DB1BEA}"/>
              </a:ext>
            </a:extLst>
          </p:cNvPr>
          <p:cNvSpPr txBox="1"/>
          <p:nvPr/>
        </p:nvSpPr>
        <p:spPr>
          <a:xfrm>
            <a:off x="7989244" y="115453"/>
            <a:ext cx="1197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Fiche</a:t>
            </a:r>
            <a:r>
              <a:rPr lang="cs-CZ" dirty="0"/>
              <a:t> č. 5</a:t>
            </a:r>
          </a:p>
        </p:txBody>
      </p:sp>
    </p:spTree>
    <p:extLst>
      <p:ext uri="{BB962C8B-B14F-4D97-AF65-F5344CB8AC3E}">
        <p14:creationId xmlns:p14="http://schemas.microsoft.com/office/powerpoint/2010/main" val="12356070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181762"/>
            <a:ext cx="8596668" cy="974177"/>
          </a:xfrm>
        </p:spPr>
        <p:txBody>
          <a:bodyPr>
            <a:normAutofit/>
          </a:bodyPr>
          <a:lstStyle/>
          <a:p>
            <a:pPr algn="ctr"/>
            <a:r>
              <a:rPr lang="pl-PL" sz="2800" b="1" dirty="0"/>
              <a:t>Postup podání Žádosti o dotaci a výběr projektů</a:t>
            </a:r>
            <a:br>
              <a:rPr lang="pl-PL" sz="2800" b="1" dirty="0"/>
            </a:br>
            <a:r>
              <a:rPr lang="pl-PL" sz="2800" b="1" dirty="0"/>
              <a:t>- pokračování</a:t>
            </a:r>
            <a:endParaRPr lang="cs-CZ" sz="28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084" y="1291906"/>
            <a:ext cx="8596668" cy="4664277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</a:pPr>
            <a:r>
              <a:rPr lang="cs-CZ" dirty="0">
                <a:solidFill>
                  <a:schemeClr val="accent2"/>
                </a:solidFill>
              </a:rPr>
              <a:t>Věcné hodnocení </a:t>
            </a:r>
            <a:r>
              <a:rPr lang="cs-CZ" dirty="0">
                <a:solidFill>
                  <a:schemeClr val="tx1"/>
                </a:solidFill>
              </a:rPr>
              <a:t>= </a:t>
            </a:r>
            <a:r>
              <a:rPr lang="cs-CZ" b="1" dirty="0">
                <a:solidFill>
                  <a:schemeClr val="tx1"/>
                </a:solidFill>
              </a:rPr>
              <a:t>Výběrová komise MAS </a:t>
            </a:r>
            <a:r>
              <a:rPr lang="cs-CZ" dirty="0">
                <a:solidFill>
                  <a:schemeClr val="tx1"/>
                </a:solidFill>
              </a:rPr>
              <a:t>(9 členů) – 3 hodnotitelé provedou                  za každou Fichi věcné hodnocení dle předem stanovených preferenčních kritérií v souladu s výzvou MAS. Na základě bodového hodnocení stanoví Výběrová komise návrh pořadí projektů za každou Fichi zvlášť. </a:t>
            </a:r>
            <a:r>
              <a:rPr lang="cs-CZ" dirty="0">
                <a:solidFill>
                  <a:srgbClr val="C00000"/>
                </a:solidFill>
              </a:rPr>
              <a:t>V případě shodného počtu bodů bude upřednostněn projekt s nižší požadovanou částkou dotace, v případě i této shody bodů bude zvýhodněno </a:t>
            </a:r>
            <a:r>
              <a:rPr lang="pl-PL" dirty="0">
                <a:solidFill>
                  <a:srgbClr val="C00000"/>
                </a:solidFill>
              </a:rPr>
              <a:t>místo realizace v obci s nižším počtem obyvatel</a:t>
            </a:r>
            <a:r>
              <a:rPr lang="cs-CZ" dirty="0">
                <a:solidFill>
                  <a:srgbClr val="C00000"/>
                </a:solidFill>
              </a:rPr>
              <a:t> (dle údajů ČSÚ, k 1. 1. v obci, ve které je místo realizace projektu).  Pokud i zde bude shoda, tak projekt s nižšími způsobilými výdaji.</a:t>
            </a:r>
          </a:p>
          <a:p>
            <a:pPr algn="just">
              <a:lnSpc>
                <a:spcPct val="150000"/>
              </a:lnSpc>
            </a:pPr>
            <a:r>
              <a:rPr lang="cs-CZ" b="1" dirty="0">
                <a:solidFill>
                  <a:schemeClr val="tx1"/>
                </a:solidFill>
              </a:rPr>
              <a:t>Hraniční projekt</a:t>
            </a:r>
          </a:p>
          <a:p>
            <a:pPr algn="just">
              <a:lnSpc>
                <a:spcPct val="150000"/>
              </a:lnSpc>
            </a:pPr>
            <a:r>
              <a:rPr lang="cs-CZ" sz="1800" dirty="0">
                <a:solidFill>
                  <a:schemeClr val="accent2"/>
                </a:solidFill>
              </a:rPr>
              <a:t>Výběr projektů k realizaci </a:t>
            </a:r>
            <a:r>
              <a:rPr lang="cs-CZ" sz="1800" dirty="0">
                <a:solidFill>
                  <a:schemeClr val="tx1"/>
                </a:solidFill>
              </a:rPr>
              <a:t>= </a:t>
            </a:r>
            <a:r>
              <a:rPr lang="cs-CZ" sz="1800" b="1" dirty="0">
                <a:solidFill>
                  <a:schemeClr val="tx1"/>
                </a:solidFill>
              </a:rPr>
              <a:t>Výkonná rada</a:t>
            </a:r>
            <a:endParaRPr lang="cs-CZ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</a:pPr>
            <a:endParaRPr lang="cs-CZ" dirty="0">
              <a:solidFill>
                <a:srgbClr val="C00000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286E5D9C-CFCF-310B-9C87-BF6081475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035" y="6324600"/>
            <a:ext cx="4418965" cy="53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80465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7334" y="206928"/>
            <a:ext cx="8596668" cy="962963"/>
          </a:xfrm>
        </p:spPr>
        <p:txBody>
          <a:bodyPr>
            <a:noAutofit/>
          </a:bodyPr>
          <a:lstStyle/>
          <a:p>
            <a:pPr algn="ctr"/>
            <a:r>
              <a:rPr lang="cs-CZ" sz="2800" b="1" dirty="0"/>
              <a:t>Předání vybraných žádostí na RO SZIF </a:t>
            </a:r>
            <a:br>
              <a:rPr lang="cs-CZ" sz="2800" b="1" dirty="0"/>
            </a:br>
            <a:r>
              <a:rPr lang="cs-CZ" sz="2800" b="1" dirty="0"/>
              <a:t>- pokračování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5762" y="1169891"/>
            <a:ext cx="8986784" cy="5481181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cs-CZ" dirty="0">
                <a:solidFill>
                  <a:schemeClr val="tx1"/>
                </a:solidFill>
              </a:rPr>
              <a:t>žadatel, jehož </a:t>
            </a:r>
            <a:r>
              <a:rPr lang="cs-CZ" b="1" dirty="0">
                <a:solidFill>
                  <a:schemeClr val="tx1"/>
                </a:solidFill>
              </a:rPr>
              <a:t>Žádost o dotaci byla ze strany MAS vybrána a finalizována</a:t>
            </a:r>
            <a:r>
              <a:rPr lang="cs-CZ" dirty="0">
                <a:solidFill>
                  <a:schemeClr val="tx1"/>
                </a:solidFill>
              </a:rPr>
              <a:t>, podá Žádost o dotaci včetně příloh přes svůj účet na Portálu farmáře na RO SZIF nejpozději do termínu podání na RO SZIF (MAS formulář Žádosti o dotaci elektronicky podepíše a včetně příloh ho postoupí vybranému žadateli přes Portál farmáře k podání na RO SZIF minimálně 3 pracovní dny před termínem podání na RO SZIF)</a:t>
            </a:r>
          </a:p>
          <a:p>
            <a:pPr marL="0" indent="0">
              <a:buNone/>
            </a:pPr>
            <a:r>
              <a:rPr lang="cs-CZ" sz="1800" b="0" i="0" u="none" strike="noStrike" baseline="0" dirty="0">
                <a:solidFill>
                  <a:schemeClr val="accent4"/>
                </a:solidFill>
                <a:latin typeface="Arial" panose="020B0604020202020204" pitchFamily="34" charset="0"/>
              </a:rPr>
              <a:t>Doložení příloh k výběru dodavatele </a:t>
            </a:r>
            <a:r>
              <a:rPr lang="cs-CZ" sz="1600" b="0" i="0" u="sng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(platí pro zakázky, kdy je Příručkou pro zadávání zakázek stanoveno dokládání dokumentace jako součást příloh k Žádosti o dotaci)</a:t>
            </a:r>
          </a:p>
          <a:p>
            <a:r>
              <a:rPr lang="cs-CZ" sz="1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Žadatel předloží (do 56. kalendářního dne na MAS) a následně na</a:t>
            </a:r>
            <a:r>
              <a:rPr lang="cs-CZ" sz="16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cs-CZ" sz="16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RO SZIF v termínu do 70. kalendářního dne od finálního data podání Žádosti o dotaci na RO SZIF uvedeného ve Výzvě MAS ke kontrole kompletní dokumentaci k zrealizovanému výběru dodavatele + aktualizovaný elektronicky podepsaný formulář Žádosti o dotaci</a:t>
            </a:r>
          </a:p>
          <a:p>
            <a:pPr marL="0" indent="0">
              <a:buNone/>
            </a:pPr>
            <a:r>
              <a:rPr lang="cs-CZ" sz="17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V případě, že při podání na RO SZIF je v Žádosti o dotaci uveden </a:t>
            </a:r>
            <a:r>
              <a:rPr lang="cs-CZ" sz="1700" b="1" i="0" u="none" strike="noStrike" baseline="0" dirty="0">
                <a:solidFill>
                  <a:schemeClr val="accent4"/>
                </a:solidFill>
                <a:latin typeface="Arial" panose="020B0604020202020204" pitchFamily="34" charset="0"/>
              </a:rPr>
              <a:t>přímý nákup </a:t>
            </a:r>
            <a:r>
              <a:rPr lang="cs-CZ" sz="17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(v případě zakázek, kdy je Příručkou pro zadávání zakázek stanoveno dokládání dokumentace k výběru dodavatele jako součást Žádosti o platbu), nelze dokládat dokumentaci k výběru dodavatele ve výše uvedeném termínu</a:t>
            </a:r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Po podání Žádosti o dotaci provede SZIF administrativní kontrolu, kontrolu přijatelnosti a kontrolu dokumentace u Žádostí o dotaci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V případě, že je projekt schválen k poskytnutí dotace z SP SZP, je žadatel vyzván </a:t>
            </a:r>
            <a:b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</a:b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k podpisu 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Dohody</a:t>
            </a:r>
          </a:p>
          <a:p>
            <a:r>
              <a:rPr lang="cs-CZ" b="1" dirty="0">
                <a:solidFill>
                  <a:srgbClr val="000000"/>
                </a:solidFill>
                <a:latin typeface="Arial" panose="020B0604020202020204" pitchFamily="34" charset="0"/>
              </a:rPr>
              <a:t>Žádost o platbu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Po proplacení projektu: </a:t>
            </a:r>
            <a:r>
              <a:rPr lang="cs-CZ" sz="18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monitorovací zpráva </a:t>
            </a:r>
            <a:r>
              <a:rPr lang="cs-CZ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přes PF, odevzdat vždy do 31.7.                    po dobu 5 let.</a:t>
            </a:r>
          </a:p>
          <a:p>
            <a:pPr marL="0" indent="0">
              <a:buNone/>
            </a:pPr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cs-CZ" sz="2000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9AFB1BF-5702-55FC-D86D-8886DB0CF1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035" y="5480132"/>
            <a:ext cx="4418965" cy="53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7599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1833" y="213920"/>
            <a:ext cx="8596668" cy="488069"/>
          </a:xfrm>
        </p:spPr>
        <p:txBody>
          <a:bodyPr>
            <a:noAutofit/>
          </a:bodyPr>
          <a:lstStyle/>
          <a:p>
            <a:pPr algn="ctr"/>
            <a:r>
              <a:rPr lang="cs-CZ" b="1" dirty="0"/>
              <a:t>Zadávání zakázek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8FBFB4BA-294A-B558-DE5E-049CCC4132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035" y="6324600"/>
            <a:ext cx="4418965" cy="53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4BFA919-2034-B9CA-34BF-481FBCA7F64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477" t="31804" r="35390" b="35413"/>
          <a:stretch>
            <a:fillRect/>
          </a:stretch>
        </p:blipFill>
        <p:spPr>
          <a:xfrm>
            <a:off x="821263" y="1015068"/>
            <a:ext cx="10549474" cy="412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9094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56E73149-78BB-AB40-6CC0-783DAE43FB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017" y="6327602"/>
            <a:ext cx="4419983" cy="530398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3042D98F-DB90-4344-F24C-0EF87C2797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936" t="34985" r="13372" b="20489"/>
          <a:stretch/>
        </p:blipFill>
        <p:spPr>
          <a:xfrm>
            <a:off x="198665" y="687897"/>
            <a:ext cx="11185864" cy="4773337"/>
          </a:xfrm>
          <a:prstGeom prst="rect">
            <a:avLst/>
          </a:prstGeom>
        </p:spPr>
      </p:pic>
      <p:pic>
        <p:nvPicPr>
          <p:cNvPr id="3" name="Obrázek 2">
            <a:extLst>
              <a:ext uri="{FF2B5EF4-FFF2-40B4-BE49-F238E27FC236}">
                <a16:creationId xmlns:a16="http://schemas.microsoft.com/office/drawing/2014/main" id="{BA56AD28-B062-8EB2-1052-B5F58C86E48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174" t="55820" r="37553" b="38591"/>
          <a:stretch>
            <a:fillRect/>
          </a:stretch>
        </p:blipFill>
        <p:spPr>
          <a:xfrm>
            <a:off x="807471" y="5314425"/>
            <a:ext cx="7423577" cy="85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5618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D62A1140-AA92-E12F-4D2E-AA70B76BA9F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6697" t="23363" r="12615" b="16453"/>
          <a:stretch/>
        </p:blipFill>
        <p:spPr>
          <a:xfrm>
            <a:off x="260059" y="386235"/>
            <a:ext cx="9714451" cy="5418947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1B5D4BA6-B87F-43A6-E823-C416E1FE2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017" y="6327602"/>
            <a:ext cx="4419983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0533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>
            <a:extLst>
              <a:ext uri="{FF2B5EF4-FFF2-40B4-BE49-F238E27FC236}">
                <a16:creationId xmlns:a16="http://schemas.microsoft.com/office/drawing/2014/main" id="{BF9905B5-406A-0F90-FC07-E4C3D3EDDF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017" y="6327602"/>
            <a:ext cx="4419983" cy="530398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5976D2DB-B294-875D-1EEA-8E33D59A3A8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385" t="22997" r="11858" b="21712"/>
          <a:stretch/>
        </p:blipFill>
        <p:spPr>
          <a:xfrm>
            <a:off x="419450" y="441063"/>
            <a:ext cx="10528185" cy="5389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9197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68F5DB9F-BB4C-0462-0BF6-6BFE3A3E69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248" t="21285" r="9518" b="27095"/>
          <a:stretch/>
        </p:blipFill>
        <p:spPr>
          <a:xfrm>
            <a:off x="291973" y="436228"/>
            <a:ext cx="11427653" cy="5247519"/>
          </a:xfrm>
          <a:prstGeom prst="rect">
            <a:avLst/>
          </a:prstGeom>
        </p:spPr>
      </p:pic>
      <p:pic>
        <p:nvPicPr>
          <p:cNvPr id="2" name="Obrázek 1">
            <a:extLst>
              <a:ext uri="{FF2B5EF4-FFF2-40B4-BE49-F238E27FC236}">
                <a16:creationId xmlns:a16="http://schemas.microsoft.com/office/drawing/2014/main" id="{26B5BFCC-EBA6-D338-A27B-A21D2AFF23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017" y="6327602"/>
            <a:ext cx="4419983" cy="530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9811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CE5112-F45A-4553-AA9F-3F22D5758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838899"/>
            <a:ext cx="5530520" cy="838899"/>
          </a:xfrm>
        </p:spPr>
        <p:txBody>
          <a:bodyPr>
            <a:noAutofit/>
          </a:bodyPr>
          <a:lstStyle/>
          <a:p>
            <a:r>
              <a:rPr lang="cs-CZ" sz="4400" dirty="0"/>
              <a:t>Děkuji za pozornost</a:t>
            </a:r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43B78A84-880E-4AB5-A2A3-B80DD9CBE2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18040" y="2485956"/>
            <a:ext cx="3580811" cy="1373623"/>
          </a:xfrm>
          <a:prstGeom prst="rect">
            <a:avLst/>
          </a:prstGeom>
        </p:spPr>
      </p:pic>
      <p:pic>
        <p:nvPicPr>
          <p:cNvPr id="8" name="Zástupný symbol pro obsah 5">
            <a:extLst>
              <a:ext uri="{FF2B5EF4-FFF2-40B4-BE49-F238E27FC236}">
                <a16:creationId xmlns:a16="http://schemas.microsoft.com/office/drawing/2014/main" id="{D17F3AAC-0C3F-4573-BA77-848AA43B8C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334" y="2045162"/>
            <a:ext cx="4599341" cy="4669028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D9B11ADD-9433-ED32-5978-DCFC036223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035" y="6324600"/>
            <a:ext cx="4418965" cy="533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574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6629" y="318781"/>
            <a:ext cx="2124422" cy="2550612"/>
          </a:xfrm>
        </p:spPr>
        <p:txBody>
          <a:bodyPr>
            <a:normAutofit/>
          </a:bodyPr>
          <a:lstStyle/>
          <a:p>
            <a:r>
              <a:rPr lang="cs-CZ" b="1" dirty="0"/>
              <a:t>Mapa územní působnosti MAS Pošumaví z.s.</a:t>
            </a:r>
            <a:br>
              <a:rPr lang="cs-CZ" b="1" dirty="0"/>
            </a:br>
            <a:br>
              <a:rPr lang="cs-CZ" b="1" dirty="0"/>
            </a:br>
            <a:endParaRPr lang="cs-CZ" b="1" dirty="0">
              <a:solidFill>
                <a:schemeClr val="accent5"/>
              </a:solidFill>
            </a:endParaRP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B221242-350D-76B5-B95C-54087B253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455" y="6211669"/>
            <a:ext cx="5354545" cy="646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Zástupný obsah 9">
            <a:extLst>
              <a:ext uri="{FF2B5EF4-FFF2-40B4-BE49-F238E27FC236}">
                <a16:creationId xmlns:a16="http://schemas.microsoft.com/office/drawing/2014/main" id="{3404C6E2-628A-9FFE-75E3-1919C039BB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521051" y="0"/>
            <a:ext cx="8751840" cy="6205492"/>
          </a:xfrm>
        </p:spPr>
      </p:pic>
    </p:spTree>
    <p:extLst>
      <p:ext uri="{BB962C8B-B14F-4D97-AF65-F5344CB8AC3E}">
        <p14:creationId xmlns:p14="http://schemas.microsoft.com/office/powerpoint/2010/main" val="30686766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7B4E6E7-AEB2-359C-505B-151AC5FCA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DFA5-77C3-40AB-BB88-763D27715AA9}" type="datetime1">
              <a:rPr lang="cs-CZ" smtClean="0"/>
              <a:t>17.03.2026</a:t>
            </a:fld>
            <a:endParaRPr lang="en-US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EE71E8F6-F5D7-A053-4813-152951603E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455" y="6223924"/>
            <a:ext cx="5354545" cy="646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302C608-858E-D5CE-1E1D-8825C6E7DE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509" t="8563" r="14885" b="4832"/>
          <a:stretch>
            <a:fillRect/>
          </a:stretch>
        </p:blipFill>
        <p:spPr>
          <a:xfrm>
            <a:off x="677334" y="101955"/>
            <a:ext cx="8120544" cy="593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5257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ABAC3C97-E91D-3A80-4EC0-F78FA497F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455" y="6223924"/>
            <a:ext cx="5354545" cy="646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92293FCA-EC96-B399-A671-13BFF84750F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348" t="9297" r="15161" b="3853"/>
          <a:stretch>
            <a:fillRect/>
          </a:stretch>
        </p:blipFill>
        <p:spPr>
          <a:xfrm>
            <a:off x="511727" y="83891"/>
            <a:ext cx="8985203" cy="614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446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Nadpis 1">
            <a:extLst>
              <a:ext uri="{FF2B5EF4-FFF2-40B4-BE49-F238E27FC236}">
                <a16:creationId xmlns:a16="http://schemas.microsoft.com/office/drawing/2014/main" id="{90CDE127-9D95-4F0E-9720-CF21EE552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386358" y="609600"/>
            <a:ext cx="8596668" cy="690694"/>
          </a:xfrm>
        </p:spPr>
        <p:txBody>
          <a:bodyPr/>
          <a:lstStyle/>
          <a:p>
            <a:pPr algn="ctr"/>
            <a:r>
              <a:rPr lang="cs-CZ" b="1" dirty="0"/>
              <a:t>Důležité dokumenty </a:t>
            </a:r>
          </a:p>
        </p:txBody>
      </p:sp>
      <p:sp>
        <p:nvSpPr>
          <p:cNvPr id="11" name="Zástupný symbol pro obsah 2">
            <a:extLst>
              <a:ext uri="{FF2B5EF4-FFF2-40B4-BE49-F238E27FC236}">
                <a16:creationId xmlns:a16="http://schemas.microsoft.com/office/drawing/2014/main" id="{4C1D7DCF-FAB3-4830-9CD1-EEBD89B50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396" y="1300294"/>
            <a:ext cx="9480187" cy="5234729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buClr>
                <a:srgbClr val="90C226"/>
              </a:buClr>
            </a:pPr>
            <a:r>
              <a:rPr lang="cs-CZ" dirty="0">
                <a:solidFill>
                  <a:schemeClr val="tx1"/>
                </a:solidFill>
              </a:rPr>
              <a:t>Žádost o přístup do Portálu farmáře</a:t>
            </a:r>
          </a:p>
          <a:p>
            <a:pPr marL="0" indent="0" algn="just">
              <a:lnSpc>
                <a:spcPct val="150000"/>
              </a:lnSpc>
              <a:buClr>
                <a:srgbClr val="90C226"/>
              </a:buClr>
              <a:buNone/>
            </a:pPr>
            <a:r>
              <a:rPr lang="cs-CZ" b="1" dirty="0">
                <a:solidFill>
                  <a:schemeClr val="tx1"/>
                </a:solidFill>
              </a:rPr>
              <a:t>     p. </a:t>
            </a:r>
            <a:r>
              <a:rPr lang="cs-CZ" b="1" dirty="0" err="1">
                <a:solidFill>
                  <a:schemeClr val="tx1"/>
                </a:solidFill>
              </a:rPr>
              <a:t>Bouberlová</a:t>
            </a:r>
            <a:r>
              <a:rPr lang="cs-CZ" b="1" dirty="0">
                <a:solidFill>
                  <a:schemeClr val="tx1"/>
                </a:solidFill>
              </a:rPr>
              <a:t> tel. 731 536 305 – CP SZIF Klatovy – OP + Žádost o přístup </a:t>
            </a:r>
            <a:br>
              <a:rPr lang="cs-CZ" b="1" dirty="0">
                <a:solidFill>
                  <a:schemeClr val="tx1"/>
                </a:solidFill>
              </a:rPr>
            </a:br>
            <a:r>
              <a:rPr lang="cs-CZ" b="1" dirty="0">
                <a:solidFill>
                  <a:schemeClr val="tx1"/>
                </a:solidFill>
              </a:rPr>
              <a:t>– (lze požádat o přístup i prostřednictvím datové schránky)</a:t>
            </a:r>
          </a:p>
          <a:p>
            <a:pPr lvl="0">
              <a:lnSpc>
                <a:spcPct val="150000"/>
              </a:lnSpc>
              <a:buClr>
                <a:srgbClr val="90C226"/>
              </a:buClr>
            </a:pPr>
            <a:r>
              <a:rPr lang="pl-PL" b="1" dirty="0">
                <a:solidFill>
                  <a:schemeClr val="tx1"/>
                </a:solidFill>
              </a:rPr>
              <a:t>Postup</a:t>
            </a:r>
            <a:r>
              <a:rPr lang="pl-PL" dirty="0">
                <a:solidFill>
                  <a:schemeClr val="tx1"/>
                </a:solidFill>
              </a:rPr>
              <a:t> pro žadatele na podávání Žádosti o dotaci a pro MAS na administraci </a:t>
            </a:r>
            <a:br>
              <a:rPr lang="pl-PL" dirty="0">
                <a:solidFill>
                  <a:schemeClr val="tx1"/>
                </a:solidFill>
              </a:rPr>
            </a:br>
            <a:r>
              <a:rPr lang="pl-PL" dirty="0">
                <a:solidFill>
                  <a:schemeClr val="tx1"/>
                </a:solidFill>
              </a:rPr>
              <a:t>na Portále farmáře (intervence 52.77), </a:t>
            </a:r>
            <a:r>
              <a:rPr lang="pl-PL" b="1" dirty="0">
                <a:solidFill>
                  <a:schemeClr val="tx1"/>
                </a:solidFill>
              </a:rPr>
              <a:t>Pravidla (intervence 52.77)</a:t>
            </a:r>
          </a:p>
          <a:p>
            <a:pPr lvl="0">
              <a:lnSpc>
                <a:spcPct val="150000"/>
              </a:lnSpc>
              <a:buClr>
                <a:srgbClr val="90C226"/>
              </a:buClr>
            </a:pPr>
            <a:r>
              <a:rPr lang="cs-CZ" b="1" dirty="0">
                <a:solidFill>
                  <a:schemeClr val="tx1"/>
                </a:solidFill>
              </a:rPr>
              <a:t>Odkaz na výzvu na webu SZIF: </a:t>
            </a:r>
            <a:r>
              <a:rPr lang="cs-CZ" dirty="0">
                <a:solidFill>
                  <a:schemeClr val="tx1"/>
                </a:solidFill>
              </a:rPr>
              <a:t>RO SZIF České Budějovice - zde naleznete Fiche, způsob výběru i programový rámec</a:t>
            </a:r>
          </a:p>
          <a:p>
            <a:pPr lvl="0">
              <a:lnSpc>
                <a:spcPct val="150000"/>
              </a:lnSpc>
              <a:buClr>
                <a:srgbClr val="90C226"/>
              </a:buClr>
            </a:pPr>
            <a:r>
              <a:rPr lang="cs-CZ" b="1" dirty="0">
                <a:solidFill>
                  <a:schemeClr val="tx1"/>
                </a:solidFill>
              </a:rPr>
              <a:t>OBECNÉ INFORMACE: </a:t>
            </a:r>
            <a:r>
              <a:rPr lang="cs-CZ" dirty="0">
                <a:solidFill>
                  <a:schemeClr val="tx1"/>
                </a:solidFill>
              </a:rPr>
              <a:t>Pravidla pro publicitu, Definice malých a středních podniků - poradce RO SZIF Praha p. Bednářová - tel. 703 197 497, Veřejné zakázky - poradce RO SZIF Praha p. Šťouračová - tel. 703 197 169, Střet zájmů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pl-PL" b="1" dirty="0">
                <a:solidFill>
                  <a:srgbClr val="54A021"/>
                </a:solidFill>
              </a:rPr>
              <a:t>vše na webu </a:t>
            </a:r>
            <a:r>
              <a:rPr lang="pl-PL" b="1" dirty="0">
                <a:solidFill>
                  <a:schemeClr val="tx1"/>
                </a:solidFill>
                <a:hlinkClick r:id="rId2"/>
              </a:rPr>
              <a:t>www.masposumavi.cz</a:t>
            </a:r>
            <a:r>
              <a:rPr lang="pl-PL" b="1" dirty="0">
                <a:solidFill>
                  <a:schemeClr val="tx1"/>
                </a:solidFill>
              </a:rPr>
              <a:t>, </a:t>
            </a:r>
            <a:r>
              <a:rPr lang="pl-PL" b="1" dirty="0">
                <a:solidFill>
                  <a:schemeClr val="tx1"/>
                </a:solidFill>
                <a:hlinkClick r:id="rId3"/>
              </a:rPr>
              <a:t>https://www.masposumavi.cz/programy-projekty-clld/aktualni-vyzvy/</a:t>
            </a:r>
            <a:endParaRPr lang="pl-PL" b="1" dirty="0">
              <a:solidFill>
                <a:schemeClr val="tx1"/>
              </a:solidFill>
            </a:endParaRPr>
          </a:p>
          <a:p>
            <a:pPr marL="0" lvl="0" indent="0" algn="just">
              <a:lnSpc>
                <a:spcPct val="150000"/>
              </a:lnSpc>
              <a:buClr>
                <a:srgbClr val="90C226"/>
              </a:buClr>
              <a:buNone/>
            </a:pPr>
            <a:endParaRPr lang="cs-CZ" b="1" dirty="0">
              <a:solidFill>
                <a:schemeClr val="tx1"/>
              </a:solidFill>
            </a:endParaRPr>
          </a:p>
          <a:p>
            <a:endParaRPr lang="cs-CZ" dirty="0"/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CFF30307-C8FA-4A01-9BCD-46ADFE307C2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817" t="7103" r="21410" b="63915"/>
          <a:stretch/>
        </p:blipFill>
        <p:spPr>
          <a:xfrm>
            <a:off x="6449253" y="79761"/>
            <a:ext cx="5519621" cy="1557557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C0FFC02A-6060-AFAC-CE26-598B341378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455" y="6211669"/>
            <a:ext cx="5354545" cy="646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1872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1">
            <a:extLst>
              <a:ext uri="{FF2B5EF4-FFF2-40B4-BE49-F238E27FC236}">
                <a16:creationId xmlns:a16="http://schemas.microsoft.com/office/drawing/2014/main" id="{AD28B81C-7786-4D96-BD8C-1C5AF83A9660}"/>
              </a:ext>
            </a:extLst>
          </p:cNvPr>
          <p:cNvSpPr txBox="1">
            <a:spLocks/>
          </p:cNvSpPr>
          <p:nvPr/>
        </p:nvSpPr>
        <p:spPr>
          <a:xfrm>
            <a:off x="744446" y="104862"/>
            <a:ext cx="8596668" cy="640360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cs-CZ" b="1" dirty="0"/>
              <a:t>Pravidla (intervence 52.77)</a:t>
            </a:r>
          </a:p>
          <a:p>
            <a:pPr algn="ctr"/>
            <a:endParaRPr lang="cs-CZ" dirty="0"/>
          </a:p>
        </p:txBody>
      </p:sp>
      <p:sp>
        <p:nvSpPr>
          <p:cNvPr id="6" name="Zástupný symbol pro obsah 2">
            <a:extLst>
              <a:ext uri="{FF2B5EF4-FFF2-40B4-BE49-F238E27FC236}">
                <a16:creationId xmlns:a16="http://schemas.microsoft.com/office/drawing/2014/main" id="{186CA1C2-E51A-46C2-AC47-8996E04C6D72}"/>
              </a:ext>
            </a:extLst>
          </p:cNvPr>
          <p:cNvSpPr txBox="1">
            <a:spLocks/>
          </p:cNvSpPr>
          <p:nvPr/>
        </p:nvSpPr>
        <p:spPr>
          <a:xfrm>
            <a:off x="595619" y="461394"/>
            <a:ext cx="10083565" cy="6291744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endParaRPr lang="cs-CZ" dirty="0"/>
          </a:p>
          <a:p>
            <a:pPr>
              <a:lnSpc>
                <a:spcPct val="150000"/>
              </a:lnSpc>
            </a:pPr>
            <a:r>
              <a:rPr lang="cs-CZ" b="1" dirty="0"/>
              <a:t>OBECNÉ PODMÍNKY </a:t>
            </a:r>
            <a:r>
              <a:rPr lang="cs-CZ" dirty="0"/>
              <a:t>(str.5-25)</a:t>
            </a:r>
          </a:p>
          <a:p>
            <a:pPr>
              <a:lnSpc>
                <a:spcPct val="150000"/>
              </a:lnSpc>
            </a:pPr>
            <a:r>
              <a:rPr lang="cs-CZ" b="1" dirty="0"/>
              <a:t>SPECIFICKÉ PODMÍNKY SPOLEČNÉ PRO VŠECHNY FICHE </a:t>
            </a:r>
            <a:r>
              <a:rPr lang="cs-CZ" dirty="0"/>
              <a:t>(str.26-36) </a:t>
            </a:r>
            <a:r>
              <a:rPr lang="cs-CZ" b="1" dirty="0"/>
              <a:t>Definice žadatele – str. 26</a:t>
            </a:r>
            <a:br>
              <a:rPr lang="cs-CZ" b="1" dirty="0"/>
            </a:br>
            <a:r>
              <a:rPr lang="cs-CZ" dirty="0">
                <a:solidFill>
                  <a:schemeClr val="accent2"/>
                </a:solidFill>
              </a:rPr>
              <a:t>- přílohy předkládané při registraci Žádosti o dotaci na MAS a podání na RO SZIF (str.31) 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b="1" dirty="0"/>
              <a:t>SPECIFICKÉ PODMÍNKY PRO JEDNOTLIVÉ FICHE </a:t>
            </a:r>
            <a:r>
              <a:rPr lang="cs-CZ" dirty="0"/>
              <a:t>(str.37-56) </a:t>
            </a:r>
            <a:br>
              <a:rPr lang="cs-CZ" dirty="0"/>
            </a:br>
            <a:r>
              <a:rPr lang="cs-CZ" dirty="0">
                <a:solidFill>
                  <a:schemeClr val="accent2"/>
                </a:solidFill>
              </a:rPr>
              <a:t>- včetně Seznamu povinných příloh pro jednotlivé Fiche</a:t>
            </a:r>
            <a:endParaRPr lang="cs-CZ" dirty="0"/>
          </a:p>
          <a:p>
            <a:pPr>
              <a:lnSpc>
                <a:spcPct val="150000"/>
              </a:lnSpc>
            </a:pPr>
            <a:r>
              <a:rPr lang="cs-CZ" b="1" dirty="0"/>
              <a:t>Přílohy</a:t>
            </a:r>
            <a:r>
              <a:rPr lang="cs-CZ" dirty="0"/>
              <a:t> – formuláře a metodiky (od str.57-110) </a:t>
            </a:r>
          </a:p>
          <a:p>
            <a:pPr>
              <a:lnSpc>
                <a:spcPct val="150000"/>
              </a:lnSpc>
            </a:pPr>
            <a:r>
              <a:rPr lang="cs-CZ" dirty="0"/>
              <a:t>Limity - Dále je možné poskytnout dotaci také na obecné náklady spojené s přípravou a realizací </a:t>
            </a:r>
            <a:r>
              <a:rPr lang="cs-CZ" b="1" dirty="0"/>
              <a:t>projektu se stavebními výdaji, které vznikly nejdříve ke dni 1. 1. 2023 </a:t>
            </a:r>
            <a:r>
              <a:rPr lang="cs-CZ" dirty="0"/>
              <a:t>– str. 28</a:t>
            </a:r>
            <a:br>
              <a:rPr lang="cs-CZ" dirty="0"/>
            </a:br>
            <a:r>
              <a:rPr lang="cs-CZ" u="sng" dirty="0"/>
              <a:t>Obecné náklady spojené s přípravou a realizací projektu se stavebními výdaji:</a:t>
            </a:r>
            <a:br>
              <a:rPr lang="cs-CZ" u="sng" dirty="0"/>
            </a:br>
            <a:r>
              <a:rPr lang="cs-CZ" dirty="0"/>
              <a:t>- dokumentace ke stavebnímu řízení (ohlášení stavby či jiné jednání se stavebním úřadem), odborné posudky ve vztahu k životnímu prostředí, položkové rozpočty, dokumentace skutečného provedení stavby po dokončení stavby, technický dozor stavebníka, autorský dozor projektanta,</a:t>
            </a:r>
            <a:br>
              <a:rPr lang="cs-CZ" dirty="0"/>
            </a:br>
            <a:r>
              <a:rPr lang="cs-CZ" dirty="0"/>
              <a:t>- maximálně 7 % způsobilých stavebních výdajů, ze kterých je stanovena dotace)</a:t>
            </a:r>
            <a:br>
              <a:rPr lang="cs-CZ" dirty="0"/>
            </a:br>
            <a:endParaRPr lang="cs-CZ" dirty="0">
              <a:solidFill>
                <a:schemeClr val="accent2"/>
              </a:solidFill>
            </a:endParaRPr>
          </a:p>
          <a:p>
            <a:pPr>
              <a:lnSpc>
                <a:spcPct val="150000"/>
              </a:lnSpc>
            </a:pPr>
            <a:endParaRPr lang="cs-CZ" dirty="0">
              <a:solidFill>
                <a:schemeClr val="accent2"/>
              </a:solidFill>
            </a:endParaRP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2D88A1CE-84E9-A9DE-2874-D5FE7CD7F3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455" y="6211669"/>
            <a:ext cx="5354545" cy="646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5218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D5B54F9A-D29D-4C34-8A68-E95A9B3CB8F6}"/>
              </a:ext>
            </a:extLst>
          </p:cNvPr>
          <p:cNvSpPr txBox="1">
            <a:spLocks/>
          </p:cNvSpPr>
          <p:nvPr/>
        </p:nvSpPr>
        <p:spPr>
          <a:xfrm>
            <a:off x="543110" y="306622"/>
            <a:ext cx="9649514" cy="5817341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  <a:p>
            <a:pPr marL="0" indent="0" algn="ctr">
              <a:buFont typeface="Wingdings 3" charset="2"/>
              <a:buNone/>
            </a:pPr>
            <a:r>
              <a:rPr lang="cs-CZ" sz="3600" b="1" dirty="0">
                <a:solidFill>
                  <a:schemeClr val="accent1"/>
                </a:solidFill>
              </a:rPr>
              <a:t>Financování</a:t>
            </a:r>
          </a:p>
          <a:p>
            <a:pPr marL="0" indent="0" algn="ctr">
              <a:buFont typeface="Wingdings 3" charset="2"/>
              <a:buNone/>
            </a:pPr>
            <a:endParaRPr lang="cs-CZ" sz="2400" b="1" dirty="0">
              <a:solidFill>
                <a:schemeClr val="accent2"/>
              </a:solidFill>
            </a:endParaRPr>
          </a:p>
          <a:p>
            <a:r>
              <a:rPr lang="cs-CZ" sz="3200" dirty="0"/>
              <a:t>Financování realizace projektu Ex post                  - nejprve z vlastních zdrojů</a:t>
            </a:r>
          </a:p>
          <a:p>
            <a:r>
              <a:rPr lang="cs-CZ" sz="3200" dirty="0"/>
              <a:t>Maximální výše výdajů, ze kterých je stanovena dotace, realizovaných v hotovosti v rámci jednoho projektu může činit 100 000 Kč</a:t>
            </a:r>
          </a:p>
          <a:p>
            <a:r>
              <a:rPr lang="cs-CZ" sz="3200" dirty="0"/>
              <a:t>Bezhotovostní platbou </a:t>
            </a:r>
            <a:r>
              <a:rPr lang="cs-CZ" sz="3200" dirty="0">
                <a:solidFill>
                  <a:srgbClr val="FF0000"/>
                </a:solidFill>
              </a:rPr>
              <a:t>- pouze z vlastního účtu !!!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1A8F1B14-E19D-060C-C96C-C8052F0AD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455" y="6211669"/>
            <a:ext cx="5354545" cy="646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22004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obsah 2">
            <a:extLst>
              <a:ext uri="{FF2B5EF4-FFF2-40B4-BE49-F238E27FC236}">
                <a16:creationId xmlns:a16="http://schemas.microsoft.com/office/drawing/2014/main" id="{3AF00B71-656F-4B72-8F41-36B44D778C0E}"/>
              </a:ext>
            </a:extLst>
          </p:cNvPr>
          <p:cNvSpPr txBox="1">
            <a:spLocks/>
          </p:cNvSpPr>
          <p:nvPr/>
        </p:nvSpPr>
        <p:spPr>
          <a:xfrm>
            <a:off x="543109" y="306622"/>
            <a:ext cx="9574013" cy="6119345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cs-CZ" sz="3600" b="1" dirty="0">
                <a:solidFill>
                  <a:schemeClr val="accent2"/>
                </a:solidFill>
              </a:rPr>
              <a:t>Způsobilé výdaje </a:t>
            </a:r>
          </a:p>
          <a:p>
            <a:pPr marL="0" indent="0">
              <a:lnSpc>
                <a:spcPct val="150000"/>
              </a:lnSpc>
              <a:buFont typeface="Wingdings 3" charset="2"/>
              <a:buNone/>
            </a:pPr>
            <a:r>
              <a:rPr lang="cs-CZ" sz="2000" b="1" dirty="0">
                <a:solidFill>
                  <a:schemeClr val="tx1"/>
                </a:solidFill>
              </a:rPr>
              <a:t>(</a:t>
            </a:r>
            <a:r>
              <a:rPr lang="cs-CZ" sz="2000" b="1" dirty="0"/>
              <a:t>Pravidla str. 16 -18): 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max. do výše sazby dle katalogu stavebních prací a materiálu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max. do výše znaleckého posudku</a:t>
            </a:r>
          </a:p>
          <a:p>
            <a:pPr>
              <a:lnSpc>
                <a:spcPct val="150000"/>
              </a:lnSpc>
            </a:pPr>
            <a:r>
              <a:rPr lang="cs-CZ" sz="2000" dirty="0"/>
              <a:t>pokud jsou stanoveny limity </a:t>
            </a:r>
          </a:p>
          <a:p>
            <a:r>
              <a:rPr lang="cs-CZ" sz="2000" b="1" dirty="0"/>
              <a:t>výdaje, ze kterých je stanovena dotace, vznikly nejdříve ke dni zaregistrování Žádosti o dotaci na MAS </a:t>
            </a:r>
            <a:r>
              <a:rPr lang="cs-CZ" sz="2000" dirty="0"/>
              <a:t>(</a:t>
            </a:r>
            <a:r>
              <a:rPr lang="cs-CZ" sz="2000" b="1" dirty="0"/>
              <a:t>za vznik výdaje je považováno datum vystavení objednávky </a:t>
            </a:r>
            <a:r>
              <a:rPr lang="cs-CZ" sz="2000" dirty="0">
                <a:solidFill>
                  <a:srgbClr val="FF0000"/>
                </a:solidFill>
              </a:rPr>
              <a:t>(výdaj nepřesáhne hodnotu 500 000 Kč bez DPH) </a:t>
            </a:r>
            <a:r>
              <a:rPr lang="cs-CZ" sz="2000" b="1" dirty="0"/>
              <a:t>nebo uzavření smlouvy </a:t>
            </a:r>
            <a:r>
              <a:rPr lang="cs-CZ" sz="2000" dirty="0"/>
              <a:t>– nevztahuje se na smlouvy o smlouvě budoucí a na smlouvy, jejichž účinnost je podmíněna získáním příslušné dotace nebo na předběžné rezervace, ze kterých neplyne závazek k provedení platby) a byly skutečně </a:t>
            </a:r>
            <a:r>
              <a:rPr lang="cs-CZ" sz="2000" b="1" dirty="0"/>
              <a:t>uhrazeny nejpozději do data podání Žádosti o platbu </a:t>
            </a:r>
            <a:endParaRPr lang="cs-CZ" b="1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784E03E1-3B00-5EAE-1329-70A04AD280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7455" y="6211669"/>
            <a:ext cx="5354545" cy="64633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960083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53194</TotalTime>
  <Words>2803</Words>
  <Application>Microsoft Office PowerPoint</Application>
  <PresentationFormat>Širokoúhlá obrazovka</PresentationFormat>
  <Paragraphs>138</Paragraphs>
  <Slides>29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29</vt:i4>
      </vt:variant>
    </vt:vector>
  </HeadingPairs>
  <TitlesOfParts>
    <vt:vector size="36" baseType="lpstr">
      <vt:lpstr>Arial</vt:lpstr>
      <vt:lpstr>Calibri</vt:lpstr>
      <vt:lpstr>Times New Roman</vt:lpstr>
      <vt:lpstr>Trebuchet MS</vt:lpstr>
      <vt:lpstr>Verdana</vt:lpstr>
      <vt:lpstr>Wingdings 3</vt:lpstr>
      <vt:lpstr>Faseta</vt:lpstr>
      <vt:lpstr> MAS Pošumaví, z. s. Společná zemědělská politika</vt:lpstr>
      <vt:lpstr>Základní informace</vt:lpstr>
      <vt:lpstr>Mapa územní působnosti MAS Pošumaví z.s.  </vt:lpstr>
      <vt:lpstr>Prezentace aplikace PowerPoint</vt:lpstr>
      <vt:lpstr>Prezentace aplikace PowerPoint</vt:lpstr>
      <vt:lpstr>Důležité dokumenty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Společné podmínky </vt:lpstr>
      <vt:lpstr>Společné podmínky - pokračování </vt:lpstr>
      <vt:lpstr>Přílohy předkládané při registraci Žádosti na MAS (str. 31 - 33) </vt:lpstr>
      <vt:lpstr>Prezentace aplikace PowerPoint</vt:lpstr>
      <vt:lpstr>Prezentace aplikace PowerPoint</vt:lpstr>
      <vt:lpstr>Prezentace aplikace PowerPoint</vt:lpstr>
      <vt:lpstr>Prezentace aplikace PowerPoint</vt:lpstr>
      <vt:lpstr>Postup podání Žádosti o dotaci a výběr projektů</vt:lpstr>
      <vt:lpstr>Prezentace aplikace PowerPoint</vt:lpstr>
      <vt:lpstr>Prezentace aplikace PowerPoint</vt:lpstr>
      <vt:lpstr>Postup podání Žádosti o dotaci a výběr projektů - pokračování</vt:lpstr>
      <vt:lpstr>Předání vybraných žádostí na RO SZIF  - pokračování</vt:lpstr>
      <vt:lpstr>Zadávání zakázek</vt:lpstr>
      <vt:lpstr>Prezentace aplikace PowerPoint</vt:lpstr>
      <vt:lpstr>Prezentace aplikace PowerPoint</vt:lpstr>
      <vt:lpstr>Prezentace aplikace PowerPoint</vt:lpstr>
      <vt:lpstr>Prezentace aplikace PowerPoint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MAS Pošumaví z.s.  a  Program rozvoje venkova</dc:title>
  <dc:creator>Ivo Šašek</dc:creator>
  <cp:lastModifiedBy>Mas Pošumaví</cp:lastModifiedBy>
  <cp:revision>390</cp:revision>
  <cp:lastPrinted>2022-05-03T09:16:16Z</cp:lastPrinted>
  <dcterms:created xsi:type="dcterms:W3CDTF">2016-11-28T06:31:33Z</dcterms:created>
  <dcterms:modified xsi:type="dcterms:W3CDTF">2026-03-17T09:37:02Z</dcterms:modified>
</cp:coreProperties>
</file>