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3"/>
  </p:notesMasterIdLst>
  <p:handoutMasterIdLst>
    <p:handoutMasterId r:id="rId24"/>
  </p:handout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 id="270" r:id="rId16"/>
    <p:sldId id="273" r:id="rId17"/>
    <p:sldId id="274" r:id="rId18"/>
    <p:sldId id="271" r:id="rId19"/>
    <p:sldId id="275" r:id="rId20"/>
    <p:sldId id="277" r:id="rId21"/>
    <p:sldId id="276" r:id="rId22"/>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vo Šašek" initials="IŠ" lastIdx="2" clrIdx="0">
    <p:extLst>
      <p:ext uri="{19B8F6BF-5375-455C-9EA6-DF929625EA0E}">
        <p15:presenceInfo xmlns:p15="http://schemas.microsoft.com/office/powerpoint/2012/main" userId="89e8cefe100f60b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46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10-29T20:39:26.460" idx="1">
    <p:pos x="10" y="10"/>
    <p:text/>
    <p:extLst>
      <p:ext uri="{C676402C-5697-4E1C-873F-D02D1690AC5C}">
        <p15:threadingInfo xmlns:p15="http://schemas.microsoft.com/office/powerpoint/2012/main" timeZoneBias="-60"/>
      </p:ext>
    </p:extLst>
  </p:cm>
  <p:cm authorId="1" dt="2018-10-29T20:39:41.322" idx="2">
    <p:pos x="146" y="146"/>
    <p:text>hity vyjadřují číslem každé zavolání jakéhokoliv souboru. Máte-li tedy například HTML stránku, která obsahuje 20 obrázků, 3 soubory s definovanými styly a 4 soubory se skripty, tak pak když si některý návštěvník tuto stránku zobrazí, tak počet hitů je 28 (1 HTML stránka, 20 obrázků, 3 stylové soubory a 4 se skripty).</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F4026299-CE3D-4FAE-924D-7206FFF892BB}" type="datetimeFigureOut">
              <a:rPr lang="cs-CZ" smtClean="0"/>
              <a:t>31.10.2018</a:t>
            </a:fld>
            <a:endParaRPr lang="cs-CZ"/>
          </a:p>
        </p:txBody>
      </p:sp>
      <p:sp>
        <p:nvSpPr>
          <p:cNvPr id="4" name="Zástupný symbol pro zápatí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6A42E5E3-EDA8-45B6-8CF5-8414E3E26B4C}" type="slidenum">
              <a:rPr lang="cs-CZ" smtClean="0"/>
              <a:t>‹#›</a:t>
            </a:fld>
            <a:endParaRPr lang="cs-CZ"/>
          </a:p>
        </p:txBody>
      </p:sp>
    </p:spTree>
    <p:extLst>
      <p:ext uri="{BB962C8B-B14F-4D97-AF65-F5344CB8AC3E}">
        <p14:creationId xmlns:p14="http://schemas.microsoft.com/office/powerpoint/2010/main" val="6742363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2C24B4A-ADAC-4140-9D3F-B6C1D9A4187F}" type="datetimeFigureOut">
              <a:rPr lang="cs-CZ" smtClean="0"/>
              <a:t>31.10.2018</a:t>
            </a:fld>
            <a:endParaRPr lang="cs-CZ"/>
          </a:p>
        </p:txBody>
      </p:sp>
      <p:sp>
        <p:nvSpPr>
          <p:cNvPr id="4" name="Zástupný symbol pro obrázek snímk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AD3749C-9E32-4DC3-B92F-6C627DC5563F}" type="slidenum">
              <a:rPr lang="cs-CZ" smtClean="0"/>
              <a:t>‹#›</a:t>
            </a:fld>
            <a:endParaRPr lang="cs-CZ"/>
          </a:p>
        </p:txBody>
      </p:sp>
    </p:spTree>
    <p:extLst>
      <p:ext uri="{BB962C8B-B14F-4D97-AF65-F5344CB8AC3E}">
        <p14:creationId xmlns:p14="http://schemas.microsoft.com/office/powerpoint/2010/main" val="1406044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1AD3749C-9E32-4DC3-B92F-6C627DC5563F}" type="slidenum">
              <a:rPr lang="cs-CZ" smtClean="0"/>
              <a:t>2</a:t>
            </a:fld>
            <a:endParaRPr lang="cs-CZ"/>
          </a:p>
        </p:txBody>
      </p:sp>
    </p:spTree>
    <p:extLst>
      <p:ext uri="{BB962C8B-B14F-4D97-AF65-F5344CB8AC3E}">
        <p14:creationId xmlns:p14="http://schemas.microsoft.com/office/powerpoint/2010/main" val="586422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sz="1200" b="0" i="0" kern="1200" cap="all" dirty="0" smtClean="0">
                <a:solidFill>
                  <a:schemeClr val="tx1"/>
                </a:solidFill>
                <a:effectLst/>
                <a:latin typeface="+mn-lt"/>
                <a:ea typeface="+mn-ea"/>
                <a:cs typeface="+mn-cs"/>
              </a:rPr>
              <a:t>COMMUNITY-LED LOCAL DEVELOPMENT (CLLD)</a:t>
            </a:r>
          </a:p>
          <a:p>
            <a:r>
              <a:rPr lang="en-US" sz="1200" b="0" i="0" kern="1200" dirty="0" smtClean="0">
                <a:solidFill>
                  <a:schemeClr val="tx1"/>
                </a:solidFill>
                <a:effectLst/>
                <a:latin typeface="+mn-lt"/>
                <a:ea typeface="+mn-ea"/>
                <a:cs typeface="+mn-cs"/>
              </a:rPr>
              <a:t>Community-Led Local Development is the update of the more than 26-year-old LEADER method. The main difference concerns the more tightly integrated approach and the diversified financing model. Until recently, allocation of LEADER </a:t>
            </a:r>
            <a:r>
              <a:rPr lang="en-US" sz="1200" b="0" i="0" kern="1200" dirty="0" err="1" smtClean="0">
                <a:solidFill>
                  <a:schemeClr val="tx1"/>
                </a:solidFill>
                <a:effectLst/>
                <a:latin typeface="+mn-lt"/>
                <a:ea typeface="+mn-ea"/>
                <a:cs typeface="+mn-cs"/>
              </a:rPr>
              <a:t>programme</a:t>
            </a:r>
            <a:r>
              <a:rPr lang="en-US" sz="1200" b="0" i="0" kern="1200" dirty="0" smtClean="0">
                <a:solidFill>
                  <a:schemeClr val="tx1"/>
                </a:solidFill>
                <a:effectLst/>
                <a:latin typeface="+mn-lt"/>
                <a:ea typeface="+mn-ea"/>
                <a:cs typeface="+mn-cs"/>
              </a:rPr>
              <a:t> resources for project support in rural areas only functioned with the support of European Agricultural Fund resources. Now, however, Local Action Groups in rural areas also have access to funds from the European Regional Development, Social and Fisheries Funds. As a result, the deployment of a number of funds in rural areas will create better opportunities to ensure coherence in development activities and help avoid the hurdles that resulted from the earlier limitations, which saw some areas and needs failing to get attention or funds. Thanks to the more diverse funding mechanism, the LEADER Local Action Groups can now deal with more complex rural development challenges than before – such as cooperation between the rural, fisheries and urban areas, social cohesion and essential services for rural residents, services for the disabled and ICT. Starting with the present programming period (2014-2020), the use of CLLD multi-funds has been extended to the urban dimension. </a:t>
            </a:r>
          </a:p>
          <a:p>
            <a:r>
              <a:rPr lang="en-US" sz="1200" b="0" i="0" kern="1200" dirty="0" smtClean="0">
                <a:solidFill>
                  <a:schemeClr val="tx1"/>
                </a:solidFill>
                <a:effectLst/>
                <a:latin typeface="+mn-lt"/>
                <a:ea typeface="+mn-ea"/>
                <a:cs typeface="+mn-cs"/>
              </a:rPr>
              <a:t>CLLD is based on three interconnected elements: local action groups (representatives of public and private local socio-economic interests), integrated local development strategies and well-defined territories. All three are subject to specific requirements laid out in the CPR, e.g. the targeted territory shall have a population of 10 000 to 150 000 inhabitants and the strategies shall include, inter alia, the objectives pursued, an analysis of the needs and potential of the area, and action and financial plans. The CPR also provides that CLLD shall be innovative in the local context and involve networking and cooperation. The European Commission has published guidelines for local actors to give them practical tools and suggestions for implementing CLLD in a range of context.</a:t>
            </a:r>
          </a:p>
          <a:p>
            <a:endParaRPr lang="cs-CZ" dirty="0"/>
          </a:p>
        </p:txBody>
      </p:sp>
      <p:sp>
        <p:nvSpPr>
          <p:cNvPr id="4" name="Zástupný symbol pro číslo snímku 3"/>
          <p:cNvSpPr>
            <a:spLocks noGrp="1"/>
          </p:cNvSpPr>
          <p:nvPr>
            <p:ph type="sldNum" sz="quarter" idx="10"/>
          </p:nvPr>
        </p:nvSpPr>
        <p:spPr/>
        <p:txBody>
          <a:bodyPr/>
          <a:lstStyle/>
          <a:p>
            <a:fld id="{1AD3749C-9E32-4DC3-B92F-6C627DC5563F}" type="slidenum">
              <a:rPr lang="cs-CZ" smtClean="0"/>
              <a:t>5</a:t>
            </a:fld>
            <a:endParaRPr lang="cs-CZ"/>
          </a:p>
        </p:txBody>
      </p:sp>
    </p:spTree>
    <p:extLst>
      <p:ext uri="{BB962C8B-B14F-4D97-AF65-F5344CB8AC3E}">
        <p14:creationId xmlns:p14="http://schemas.microsoft.com/office/powerpoint/2010/main" val="3177395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cs-CZ" smtClean="0"/>
              <a:t>Kliknutím lze upravit styl.</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cs-CZ" smtClean="0"/>
              <a:t>Kliknutím lze upravit styl.</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10/31/2018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cs-CZ" smtClean="0"/>
              <a:t>Kliknutím lze upravit styl.</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smtClean="0"/>
              <a:t>Kliknutím lze upravit styly předlohy textu.</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10/31/2018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cs-CZ" smtClean="0"/>
              <a:t>Kliknutím lze upravit styl.</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smtClean="0"/>
              <a:t>Kliknutím lze upravit styly předlohy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10/31/2018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cs-CZ" smtClean="0"/>
              <a:t>Kliknutím lze upravit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smtClean="0"/>
              <a:t>Kliknutím lze upravit styly předlohy textu.</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smtClean="0"/>
              <a:t>Kliknutím lze upravit styly předlohy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10/31/2018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cs-CZ" smtClean="0"/>
              <a:t>Kliknutím lze upravit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smtClean="0"/>
              <a:t>Kliknutím lze upravit styly předlohy textu.</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smtClean="0"/>
              <a:t>Kliknutím lze upravit styly předlohy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10/31/2018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cs-CZ" smtClean="0"/>
              <a:t>Kliknutím lze upravit styl.</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cs-CZ" smtClean="0"/>
              <a:t>Kliknutím lze upravit styl.</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cs-CZ" smtClean="0"/>
              <a:t>Kliknutím lze upravit styl.</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10/31/2018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smtClean="0"/>
              <a:t>Kliknutím lze upravit styl.</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10/31/2018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10/31/2018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10/31/2018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cs-CZ" smtClean="0"/>
              <a:t>Kliknutím lze upravit styl.</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10/31/2018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10/31/2018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cs-CZ" smtClean="0"/>
              <a:t>Kliknutím lze upravit styl.</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10/31/2018</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hyperlink" Target="http://www.nsmascr.cz/" TargetMode="External"/><Relationship Id="rId2" Type="http://schemas.openxmlformats.org/officeDocument/2006/relationships/hyperlink" Target="https://www.mistniakcniskupiny.cz/" TargetMode="Externa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elard.e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facebook.com/masposumavi.cz" TargetMode="External"/><Relationship Id="rId2" Type="http://schemas.openxmlformats.org/officeDocument/2006/relationships/hyperlink" Target="http://www.masposumavi.cz/" TargetMode="Externa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mistnidedictviposumavi.cz/" TargetMode="Externa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589213" y="1781355"/>
            <a:ext cx="8915399" cy="2262781"/>
          </a:xfrm>
        </p:spPr>
        <p:txBody>
          <a:bodyPr/>
          <a:lstStyle/>
          <a:p>
            <a:pPr algn="ctr"/>
            <a:r>
              <a:rPr lang="cs-CZ" b="1" dirty="0" smtClean="0"/>
              <a:t>Venkov 21. století</a:t>
            </a:r>
            <a:endParaRPr lang="cs-CZ" b="1" dirty="0"/>
          </a:p>
        </p:txBody>
      </p:sp>
      <p:sp>
        <p:nvSpPr>
          <p:cNvPr id="3" name="Podnadpis 2"/>
          <p:cNvSpPr>
            <a:spLocks noGrp="1"/>
          </p:cNvSpPr>
          <p:nvPr>
            <p:ph type="subTitle" idx="1"/>
          </p:nvPr>
        </p:nvSpPr>
        <p:spPr>
          <a:xfrm>
            <a:off x="2451190" y="4406443"/>
            <a:ext cx="8915399" cy="1126283"/>
          </a:xfrm>
        </p:spPr>
        <p:txBody>
          <a:bodyPr>
            <a:normAutofit lnSpcReduction="10000"/>
          </a:bodyPr>
          <a:lstStyle/>
          <a:p>
            <a:pPr algn="ctr"/>
            <a:r>
              <a:rPr lang="cs-CZ" b="1" dirty="0" smtClean="0"/>
              <a:t>Workshop </a:t>
            </a:r>
          </a:p>
          <a:p>
            <a:pPr algn="ctr"/>
            <a:r>
              <a:rPr lang="cs-CZ" b="1" dirty="0" smtClean="0"/>
              <a:t>Klatovy </a:t>
            </a:r>
          </a:p>
          <a:p>
            <a:pPr algn="ctr"/>
            <a:r>
              <a:rPr lang="cs-CZ" b="1" dirty="0" smtClean="0"/>
              <a:t>1.11.2018</a:t>
            </a:r>
            <a:endParaRPr lang="cs-CZ" b="1" dirty="0"/>
          </a:p>
        </p:txBody>
      </p:sp>
      <p:pic>
        <p:nvPicPr>
          <p:cNvPr id="4" name="Obrázek 3" descr="logo_E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9225" y="6174739"/>
            <a:ext cx="1844675" cy="487363"/>
          </a:xfrm>
          <a:prstGeom prst="rect">
            <a:avLst/>
          </a:prstGeom>
          <a:noFill/>
          <a:extLst>
            <a:ext uri="{909E8E84-426E-40DD-AFC4-6F175D3DCCD1}">
              <a14:hiddenFill xmlns:a14="http://schemas.microsoft.com/office/drawing/2010/main">
                <a:solidFill>
                  <a:srgbClr val="FFFFFF"/>
                </a:solidFill>
              </a14:hiddenFill>
            </a:ext>
          </a:extLst>
        </p:spPr>
      </p:pic>
      <p:pic>
        <p:nvPicPr>
          <p:cNvPr id="5" name="Obrázek 4" descr="logo_PR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8424" y="6174739"/>
            <a:ext cx="1196975" cy="487362"/>
          </a:xfrm>
          <a:prstGeom prst="rect">
            <a:avLst/>
          </a:prstGeom>
          <a:noFill/>
          <a:extLst>
            <a:ext uri="{909E8E84-426E-40DD-AFC4-6F175D3DCCD1}">
              <a14:hiddenFill xmlns:a14="http://schemas.microsoft.com/office/drawing/2010/main">
                <a:solidFill>
                  <a:srgbClr val="FFFFFF"/>
                </a:solidFill>
              </a14:hiddenFill>
            </a:ext>
          </a:extLst>
        </p:spPr>
      </p:pic>
      <p:pic>
        <p:nvPicPr>
          <p:cNvPr id="6" name="Obrázek 5" descr="Logo_lead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52472" y="6174739"/>
            <a:ext cx="342900" cy="34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20619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Aktuální projekt Venkov 21. století</a:t>
            </a:r>
            <a:endParaRPr lang="cs-CZ" b="1" dirty="0"/>
          </a:p>
        </p:txBody>
      </p:sp>
      <p:sp>
        <p:nvSpPr>
          <p:cNvPr id="3" name="Zástupný symbol pro obsah 2"/>
          <p:cNvSpPr>
            <a:spLocks noGrp="1"/>
          </p:cNvSpPr>
          <p:nvPr>
            <p:ph idx="1"/>
          </p:nvPr>
        </p:nvSpPr>
        <p:spPr/>
        <p:txBody>
          <a:bodyPr/>
          <a:lstStyle/>
          <a:p>
            <a:r>
              <a:rPr lang="cs-CZ" dirty="0" smtClean="0"/>
              <a:t>Partneři projektu MAS Pošumaví, MAS </a:t>
            </a:r>
            <a:r>
              <a:rPr lang="cs-CZ" dirty="0" err="1" smtClean="0"/>
              <a:t>Železnohorský</a:t>
            </a:r>
            <a:r>
              <a:rPr lang="cs-CZ" dirty="0" smtClean="0"/>
              <a:t> region a MAS Region Kunětické hory</a:t>
            </a:r>
          </a:p>
          <a:p>
            <a:pPr algn="just"/>
            <a:r>
              <a:rPr lang="cs-CZ" dirty="0"/>
              <a:t>V rámci projektu bude vybudováno a naistalováno 18 </a:t>
            </a:r>
            <a:r>
              <a:rPr lang="cs-CZ" dirty="0" err="1"/>
              <a:t>Infopointů</a:t>
            </a:r>
            <a:r>
              <a:rPr lang="cs-CZ" dirty="0"/>
              <a:t> (dřevěný srub opatřený solárním panelem, nabíjecí stanicí pro mobilní telefony a informačními tabulemi s informacemi o dané oblasti) v území spolupracujících MAS (10 ks na území MAS Pošumaví, 6 ks na území MAS </a:t>
            </a:r>
            <a:r>
              <a:rPr lang="cs-CZ" dirty="0" err="1"/>
              <a:t>Železnohorský</a:t>
            </a:r>
            <a:r>
              <a:rPr lang="cs-CZ" dirty="0"/>
              <a:t> region a 2 ks na území MAS Region Kunětické Hory). </a:t>
            </a:r>
            <a:endParaRPr lang="cs-CZ" dirty="0" smtClean="0"/>
          </a:p>
          <a:p>
            <a:pPr algn="just"/>
            <a:r>
              <a:rPr lang="cs-CZ" dirty="0" smtClean="0"/>
              <a:t>Upraveny </a:t>
            </a:r>
            <a:r>
              <a:rPr lang="cs-CZ" dirty="0"/>
              <a:t>budou také www stránky jednotlivých MAS a standardní data, která umožní jejich napojení na </a:t>
            </a:r>
            <a:r>
              <a:rPr lang="cs-CZ" dirty="0" err="1"/>
              <a:t>infopointy</a:t>
            </a:r>
            <a:r>
              <a:rPr lang="cs-CZ" dirty="0"/>
              <a:t> a mapový portál. </a:t>
            </a:r>
            <a:endParaRPr lang="cs-CZ" dirty="0" smtClean="0"/>
          </a:p>
          <a:p>
            <a:pPr algn="just"/>
            <a:r>
              <a:rPr lang="cs-CZ" dirty="0" smtClean="0"/>
              <a:t>Dále </a:t>
            </a:r>
            <a:r>
              <a:rPr lang="cs-CZ" dirty="0"/>
              <a:t>proběhnou 4 osvětové akce s praktickými ukázkami (2 na území MAS Pošumaví, 1 na území MAS </a:t>
            </a:r>
            <a:r>
              <a:rPr lang="cs-CZ" dirty="0" err="1"/>
              <a:t>Železnohorský</a:t>
            </a:r>
            <a:r>
              <a:rPr lang="cs-CZ" dirty="0"/>
              <a:t> region a 1 na území MAS Region Kunětické Hory). </a:t>
            </a:r>
          </a:p>
        </p:txBody>
      </p:sp>
      <p:pic>
        <p:nvPicPr>
          <p:cNvPr id="4" name="Obrázek 4" descr="logo_E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9212" y="6139822"/>
            <a:ext cx="1844675" cy="487363"/>
          </a:xfrm>
          <a:prstGeom prst="rect">
            <a:avLst/>
          </a:prstGeom>
          <a:noFill/>
          <a:extLst>
            <a:ext uri="{909E8E84-426E-40DD-AFC4-6F175D3DCCD1}">
              <a14:hiddenFill xmlns:a14="http://schemas.microsoft.com/office/drawing/2010/main">
                <a:solidFill>
                  <a:srgbClr val="FFFFFF"/>
                </a:solidFill>
              </a14:hiddenFill>
            </a:ext>
          </a:extLst>
        </p:spPr>
      </p:pic>
      <p:pic>
        <p:nvPicPr>
          <p:cNvPr id="5" name="Obrázek 6" descr="logo_PR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2815" y="6200942"/>
            <a:ext cx="1196975" cy="487362"/>
          </a:xfrm>
          <a:prstGeom prst="rect">
            <a:avLst/>
          </a:prstGeom>
          <a:noFill/>
          <a:extLst>
            <a:ext uri="{909E8E84-426E-40DD-AFC4-6F175D3DCCD1}">
              <a14:hiddenFill xmlns:a14="http://schemas.microsoft.com/office/drawing/2010/main">
                <a:solidFill>
                  <a:srgbClr val="FFFFFF"/>
                </a:solidFill>
              </a14:hiddenFill>
            </a:ext>
          </a:extLst>
        </p:spPr>
      </p:pic>
      <p:pic>
        <p:nvPicPr>
          <p:cNvPr id="6" name="Obrázek 7" descr="Logo_lead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89780" y="6200942"/>
            <a:ext cx="342900" cy="34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12235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Venkov 21. století</a:t>
            </a:r>
            <a:endParaRPr lang="cs-CZ" b="1" dirty="0"/>
          </a:p>
        </p:txBody>
      </p:sp>
      <p:sp>
        <p:nvSpPr>
          <p:cNvPr id="3" name="Zástupný symbol pro obsah 2"/>
          <p:cNvSpPr>
            <a:spLocks noGrp="1"/>
          </p:cNvSpPr>
          <p:nvPr>
            <p:ph idx="1"/>
          </p:nvPr>
        </p:nvSpPr>
        <p:spPr/>
        <p:txBody>
          <a:bodyPr/>
          <a:lstStyle/>
          <a:p>
            <a:pPr algn="just"/>
            <a:r>
              <a:rPr lang="cs-CZ" dirty="0"/>
              <a:t>Cílem projektu je zvyšování kvality udržitelného cestovního ruchu, jako rozvojového potenciálu pro ekonomický růst venkova 21. století. Tyto zkušenosti budou předávány nejen odborníky řešeného projektu, ale i vzájemným setkáváním možných uživatelů vytvořených výstupů.</a:t>
            </a:r>
          </a:p>
          <a:p>
            <a:r>
              <a:rPr lang="cs-CZ" dirty="0"/>
              <a:t>Projekt má vazbu na specifické cíle SCLLD všech zapojených MAS.</a:t>
            </a:r>
          </a:p>
        </p:txBody>
      </p:sp>
      <p:pic>
        <p:nvPicPr>
          <p:cNvPr id="4" name="Obrázek 4" descr="logo_E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1144" y="6139822"/>
            <a:ext cx="1844675" cy="487363"/>
          </a:xfrm>
          <a:prstGeom prst="rect">
            <a:avLst/>
          </a:prstGeom>
          <a:noFill/>
          <a:extLst>
            <a:ext uri="{909E8E84-426E-40DD-AFC4-6F175D3DCCD1}">
              <a14:hiddenFill xmlns:a14="http://schemas.microsoft.com/office/drawing/2010/main">
                <a:solidFill>
                  <a:srgbClr val="FFFFFF"/>
                </a:solidFill>
              </a14:hiddenFill>
            </a:ext>
          </a:extLst>
        </p:spPr>
      </p:pic>
      <p:pic>
        <p:nvPicPr>
          <p:cNvPr id="5" name="Obrázek 6" descr="logo_PR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4747" y="6200942"/>
            <a:ext cx="1196975" cy="487362"/>
          </a:xfrm>
          <a:prstGeom prst="rect">
            <a:avLst/>
          </a:prstGeom>
          <a:noFill/>
          <a:extLst>
            <a:ext uri="{909E8E84-426E-40DD-AFC4-6F175D3DCCD1}">
              <a14:hiddenFill xmlns:a14="http://schemas.microsoft.com/office/drawing/2010/main">
                <a:solidFill>
                  <a:srgbClr val="FFFFFF"/>
                </a:solidFill>
              </a14:hiddenFill>
            </a:ext>
          </a:extLst>
        </p:spPr>
      </p:pic>
      <p:pic>
        <p:nvPicPr>
          <p:cNvPr id="6" name="Obrázek 7" descr="Logo_lead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1712" y="6200942"/>
            <a:ext cx="342900" cy="34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70987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Venkov 21. století</a:t>
            </a:r>
            <a:endParaRPr lang="cs-CZ" dirty="0"/>
          </a:p>
        </p:txBody>
      </p:sp>
      <p:sp>
        <p:nvSpPr>
          <p:cNvPr id="3" name="Zástupný symbol pro obsah 2"/>
          <p:cNvSpPr>
            <a:spLocks noGrp="1"/>
          </p:cNvSpPr>
          <p:nvPr>
            <p:ph idx="1"/>
          </p:nvPr>
        </p:nvSpPr>
        <p:spPr/>
        <p:txBody>
          <a:bodyPr/>
          <a:lstStyle/>
          <a:p>
            <a:r>
              <a:rPr lang="cs-CZ" dirty="0"/>
              <a:t>Výsledkem projektu budou společné výstupy:</a:t>
            </a:r>
          </a:p>
          <a:p>
            <a:pPr algn="just"/>
            <a:r>
              <a:rPr lang="cs-CZ" dirty="0" smtClean="0"/>
              <a:t>18 </a:t>
            </a:r>
            <a:r>
              <a:rPr lang="cs-CZ" dirty="0" err="1"/>
              <a:t>Infopointů</a:t>
            </a:r>
            <a:r>
              <a:rPr lang="cs-CZ" dirty="0"/>
              <a:t>, které MAS nainstalují na vybraných turisticky navštěvovaných místech v terénu a které budou napojeny prostřednictvím internetu na speciálně upravené webové stránky. </a:t>
            </a:r>
            <a:endParaRPr lang="cs-CZ" dirty="0" smtClean="0"/>
          </a:p>
          <a:p>
            <a:pPr algn="just"/>
            <a:r>
              <a:rPr lang="cs-CZ" dirty="0" err="1" smtClean="0"/>
              <a:t>Infopointy</a:t>
            </a:r>
            <a:r>
              <a:rPr lang="cs-CZ" dirty="0" smtClean="0"/>
              <a:t> </a:t>
            </a:r>
            <a:r>
              <a:rPr lang="cs-CZ" dirty="0"/>
              <a:t>budou umísťovány na místech, kde dochází přirozenou cestou k větší koncentraci turistů a ti budou jejich prostřednictvím upozorňováni na méně známé, ale nikoliv bezvýznamné lokality v okolí. </a:t>
            </a:r>
            <a:endParaRPr lang="cs-CZ" dirty="0" smtClean="0"/>
          </a:p>
          <a:p>
            <a:pPr algn="just"/>
            <a:r>
              <a:rPr lang="cs-CZ" dirty="0" smtClean="0"/>
              <a:t>Jejich </a:t>
            </a:r>
            <a:r>
              <a:rPr lang="cs-CZ" dirty="0"/>
              <a:t>výhodou bude, že budou fungovat nepřetržitě po 24 hodin a budou tak doplňovat klasické lokální informační zdroje, kterými jsou informační střediska, místní knihovny, popřípadě informační koutky při pokladnách a prodejnách suvenýrů významných památek.</a:t>
            </a:r>
          </a:p>
        </p:txBody>
      </p:sp>
      <p:pic>
        <p:nvPicPr>
          <p:cNvPr id="4" name="Obrázek 4" descr="logo_E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9212" y="6204817"/>
            <a:ext cx="1844675" cy="487363"/>
          </a:xfrm>
          <a:prstGeom prst="rect">
            <a:avLst/>
          </a:prstGeom>
          <a:noFill/>
          <a:extLst>
            <a:ext uri="{909E8E84-426E-40DD-AFC4-6F175D3DCCD1}">
              <a14:hiddenFill xmlns:a14="http://schemas.microsoft.com/office/drawing/2010/main">
                <a:solidFill>
                  <a:srgbClr val="FFFFFF"/>
                </a:solidFill>
              </a14:hiddenFill>
            </a:ext>
          </a:extLst>
        </p:spPr>
      </p:pic>
      <p:pic>
        <p:nvPicPr>
          <p:cNvPr id="5" name="Obrázek 6" descr="logo_PR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2815" y="6265937"/>
            <a:ext cx="1196975" cy="487362"/>
          </a:xfrm>
          <a:prstGeom prst="rect">
            <a:avLst/>
          </a:prstGeom>
          <a:noFill/>
          <a:extLst>
            <a:ext uri="{909E8E84-426E-40DD-AFC4-6F175D3DCCD1}">
              <a14:hiddenFill xmlns:a14="http://schemas.microsoft.com/office/drawing/2010/main">
                <a:solidFill>
                  <a:srgbClr val="FFFFFF"/>
                </a:solidFill>
              </a14:hiddenFill>
            </a:ext>
          </a:extLst>
        </p:spPr>
      </p:pic>
      <p:pic>
        <p:nvPicPr>
          <p:cNvPr id="6" name="Obrázek 7" descr="Logo_lead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89780" y="6265937"/>
            <a:ext cx="342900" cy="34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62780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Venkov 21. století</a:t>
            </a:r>
            <a:endParaRPr lang="cs-CZ" b="1" dirty="0"/>
          </a:p>
        </p:txBody>
      </p:sp>
      <p:sp>
        <p:nvSpPr>
          <p:cNvPr id="3" name="Zástupný symbol pro obsah 2"/>
          <p:cNvSpPr>
            <a:spLocks noGrp="1"/>
          </p:cNvSpPr>
          <p:nvPr>
            <p:ph idx="1"/>
          </p:nvPr>
        </p:nvSpPr>
        <p:spPr>
          <a:xfrm>
            <a:off x="2589212" y="2944483"/>
            <a:ext cx="8915400" cy="2196860"/>
          </a:xfrm>
        </p:spPr>
        <p:txBody>
          <a:bodyPr/>
          <a:lstStyle/>
          <a:p>
            <a:r>
              <a:rPr lang="cs-CZ" dirty="0" smtClean="0"/>
              <a:t>Celkové náklady na realizaci projektu všech tří místních akčních skupin </a:t>
            </a:r>
            <a:r>
              <a:rPr lang="cs-CZ" dirty="0"/>
              <a:t>jsou </a:t>
            </a:r>
            <a:r>
              <a:rPr lang="cs-CZ" dirty="0" smtClean="0"/>
              <a:t>2 512 548,- Kč</a:t>
            </a:r>
          </a:p>
          <a:p>
            <a:r>
              <a:rPr lang="cs-CZ" dirty="0" smtClean="0"/>
              <a:t>Z toho MAS Pošumaví 1 417 548,- Kč </a:t>
            </a:r>
          </a:p>
          <a:p>
            <a:r>
              <a:rPr lang="cs-CZ" dirty="0" err="1" smtClean="0"/>
              <a:t>Infopointy</a:t>
            </a:r>
            <a:r>
              <a:rPr lang="cs-CZ" dirty="0" smtClean="0"/>
              <a:t> se objeví na území působnosti MS Pošumaví z.s. v Běšinech, Dobré Vodě u </a:t>
            </a:r>
            <a:r>
              <a:rPr lang="cs-CZ" dirty="0"/>
              <a:t>H</a:t>
            </a:r>
            <a:r>
              <a:rPr lang="cs-CZ" dirty="0" smtClean="0"/>
              <a:t>artmanic, Dolanech, Hrádku, Chanovicích, Kdyni, Klatovech, Plánici, Strašíně</a:t>
            </a:r>
            <a:r>
              <a:rPr lang="cs-CZ" dirty="0"/>
              <a:t> </a:t>
            </a:r>
            <a:r>
              <a:rPr lang="cs-CZ" dirty="0" smtClean="0"/>
              <a:t>a </a:t>
            </a:r>
            <a:r>
              <a:rPr lang="cs-CZ" dirty="0" err="1" smtClean="0"/>
              <a:t>Tedražicích</a:t>
            </a:r>
            <a:endParaRPr lang="cs-CZ" dirty="0"/>
          </a:p>
        </p:txBody>
      </p:sp>
      <p:pic>
        <p:nvPicPr>
          <p:cNvPr id="4" name="Obrázek 4" descr="logo_E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9212" y="6180826"/>
            <a:ext cx="1844675" cy="487363"/>
          </a:xfrm>
          <a:prstGeom prst="rect">
            <a:avLst/>
          </a:prstGeom>
          <a:noFill/>
          <a:extLst>
            <a:ext uri="{909E8E84-426E-40DD-AFC4-6F175D3DCCD1}">
              <a14:hiddenFill xmlns:a14="http://schemas.microsoft.com/office/drawing/2010/main">
                <a:solidFill>
                  <a:srgbClr val="FFFFFF"/>
                </a:solidFill>
              </a14:hiddenFill>
            </a:ext>
          </a:extLst>
        </p:spPr>
      </p:pic>
      <p:pic>
        <p:nvPicPr>
          <p:cNvPr id="5" name="Obrázek 6" descr="logo_PR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2815" y="6241946"/>
            <a:ext cx="1196975" cy="487362"/>
          </a:xfrm>
          <a:prstGeom prst="rect">
            <a:avLst/>
          </a:prstGeom>
          <a:noFill/>
          <a:extLst>
            <a:ext uri="{909E8E84-426E-40DD-AFC4-6F175D3DCCD1}">
              <a14:hiddenFill xmlns:a14="http://schemas.microsoft.com/office/drawing/2010/main">
                <a:solidFill>
                  <a:srgbClr val="FFFFFF"/>
                </a:solidFill>
              </a14:hiddenFill>
            </a:ext>
          </a:extLst>
        </p:spPr>
      </p:pic>
      <p:pic>
        <p:nvPicPr>
          <p:cNvPr id="6" name="Obrázek 7" descr="Logo_lead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89780" y="6241946"/>
            <a:ext cx="342900" cy="34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85041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Proč toto téma projektu?</a:t>
            </a:r>
            <a:endParaRPr lang="cs-CZ" b="1" dirty="0"/>
          </a:p>
        </p:txBody>
      </p:sp>
      <p:sp>
        <p:nvSpPr>
          <p:cNvPr id="3" name="Zástupný symbol pro obsah 2"/>
          <p:cNvSpPr>
            <a:spLocks noGrp="1"/>
          </p:cNvSpPr>
          <p:nvPr>
            <p:ph idx="1"/>
          </p:nvPr>
        </p:nvSpPr>
        <p:spPr>
          <a:xfrm>
            <a:off x="2589212" y="2133600"/>
            <a:ext cx="8915400" cy="2533291"/>
          </a:xfrm>
        </p:spPr>
        <p:txBody>
          <a:bodyPr/>
          <a:lstStyle/>
          <a:p>
            <a:r>
              <a:rPr lang="cs-CZ" dirty="0" smtClean="0"/>
              <a:t>Pravidla projektů spolupráce neumožňují spolupráci MAS v libovolných oblastech</a:t>
            </a:r>
          </a:p>
          <a:p>
            <a:r>
              <a:rPr lang="cs-CZ" dirty="0" smtClean="0"/>
              <a:t>Spolupracující MAS musí mít podobný záměr, aby bylo možno opravdu spolupracovat</a:t>
            </a:r>
          </a:p>
          <a:p>
            <a:r>
              <a:rPr lang="cs-CZ" dirty="0" smtClean="0"/>
              <a:t>Podpora cestovního ruchu má v regionu působnosti MAS Pošumaví tradici</a:t>
            </a:r>
          </a:p>
          <a:p>
            <a:r>
              <a:rPr lang="cs-CZ" dirty="0" smtClean="0"/>
              <a:t>Projekt se snaží reagovat i na současný trend různých technologií 4.0, </a:t>
            </a:r>
            <a:r>
              <a:rPr lang="cs-CZ" dirty="0" err="1" smtClean="0"/>
              <a:t>smart</a:t>
            </a:r>
            <a:r>
              <a:rPr lang="cs-CZ" dirty="0" smtClean="0"/>
              <a:t> </a:t>
            </a:r>
            <a:r>
              <a:rPr lang="cs-CZ" dirty="0" err="1" smtClean="0"/>
              <a:t>village</a:t>
            </a:r>
            <a:r>
              <a:rPr lang="cs-CZ" dirty="0" smtClean="0"/>
              <a:t> apod.</a:t>
            </a:r>
            <a:endParaRPr lang="cs-CZ" dirty="0"/>
          </a:p>
        </p:txBody>
      </p:sp>
      <p:pic>
        <p:nvPicPr>
          <p:cNvPr id="4" name="Obrázek 4" descr="logo_E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9212" y="6135805"/>
            <a:ext cx="1844675" cy="487363"/>
          </a:xfrm>
          <a:prstGeom prst="rect">
            <a:avLst/>
          </a:prstGeom>
          <a:noFill/>
          <a:extLst>
            <a:ext uri="{909E8E84-426E-40DD-AFC4-6F175D3DCCD1}">
              <a14:hiddenFill xmlns:a14="http://schemas.microsoft.com/office/drawing/2010/main">
                <a:solidFill>
                  <a:srgbClr val="FFFFFF"/>
                </a:solidFill>
              </a14:hiddenFill>
            </a:ext>
          </a:extLst>
        </p:spPr>
      </p:pic>
      <p:pic>
        <p:nvPicPr>
          <p:cNvPr id="5" name="Obrázek 6" descr="logo_PR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2815" y="6196925"/>
            <a:ext cx="1196975" cy="487362"/>
          </a:xfrm>
          <a:prstGeom prst="rect">
            <a:avLst/>
          </a:prstGeom>
          <a:noFill/>
          <a:extLst>
            <a:ext uri="{909E8E84-426E-40DD-AFC4-6F175D3DCCD1}">
              <a14:hiddenFill xmlns:a14="http://schemas.microsoft.com/office/drawing/2010/main">
                <a:solidFill>
                  <a:srgbClr val="FFFFFF"/>
                </a:solidFill>
              </a14:hiddenFill>
            </a:ext>
          </a:extLst>
        </p:spPr>
      </p:pic>
      <p:pic>
        <p:nvPicPr>
          <p:cNvPr id="6" name="Obrázek 7" descr="Logo_lead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89780" y="6196925"/>
            <a:ext cx="342900" cy="34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56336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89212" y="313560"/>
            <a:ext cx="8911687" cy="1280890"/>
          </a:xfrm>
        </p:spPr>
        <p:txBody>
          <a:bodyPr/>
          <a:lstStyle/>
          <a:p>
            <a:pPr algn="ctr"/>
            <a:r>
              <a:rPr lang="cs-CZ" b="1" dirty="0" smtClean="0"/>
              <a:t>Projekty na které Venkov 21. století navazuje</a:t>
            </a:r>
            <a:endParaRPr lang="cs-CZ" b="1" dirty="0"/>
          </a:p>
        </p:txBody>
      </p:sp>
      <p:sp>
        <p:nvSpPr>
          <p:cNvPr id="3" name="Zástupný symbol pro obsah 2"/>
          <p:cNvSpPr>
            <a:spLocks noGrp="1"/>
          </p:cNvSpPr>
          <p:nvPr>
            <p:ph idx="1"/>
          </p:nvPr>
        </p:nvSpPr>
        <p:spPr>
          <a:xfrm>
            <a:off x="2589212" y="1594450"/>
            <a:ext cx="8915400" cy="4556184"/>
          </a:xfrm>
        </p:spPr>
        <p:txBody>
          <a:bodyPr>
            <a:normAutofit fontScale="92500" lnSpcReduction="20000"/>
          </a:bodyPr>
          <a:lstStyle/>
          <a:p>
            <a:r>
              <a:rPr lang="cs-CZ" dirty="0" smtClean="0"/>
              <a:t>Již zmiňované některé projekty spolupráce mezi MAS</a:t>
            </a:r>
          </a:p>
          <a:p>
            <a:r>
              <a:rPr lang="cs-CZ" dirty="0" smtClean="0"/>
              <a:t>Vlastní projekty MAS Pošumaví směrované k cestovnímu ruchu</a:t>
            </a:r>
          </a:p>
          <a:p>
            <a:pPr lvl="1"/>
            <a:r>
              <a:rPr lang="cs-CZ" dirty="0" smtClean="0"/>
              <a:t>Poznej Pošumaví</a:t>
            </a:r>
          </a:p>
          <a:p>
            <a:pPr lvl="1"/>
            <a:r>
              <a:rPr lang="cs-CZ" dirty="0" smtClean="0"/>
              <a:t>Dámy a pánové, strhněme tu zeď</a:t>
            </a:r>
          </a:p>
          <a:p>
            <a:r>
              <a:rPr lang="cs-CZ" dirty="0" smtClean="0"/>
              <a:t>Projekty řešené Úhlavou o.p.s.</a:t>
            </a:r>
          </a:p>
          <a:p>
            <a:pPr lvl="1"/>
            <a:r>
              <a:rPr lang="cs-CZ" dirty="0" smtClean="0"/>
              <a:t>Poznej svého souseda </a:t>
            </a:r>
          </a:p>
          <a:p>
            <a:pPr lvl="1"/>
            <a:r>
              <a:rPr lang="cs-CZ" dirty="0" smtClean="0"/>
              <a:t>Zážitková turistika na venkově</a:t>
            </a:r>
          </a:p>
          <a:p>
            <a:pPr lvl="1"/>
            <a:r>
              <a:rPr lang="cs-CZ" dirty="0" err="1" smtClean="0"/>
              <a:t>Peregrinus</a:t>
            </a:r>
            <a:r>
              <a:rPr lang="cs-CZ" dirty="0" smtClean="0"/>
              <a:t> Silva </a:t>
            </a:r>
            <a:r>
              <a:rPr lang="cs-CZ" dirty="0" err="1" smtClean="0"/>
              <a:t>Bohemica</a:t>
            </a:r>
            <a:endParaRPr lang="cs-CZ" dirty="0" smtClean="0"/>
          </a:p>
          <a:p>
            <a:pPr lvl="1"/>
            <a:r>
              <a:rPr lang="cs-CZ" dirty="0" smtClean="0"/>
              <a:t>LIVERUR</a:t>
            </a:r>
          </a:p>
          <a:p>
            <a:r>
              <a:rPr lang="cs-CZ" dirty="0" smtClean="0"/>
              <a:t>Aktivity O.T.I.S.K. na </a:t>
            </a:r>
            <a:r>
              <a:rPr lang="cs-CZ" dirty="0" err="1" smtClean="0"/>
              <a:t>Chudenicku</a:t>
            </a:r>
            <a:endParaRPr lang="cs-CZ" dirty="0" smtClean="0"/>
          </a:p>
          <a:p>
            <a:r>
              <a:rPr lang="cs-CZ" dirty="0" smtClean="0"/>
              <a:t>Iniciativy MAS vedoucí k založení Turistické destinace Prácheňsko a Pošumaví z.s. a Turistické oblasti Pošumaví z.s.</a:t>
            </a:r>
          </a:p>
          <a:p>
            <a:r>
              <a:rPr lang="cs-CZ" dirty="0" smtClean="0"/>
              <a:t>Iniciativa vedoucí k založení cestovní kanceláře DCK West, družstvo</a:t>
            </a:r>
          </a:p>
          <a:p>
            <a:r>
              <a:rPr lang="cs-CZ" dirty="0" smtClean="0"/>
              <a:t>Regionální databáze</a:t>
            </a:r>
          </a:p>
          <a:p>
            <a:endParaRPr lang="cs-CZ" dirty="0"/>
          </a:p>
        </p:txBody>
      </p:sp>
      <p:pic>
        <p:nvPicPr>
          <p:cNvPr id="4" name="Obrázek 4" descr="logo_E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9212" y="6150634"/>
            <a:ext cx="1844675" cy="487363"/>
          </a:xfrm>
          <a:prstGeom prst="rect">
            <a:avLst/>
          </a:prstGeom>
          <a:noFill/>
          <a:extLst>
            <a:ext uri="{909E8E84-426E-40DD-AFC4-6F175D3DCCD1}">
              <a14:hiddenFill xmlns:a14="http://schemas.microsoft.com/office/drawing/2010/main">
                <a:solidFill>
                  <a:srgbClr val="FFFFFF"/>
                </a:solidFill>
              </a14:hiddenFill>
            </a:ext>
          </a:extLst>
        </p:spPr>
      </p:pic>
      <p:pic>
        <p:nvPicPr>
          <p:cNvPr id="5" name="Obrázek 6" descr="logo_PR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2815" y="6211754"/>
            <a:ext cx="1196975" cy="487362"/>
          </a:xfrm>
          <a:prstGeom prst="rect">
            <a:avLst/>
          </a:prstGeom>
          <a:noFill/>
          <a:extLst>
            <a:ext uri="{909E8E84-426E-40DD-AFC4-6F175D3DCCD1}">
              <a14:hiddenFill xmlns:a14="http://schemas.microsoft.com/office/drawing/2010/main">
                <a:solidFill>
                  <a:srgbClr val="FFFFFF"/>
                </a:solidFill>
              </a14:hiddenFill>
            </a:ext>
          </a:extLst>
        </p:spPr>
      </p:pic>
      <p:pic>
        <p:nvPicPr>
          <p:cNvPr id="6" name="Obrázek 7" descr="Logo_lead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89780" y="6211754"/>
            <a:ext cx="342900" cy="34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70877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Něco k zamyšlení k poslednímu bodu našeho workshopu</a:t>
            </a:r>
            <a:endParaRPr lang="cs-CZ" b="1" dirty="0"/>
          </a:p>
        </p:txBody>
      </p:sp>
      <p:pic>
        <p:nvPicPr>
          <p:cNvPr id="4" name="Zástupný symbol pro obsah 3"/>
          <p:cNvPicPr>
            <a:picLocks noGrp="1" noChangeAspect="1"/>
          </p:cNvPicPr>
          <p:nvPr>
            <p:ph idx="1"/>
          </p:nvPr>
        </p:nvPicPr>
        <p:blipFill>
          <a:blip r:embed="rId2"/>
          <a:stretch>
            <a:fillRect/>
          </a:stretch>
        </p:blipFill>
        <p:spPr>
          <a:xfrm>
            <a:off x="2635194" y="1950279"/>
            <a:ext cx="8096066" cy="4554037"/>
          </a:xfrm>
          <a:prstGeom prst="rect">
            <a:avLst/>
          </a:prstGeom>
        </p:spPr>
      </p:pic>
    </p:spTree>
    <p:extLst>
      <p:ext uri="{BB962C8B-B14F-4D97-AF65-F5344CB8AC3E}">
        <p14:creationId xmlns:p14="http://schemas.microsoft.com/office/powerpoint/2010/main" val="39604374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618804" y="348065"/>
            <a:ext cx="8911687" cy="1040787"/>
          </a:xfrm>
        </p:spPr>
        <p:txBody>
          <a:bodyPr>
            <a:normAutofit fontScale="90000"/>
          </a:bodyPr>
          <a:lstStyle/>
          <a:p>
            <a:pPr algn="ctr"/>
            <a:r>
              <a:rPr lang="cs-CZ" b="1" dirty="0"/>
              <a:t>Něco k zamyšlení k poslednímu bodu </a:t>
            </a:r>
            <a:r>
              <a:rPr lang="cs-CZ" b="1" dirty="0" smtClean="0"/>
              <a:t>našeho workshopu</a:t>
            </a:r>
            <a:endParaRPr lang="cs-CZ" dirty="0"/>
          </a:p>
        </p:txBody>
      </p:sp>
      <p:pic>
        <p:nvPicPr>
          <p:cNvPr id="4" name="Zástupný symbol pro obsah 3"/>
          <p:cNvPicPr>
            <a:picLocks noGrp="1" noChangeAspect="1"/>
          </p:cNvPicPr>
          <p:nvPr>
            <p:ph idx="1"/>
          </p:nvPr>
        </p:nvPicPr>
        <p:blipFill>
          <a:blip r:embed="rId2"/>
          <a:stretch>
            <a:fillRect/>
          </a:stretch>
        </p:blipFill>
        <p:spPr>
          <a:xfrm>
            <a:off x="2389820" y="1587261"/>
            <a:ext cx="8986808" cy="5055080"/>
          </a:xfrm>
          <a:prstGeom prst="rect">
            <a:avLst/>
          </a:prstGeom>
        </p:spPr>
      </p:pic>
    </p:spTree>
    <p:extLst>
      <p:ext uri="{BB962C8B-B14F-4D97-AF65-F5344CB8AC3E}">
        <p14:creationId xmlns:p14="http://schemas.microsoft.com/office/powerpoint/2010/main" val="7046778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606618" y="339438"/>
            <a:ext cx="8911687" cy="1161557"/>
          </a:xfrm>
        </p:spPr>
        <p:txBody>
          <a:bodyPr>
            <a:normAutofit fontScale="90000"/>
          </a:bodyPr>
          <a:lstStyle/>
          <a:p>
            <a:pPr algn="ctr"/>
            <a:r>
              <a:rPr lang="cs-CZ" b="1" dirty="0"/>
              <a:t>Něco k zamyšlení k poslednímu bodu </a:t>
            </a:r>
            <a:r>
              <a:rPr lang="cs-CZ" b="1" dirty="0" smtClean="0"/>
              <a:t>našeho workshopu</a:t>
            </a:r>
            <a:endParaRPr lang="cs-CZ" dirty="0"/>
          </a:p>
        </p:txBody>
      </p:sp>
      <p:pic>
        <p:nvPicPr>
          <p:cNvPr id="4" name="Zástupný symbol pro obsah 3"/>
          <p:cNvPicPr>
            <a:picLocks noGrp="1" noChangeAspect="1"/>
          </p:cNvPicPr>
          <p:nvPr>
            <p:ph idx="1"/>
          </p:nvPr>
        </p:nvPicPr>
        <p:blipFill>
          <a:blip r:embed="rId2"/>
          <a:stretch>
            <a:fillRect/>
          </a:stretch>
        </p:blipFill>
        <p:spPr>
          <a:xfrm>
            <a:off x="2699413" y="1630392"/>
            <a:ext cx="8726099" cy="4908431"/>
          </a:xfrm>
          <a:prstGeom prst="rect">
            <a:avLst/>
          </a:prstGeom>
        </p:spPr>
      </p:pic>
    </p:spTree>
    <p:extLst>
      <p:ext uri="{BB962C8B-B14F-4D97-AF65-F5344CB8AC3E}">
        <p14:creationId xmlns:p14="http://schemas.microsoft.com/office/powerpoint/2010/main" val="5496578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89517" y="373944"/>
            <a:ext cx="8911687" cy="1083920"/>
          </a:xfrm>
        </p:spPr>
        <p:txBody>
          <a:bodyPr>
            <a:normAutofit fontScale="90000"/>
          </a:bodyPr>
          <a:lstStyle/>
          <a:p>
            <a:pPr algn="ctr"/>
            <a:r>
              <a:rPr lang="cs-CZ" b="1" dirty="0"/>
              <a:t>Něco k zamyšlení k poslednímu bodu </a:t>
            </a:r>
            <a:r>
              <a:rPr lang="cs-CZ" b="1" dirty="0" smtClean="0"/>
              <a:t>našeho workshopu</a:t>
            </a:r>
            <a:endParaRPr lang="cs-CZ" dirty="0"/>
          </a:p>
        </p:txBody>
      </p:sp>
      <p:pic>
        <p:nvPicPr>
          <p:cNvPr id="4" name="Zástupný symbol pro obsah 3"/>
          <p:cNvPicPr>
            <a:picLocks noGrp="1" noChangeAspect="1"/>
          </p:cNvPicPr>
          <p:nvPr>
            <p:ph idx="1"/>
          </p:nvPr>
        </p:nvPicPr>
        <p:blipFill>
          <a:blip r:embed="rId2"/>
          <a:stretch>
            <a:fillRect/>
          </a:stretch>
        </p:blipFill>
        <p:spPr>
          <a:xfrm>
            <a:off x="2389517" y="1562090"/>
            <a:ext cx="9031857" cy="5080420"/>
          </a:xfrm>
          <a:prstGeom prst="rect">
            <a:avLst/>
          </a:prstGeom>
        </p:spPr>
      </p:pic>
    </p:spTree>
    <p:extLst>
      <p:ext uri="{BB962C8B-B14F-4D97-AF65-F5344CB8AC3E}">
        <p14:creationId xmlns:p14="http://schemas.microsoft.com/office/powerpoint/2010/main" val="5504462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Osnova vystoupení</a:t>
            </a:r>
            <a:endParaRPr lang="cs-CZ" b="1" dirty="0"/>
          </a:p>
        </p:txBody>
      </p:sp>
      <p:sp>
        <p:nvSpPr>
          <p:cNvPr id="3" name="Zástupný symbol pro obsah 2"/>
          <p:cNvSpPr>
            <a:spLocks noGrp="1"/>
          </p:cNvSpPr>
          <p:nvPr>
            <p:ph idx="1"/>
          </p:nvPr>
        </p:nvSpPr>
        <p:spPr>
          <a:xfrm>
            <a:off x="2589212" y="2133600"/>
            <a:ext cx="8915400" cy="2585049"/>
          </a:xfrm>
        </p:spPr>
        <p:txBody>
          <a:bodyPr>
            <a:normAutofit lnSpcReduction="10000"/>
          </a:bodyPr>
          <a:lstStyle/>
          <a:p>
            <a:endParaRPr lang="cs-CZ" dirty="0" smtClean="0"/>
          </a:p>
          <a:p>
            <a:r>
              <a:rPr lang="cs-CZ" dirty="0" smtClean="0"/>
              <a:t>Něco málo o MAS (místní akční skupina)</a:t>
            </a:r>
          </a:p>
          <a:p>
            <a:r>
              <a:rPr lang="cs-CZ" dirty="0" smtClean="0"/>
              <a:t>MAS Pošumaví a projekty Spolupráce</a:t>
            </a:r>
          </a:p>
          <a:p>
            <a:r>
              <a:rPr lang="cs-CZ" dirty="0" smtClean="0"/>
              <a:t>Ostatní projekty ve vztahu k cestovnímu ruchu na území působnosti MAS Pošumaví</a:t>
            </a:r>
          </a:p>
          <a:p>
            <a:r>
              <a:rPr lang="cs-CZ" dirty="0" smtClean="0"/>
              <a:t>Projekt Venkov 21. století a na co navazuje</a:t>
            </a:r>
          </a:p>
          <a:p>
            <a:r>
              <a:rPr lang="cs-CZ" dirty="0" smtClean="0"/>
              <a:t>Něco málo k zamyšlení k poslednímu bodu dnešního workshopu</a:t>
            </a:r>
          </a:p>
          <a:p>
            <a:endParaRPr lang="cs-CZ" dirty="0"/>
          </a:p>
        </p:txBody>
      </p:sp>
      <p:pic>
        <p:nvPicPr>
          <p:cNvPr id="2051" name="Obrázek 4" descr="logo_E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3909" y="6127179"/>
            <a:ext cx="1844675" cy="487363"/>
          </a:xfrm>
          <a:prstGeom prst="rect">
            <a:avLst/>
          </a:prstGeom>
          <a:noFill/>
          <a:extLst>
            <a:ext uri="{909E8E84-426E-40DD-AFC4-6F175D3DCCD1}">
              <a14:hiddenFill xmlns:a14="http://schemas.microsoft.com/office/drawing/2010/main">
                <a:solidFill>
                  <a:srgbClr val="FFFFFF"/>
                </a:solidFill>
              </a14:hiddenFill>
            </a:ext>
          </a:extLst>
        </p:spPr>
      </p:pic>
      <p:pic>
        <p:nvPicPr>
          <p:cNvPr id="2050" name="Obrázek 6" descr="logo_PR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7512" y="6188299"/>
            <a:ext cx="1196975" cy="487362"/>
          </a:xfrm>
          <a:prstGeom prst="rect">
            <a:avLst/>
          </a:prstGeom>
          <a:noFill/>
          <a:extLst>
            <a:ext uri="{909E8E84-426E-40DD-AFC4-6F175D3DCCD1}">
              <a14:hiddenFill xmlns:a14="http://schemas.microsoft.com/office/drawing/2010/main">
                <a:solidFill>
                  <a:srgbClr val="FFFFFF"/>
                </a:solidFill>
              </a14:hiddenFill>
            </a:ext>
          </a:extLst>
        </p:spPr>
      </p:pic>
      <p:pic>
        <p:nvPicPr>
          <p:cNvPr id="2049" name="Obrázek 7" descr="Logo_lead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34477" y="6188299"/>
            <a:ext cx="342900" cy="3429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sp>
        <p:nvSpPr>
          <p:cNvPr id="7" name="Rectangle 7"/>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sp>
        <p:nvSpPr>
          <p:cNvPr id="8" name="Rectangle 8"/>
          <p:cNvSpPr>
            <a:spLocks noChangeArrowheads="1"/>
          </p:cNvSpPr>
          <p:nvPr/>
        </p:nvSpPr>
        <p:spPr bwMode="auto">
          <a:xfrm>
            <a:off x="0" y="9445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cs-CZ" altLang="cs-CZ" sz="1800" b="0" i="0" u="none" strike="noStrike" cap="none" normalizeH="0" baseline="0" smtClean="0">
              <a:ln>
                <a:noFill/>
              </a:ln>
              <a:solidFill>
                <a:schemeClr val="tx1"/>
              </a:solidFill>
              <a:effectLst/>
              <a:latin typeface="Arial" panose="020B0604020202020204" pitchFamily="34" charset="0"/>
            </a:endParaRPr>
          </a:p>
        </p:txBody>
      </p:sp>
      <p:sp>
        <p:nvSpPr>
          <p:cNvPr id="9" name="Rectangle 9"/>
          <p:cNvSpPr>
            <a:spLocks noChangeArrowheads="1"/>
          </p:cNvSpPr>
          <p:nvPr/>
        </p:nvSpPr>
        <p:spPr bwMode="auto">
          <a:xfrm>
            <a:off x="0" y="14319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cs-CZ" altLang="cs-CZ"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064351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92925" y="624110"/>
            <a:ext cx="8911687" cy="1075294"/>
          </a:xfrm>
        </p:spPr>
        <p:txBody>
          <a:bodyPr>
            <a:normAutofit fontScale="90000"/>
          </a:bodyPr>
          <a:lstStyle/>
          <a:p>
            <a:pPr algn="ctr"/>
            <a:r>
              <a:rPr lang="cs-CZ" b="1" dirty="0"/>
              <a:t>Něco k zamyšlení k poslednímu bodu </a:t>
            </a:r>
            <a:r>
              <a:rPr lang="cs-CZ" b="1" dirty="0" smtClean="0"/>
              <a:t>našeho workshopu</a:t>
            </a:r>
            <a:endParaRPr lang="cs-CZ" dirty="0"/>
          </a:p>
        </p:txBody>
      </p:sp>
      <p:pic>
        <p:nvPicPr>
          <p:cNvPr id="4" name="Zástupný symbol pro obsah 3"/>
          <p:cNvPicPr>
            <a:picLocks noGrp="1" noChangeAspect="1"/>
          </p:cNvPicPr>
          <p:nvPr>
            <p:ph idx="1"/>
          </p:nvPr>
        </p:nvPicPr>
        <p:blipFill>
          <a:blip r:embed="rId2"/>
          <a:stretch>
            <a:fillRect/>
          </a:stretch>
        </p:blipFill>
        <p:spPr>
          <a:xfrm>
            <a:off x="2512508" y="1955132"/>
            <a:ext cx="8210126" cy="4618196"/>
          </a:xfrm>
          <a:prstGeom prst="rect">
            <a:avLst/>
          </a:prstGeom>
        </p:spPr>
      </p:pic>
    </p:spTree>
    <p:extLst>
      <p:ext uri="{BB962C8B-B14F-4D97-AF65-F5344CB8AC3E}">
        <p14:creationId xmlns:p14="http://schemas.microsoft.com/office/powerpoint/2010/main" val="37338686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r>
              <a:rPr lang="cs-CZ" sz="4400" b="1" dirty="0" smtClean="0"/>
              <a:t>Děkuji za pozornost</a:t>
            </a:r>
          </a:p>
          <a:p>
            <a:endParaRPr lang="cs-CZ" dirty="0" smtClean="0"/>
          </a:p>
          <a:p>
            <a:endParaRPr lang="cs-CZ" dirty="0"/>
          </a:p>
          <a:p>
            <a:endParaRPr lang="cs-CZ" dirty="0"/>
          </a:p>
          <a:p>
            <a:r>
              <a:rPr lang="cs-CZ" dirty="0" smtClean="0"/>
              <a:t>Ivo Šašek</a:t>
            </a:r>
          </a:p>
          <a:p>
            <a:r>
              <a:rPr lang="cs-CZ" dirty="0" smtClean="0"/>
              <a:t>MAS Pošumaví z.s.</a:t>
            </a:r>
          </a:p>
          <a:p>
            <a:r>
              <a:rPr lang="cs-CZ" dirty="0" smtClean="0"/>
              <a:t>sasek@masposumavi.cz</a:t>
            </a:r>
            <a:endParaRPr lang="cs-CZ" dirty="0"/>
          </a:p>
        </p:txBody>
      </p:sp>
      <p:pic>
        <p:nvPicPr>
          <p:cNvPr id="4" name="Obrázek 4" descr="logo_E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9212" y="6204817"/>
            <a:ext cx="1844675" cy="487363"/>
          </a:xfrm>
          <a:prstGeom prst="rect">
            <a:avLst/>
          </a:prstGeom>
          <a:noFill/>
          <a:extLst>
            <a:ext uri="{909E8E84-426E-40DD-AFC4-6F175D3DCCD1}">
              <a14:hiddenFill xmlns:a14="http://schemas.microsoft.com/office/drawing/2010/main">
                <a:solidFill>
                  <a:srgbClr val="FFFFFF"/>
                </a:solidFill>
              </a14:hiddenFill>
            </a:ext>
          </a:extLst>
        </p:spPr>
      </p:pic>
      <p:pic>
        <p:nvPicPr>
          <p:cNvPr id="5" name="Obrázek 6" descr="logo_PR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2815" y="6265937"/>
            <a:ext cx="1196975" cy="487362"/>
          </a:xfrm>
          <a:prstGeom prst="rect">
            <a:avLst/>
          </a:prstGeom>
          <a:noFill/>
          <a:extLst>
            <a:ext uri="{909E8E84-426E-40DD-AFC4-6F175D3DCCD1}">
              <a14:hiddenFill xmlns:a14="http://schemas.microsoft.com/office/drawing/2010/main">
                <a:solidFill>
                  <a:srgbClr val="FFFFFF"/>
                </a:solidFill>
              </a14:hiddenFill>
            </a:ext>
          </a:extLst>
        </p:spPr>
      </p:pic>
      <p:pic>
        <p:nvPicPr>
          <p:cNvPr id="6" name="Obrázek 7" descr="Logo_lead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89780" y="6265937"/>
            <a:ext cx="342900" cy="34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67307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Co je MAS ? Kde ho najdete?</a:t>
            </a:r>
            <a:endParaRPr lang="cs-CZ" b="1" dirty="0"/>
          </a:p>
        </p:txBody>
      </p:sp>
      <p:sp>
        <p:nvSpPr>
          <p:cNvPr id="3" name="Zástupný symbol pro obsah 2"/>
          <p:cNvSpPr>
            <a:spLocks noGrp="1"/>
          </p:cNvSpPr>
          <p:nvPr>
            <p:ph idx="1"/>
          </p:nvPr>
        </p:nvSpPr>
        <p:spPr/>
        <p:txBody>
          <a:bodyPr/>
          <a:lstStyle/>
          <a:p>
            <a:pPr marL="0" indent="0" algn="just">
              <a:buNone/>
            </a:pPr>
            <a:r>
              <a:rPr lang="cs-CZ" dirty="0" smtClean="0"/>
              <a:t> </a:t>
            </a:r>
            <a:r>
              <a:rPr lang="cs-CZ" b="1" dirty="0">
                <a:hlinkClick r:id="rId2"/>
              </a:rPr>
              <a:t>Místní akční skupina</a:t>
            </a:r>
            <a:r>
              <a:rPr lang="cs-CZ" dirty="0"/>
              <a:t> </a:t>
            </a:r>
            <a:r>
              <a:rPr lang="cs-CZ" dirty="0" smtClean="0"/>
              <a:t>(MAS</a:t>
            </a:r>
            <a:r>
              <a:rPr lang="cs-CZ" dirty="0"/>
              <a:t>) je na politickém rozhodování nezávislým společenstvím občanů, neziskových organizací, soukromé podnikatelské sféry a veřejné správy (obcí, svazků obcí a institucí veřejného moci), které spolupracuje na rozvoji venkova, zemědělství a získávání finanční podpory z EU a z národních programů, pro svůj region, metodou </a:t>
            </a:r>
            <a:r>
              <a:rPr lang="cs-CZ" dirty="0" smtClean="0"/>
              <a:t>LEADER/CLLD. </a:t>
            </a:r>
          </a:p>
          <a:p>
            <a:pPr marL="0" indent="0" algn="just">
              <a:buNone/>
            </a:pPr>
            <a:r>
              <a:rPr lang="cs-CZ" dirty="0" smtClean="0"/>
              <a:t>Základním </a:t>
            </a:r>
            <a:r>
              <a:rPr lang="cs-CZ" dirty="0"/>
              <a:t>cílem MAS je zlepšování kvality života a životního prostředí ve venkovských oblastech. Jedním z nástrojů je také aktivní získávání a rozdělování dotačních prostředků</a:t>
            </a:r>
            <a:r>
              <a:rPr lang="cs-CZ" dirty="0" smtClean="0"/>
              <a:t>.</a:t>
            </a:r>
          </a:p>
          <a:p>
            <a:pPr marL="0" indent="0" algn="just">
              <a:buNone/>
            </a:pPr>
            <a:r>
              <a:rPr lang="cs-CZ" dirty="0" smtClean="0"/>
              <a:t>V České republice získalo standardizaci 180 MAS, 179 podalo na MMR k obhajobě </a:t>
            </a:r>
            <a:r>
              <a:rPr lang="cs-CZ" b="1" dirty="0" smtClean="0"/>
              <a:t>strategii komunitně vedeného místního rozvoje </a:t>
            </a:r>
            <a:r>
              <a:rPr lang="cs-CZ" dirty="0" smtClean="0"/>
              <a:t>a 178 jich s ní uspělo. </a:t>
            </a:r>
          </a:p>
          <a:p>
            <a:pPr marL="0" indent="0" algn="just">
              <a:buNone/>
            </a:pPr>
            <a:r>
              <a:rPr lang="cs-CZ" dirty="0" smtClean="0"/>
              <a:t>Informace jsou volně dostupné k dispozici na </a:t>
            </a:r>
            <a:r>
              <a:rPr lang="cs-CZ" dirty="0" smtClean="0">
                <a:hlinkClick r:id="rId3"/>
              </a:rPr>
              <a:t>www.nsmascr.cz</a:t>
            </a:r>
            <a:endParaRPr lang="cs-CZ" dirty="0"/>
          </a:p>
        </p:txBody>
      </p:sp>
      <p:pic>
        <p:nvPicPr>
          <p:cNvPr id="4" name="Obrázek 4" descr="logo_E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9902" y="6139822"/>
            <a:ext cx="1844675" cy="487363"/>
          </a:xfrm>
          <a:prstGeom prst="rect">
            <a:avLst/>
          </a:prstGeom>
          <a:noFill/>
          <a:extLst>
            <a:ext uri="{909E8E84-426E-40DD-AFC4-6F175D3DCCD1}">
              <a14:hiddenFill xmlns:a14="http://schemas.microsoft.com/office/drawing/2010/main">
                <a:solidFill>
                  <a:srgbClr val="FFFFFF"/>
                </a:solidFill>
              </a14:hiddenFill>
            </a:ext>
          </a:extLst>
        </p:spPr>
      </p:pic>
      <p:pic>
        <p:nvPicPr>
          <p:cNvPr id="5" name="Obrázek 6" descr="logo_PRV"/>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3505" y="6200942"/>
            <a:ext cx="1196975" cy="487362"/>
          </a:xfrm>
          <a:prstGeom prst="rect">
            <a:avLst/>
          </a:prstGeom>
          <a:noFill/>
          <a:extLst>
            <a:ext uri="{909E8E84-426E-40DD-AFC4-6F175D3DCCD1}">
              <a14:hiddenFill xmlns:a14="http://schemas.microsoft.com/office/drawing/2010/main">
                <a:solidFill>
                  <a:srgbClr val="FFFFFF"/>
                </a:solidFill>
              </a14:hiddenFill>
            </a:ext>
          </a:extLst>
        </p:spPr>
      </p:pic>
      <p:pic>
        <p:nvPicPr>
          <p:cNvPr id="6" name="Obrázek 7" descr="Logo_lead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50470" y="6200942"/>
            <a:ext cx="342900" cy="34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0218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465816" y="304932"/>
            <a:ext cx="8911687" cy="687105"/>
          </a:xfrm>
        </p:spPr>
        <p:txBody>
          <a:bodyPr/>
          <a:lstStyle/>
          <a:p>
            <a:pPr algn="ctr"/>
            <a:r>
              <a:rPr lang="cs-CZ" b="1" dirty="0" smtClean="0"/>
              <a:t>Kde najdete MAS ?</a:t>
            </a:r>
            <a:endParaRPr lang="cs-CZ" b="1"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34423" y="1224142"/>
            <a:ext cx="7774475" cy="5497911"/>
          </a:xfrm>
        </p:spPr>
      </p:pic>
    </p:spTree>
    <p:extLst>
      <p:ext uri="{BB962C8B-B14F-4D97-AF65-F5344CB8AC3E}">
        <p14:creationId xmlns:p14="http://schemas.microsoft.com/office/powerpoint/2010/main" val="21316889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Jak je to jinde v Evropě?</a:t>
            </a:r>
            <a:endParaRPr lang="cs-CZ" b="1" dirty="0"/>
          </a:p>
        </p:txBody>
      </p:sp>
      <p:sp>
        <p:nvSpPr>
          <p:cNvPr id="3" name="Zástupný symbol pro obsah 2"/>
          <p:cNvSpPr>
            <a:spLocks noGrp="1"/>
          </p:cNvSpPr>
          <p:nvPr>
            <p:ph idx="1"/>
          </p:nvPr>
        </p:nvSpPr>
        <p:spPr/>
        <p:txBody>
          <a:bodyPr/>
          <a:lstStyle/>
          <a:p>
            <a:r>
              <a:rPr lang="cs-CZ" dirty="0" smtClean="0"/>
              <a:t>Více než 2000 místních akčních skupin funguje v 25 zemích Evropy</a:t>
            </a:r>
          </a:p>
          <a:p>
            <a:r>
              <a:rPr lang="cs-CZ" dirty="0" smtClean="0"/>
              <a:t>Místní akční skupiny mezi sebou spolupracují i na mezinárodní úrovni</a:t>
            </a:r>
          </a:p>
          <a:p>
            <a:r>
              <a:rPr lang="cs-CZ" dirty="0" smtClean="0"/>
              <a:t>Jsou prostřednictvím národních zastřešujících organizací členy v profesní skupině ELARD (</a:t>
            </a:r>
            <a:r>
              <a:rPr lang="en-US" dirty="0"/>
              <a:t>European LEADER Association for Rural </a:t>
            </a:r>
            <a:r>
              <a:rPr lang="en-US" dirty="0" smtClean="0"/>
              <a:t>Development</a:t>
            </a:r>
            <a:r>
              <a:rPr lang="cs-CZ" dirty="0" smtClean="0"/>
              <a:t>)</a:t>
            </a:r>
          </a:p>
          <a:p>
            <a:r>
              <a:rPr lang="cs-CZ" dirty="0" smtClean="0"/>
              <a:t>Podrobné informace v angličtině najdete na </a:t>
            </a:r>
            <a:r>
              <a:rPr lang="cs-CZ" dirty="0" smtClean="0">
                <a:hlinkClick r:id="rId3"/>
              </a:rPr>
              <a:t>www.elard.eu</a:t>
            </a:r>
            <a:r>
              <a:rPr lang="cs-CZ" dirty="0" smtClean="0"/>
              <a:t> </a:t>
            </a:r>
          </a:p>
          <a:p>
            <a:endParaRPr lang="cs-CZ" dirty="0"/>
          </a:p>
        </p:txBody>
      </p:sp>
      <p:pic>
        <p:nvPicPr>
          <p:cNvPr id="4" name="Obrázek 4" descr="logo_E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0724" y="6139822"/>
            <a:ext cx="1844675" cy="487363"/>
          </a:xfrm>
          <a:prstGeom prst="rect">
            <a:avLst/>
          </a:prstGeom>
          <a:noFill/>
          <a:extLst>
            <a:ext uri="{909E8E84-426E-40DD-AFC4-6F175D3DCCD1}">
              <a14:hiddenFill xmlns:a14="http://schemas.microsoft.com/office/drawing/2010/main">
                <a:solidFill>
                  <a:srgbClr val="FFFFFF"/>
                </a:solidFill>
              </a14:hiddenFill>
            </a:ext>
          </a:extLst>
        </p:spPr>
      </p:pic>
      <p:pic>
        <p:nvPicPr>
          <p:cNvPr id="5" name="Obrázek 6" descr="logo_PRV"/>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4327" y="6200942"/>
            <a:ext cx="1196975" cy="487362"/>
          </a:xfrm>
          <a:prstGeom prst="rect">
            <a:avLst/>
          </a:prstGeom>
          <a:noFill/>
          <a:extLst>
            <a:ext uri="{909E8E84-426E-40DD-AFC4-6F175D3DCCD1}">
              <a14:hiddenFill xmlns:a14="http://schemas.microsoft.com/office/drawing/2010/main">
                <a:solidFill>
                  <a:srgbClr val="FFFFFF"/>
                </a:solidFill>
              </a14:hiddenFill>
            </a:ext>
          </a:extLst>
        </p:spPr>
      </p:pic>
      <p:pic>
        <p:nvPicPr>
          <p:cNvPr id="6" name="Obrázek 7" descr="Logo_lead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31292" y="6200942"/>
            <a:ext cx="342900" cy="34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4367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92925" y="624110"/>
            <a:ext cx="8911687" cy="781996"/>
          </a:xfrm>
        </p:spPr>
        <p:txBody>
          <a:bodyPr/>
          <a:lstStyle/>
          <a:p>
            <a:pPr algn="ctr"/>
            <a:r>
              <a:rPr lang="cs-CZ" b="1" dirty="0" smtClean="0"/>
              <a:t>ELARD</a:t>
            </a:r>
            <a:endParaRPr lang="cs-CZ" b="1" dirty="0"/>
          </a:p>
        </p:txBody>
      </p:sp>
      <p:pic>
        <p:nvPicPr>
          <p:cNvPr id="4" name="Zástupný symbol pro obsah 3"/>
          <p:cNvPicPr>
            <a:picLocks noGrp="1" noChangeAspect="1"/>
          </p:cNvPicPr>
          <p:nvPr>
            <p:ph idx="1"/>
          </p:nvPr>
        </p:nvPicPr>
        <p:blipFill>
          <a:blip r:embed="rId2"/>
          <a:stretch>
            <a:fillRect/>
          </a:stretch>
        </p:blipFill>
        <p:spPr>
          <a:xfrm>
            <a:off x="2251798" y="1668843"/>
            <a:ext cx="8979793" cy="5051134"/>
          </a:xfrm>
          <a:prstGeom prst="rect">
            <a:avLst/>
          </a:prstGeom>
        </p:spPr>
      </p:pic>
    </p:spTree>
    <p:extLst>
      <p:ext uri="{BB962C8B-B14F-4D97-AF65-F5344CB8AC3E}">
        <p14:creationId xmlns:p14="http://schemas.microsoft.com/office/powerpoint/2010/main" val="42163278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92925" y="624110"/>
            <a:ext cx="8911687" cy="790622"/>
          </a:xfrm>
        </p:spPr>
        <p:txBody>
          <a:bodyPr/>
          <a:lstStyle/>
          <a:p>
            <a:pPr algn="ctr"/>
            <a:r>
              <a:rPr lang="cs-CZ" b="1" dirty="0" smtClean="0"/>
              <a:t>Zpátky do Pošumaví</a:t>
            </a:r>
            <a:endParaRPr lang="cs-CZ" b="1" dirty="0"/>
          </a:p>
        </p:txBody>
      </p:sp>
      <p:sp>
        <p:nvSpPr>
          <p:cNvPr id="3" name="Zástupný symbol pro obsah 2"/>
          <p:cNvSpPr>
            <a:spLocks noGrp="1"/>
          </p:cNvSpPr>
          <p:nvPr>
            <p:ph idx="1"/>
          </p:nvPr>
        </p:nvSpPr>
        <p:spPr>
          <a:xfrm>
            <a:off x="2592925" y="1736785"/>
            <a:ext cx="8915400" cy="3525328"/>
          </a:xfrm>
        </p:spPr>
        <p:txBody>
          <a:bodyPr/>
          <a:lstStyle/>
          <a:p>
            <a:r>
              <a:rPr lang="cs-CZ" dirty="0" smtClean="0"/>
              <a:t>Místní akční skupina Pošumaví z.s. byla založena 18.3.2014</a:t>
            </a:r>
          </a:p>
          <a:p>
            <a:r>
              <a:rPr lang="cs-CZ" dirty="0" smtClean="0"/>
              <a:t>Působí na území 100 obcí.</a:t>
            </a:r>
          </a:p>
          <a:p>
            <a:r>
              <a:rPr lang="cs-CZ" dirty="0" smtClean="0"/>
              <a:t>99 z nich je zapojeno do realizace strategie komunitně vedeného místního rozvoje (SCLLD).</a:t>
            </a:r>
          </a:p>
          <a:p>
            <a:pPr algn="just"/>
            <a:r>
              <a:rPr lang="cs-CZ" dirty="0" smtClean="0"/>
              <a:t>V rámci strategie jsou poskytovány finanční prostředky z 3 programů, a to z Integrovaného regionálního operačního programu, Programu rozvoje venkova a Operačního programu Zaměstnanost, ze kterých má možnost v tomto programovacím období rozdělit cca  200 milionů Kč. </a:t>
            </a:r>
          </a:p>
          <a:p>
            <a:pPr algn="just"/>
            <a:r>
              <a:rPr lang="cs-CZ" dirty="0" smtClean="0"/>
              <a:t>Vše o MAS Pošumaví najdete na </a:t>
            </a:r>
            <a:r>
              <a:rPr lang="cs-CZ" dirty="0" smtClean="0">
                <a:hlinkClick r:id="rId2"/>
              </a:rPr>
              <a:t>www.masposumavi.cz</a:t>
            </a:r>
            <a:r>
              <a:rPr lang="cs-CZ" dirty="0"/>
              <a:t> nebo na </a:t>
            </a:r>
            <a:r>
              <a:rPr lang="cs-CZ" dirty="0">
                <a:hlinkClick r:id="rId3"/>
              </a:rPr>
              <a:t>https://</a:t>
            </a:r>
            <a:r>
              <a:rPr lang="cs-CZ" dirty="0" smtClean="0">
                <a:hlinkClick r:id="rId3"/>
              </a:rPr>
              <a:t>www.facebook.com/masposumavi.cz</a:t>
            </a:r>
            <a:r>
              <a:rPr lang="cs-CZ" dirty="0" smtClean="0"/>
              <a:t> </a:t>
            </a:r>
            <a:endParaRPr lang="cs-CZ" dirty="0"/>
          </a:p>
          <a:p>
            <a:pPr algn="just"/>
            <a:endParaRPr lang="cs-CZ" dirty="0" smtClean="0"/>
          </a:p>
          <a:p>
            <a:pPr algn="just"/>
            <a:endParaRPr lang="cs-CZ" dirty="0"/>
          </a:p>
        </p:txBody>
      </p:sp>
      <p:pic>
        <p:nvPicPr>
          <p:cNvPr id="4" name="Obrázek 4" descr="logo_E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2925" y="6153059"/>
            <a:ext cx="1844675" cy="487363"/>
          </a:xfrm>
          <a:prstGeom prst="rect">
            <a:avLst/>
          </a:prstGeom>
          <a:noFill/>
          <a:extLst>
            <a:ext uri="{909E8E84-426E-40DD-AFC4-6F175D3DCCD1}">
              <a14:hiddenFill xmlns:a14="http://schemas.microsoft.com/office/drawing/2010/main">
                <a:solidFill>
                  <a:srgbClr val="FFFFFF"/>
                </a:solidFill>
              </a14:hiddenFill>
            </a:ext>
          </a:extLst>
        </p:spPr>
      </p:pic>
      <p:pic>
        <p:nvPicPr>
          <p:cNvPr id="5" name="Obrázek 6" descr="logo_PRV"/>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6528" y="6214179"/>
            <a:ext cx="1196975" cy="487362"/>
          </a:xfrm>
          <a:prstGeom prst="rect">
            <a:avLst/>
          </a:prstGeom>
          <a:noFill/>
          <a:extLst>
            <a:ext uri="{909E8E84-426E-40DD-AFC4-6F175D3DCCD1}">
              <a14:hiddenFill xmlns:a14="http://schemas.microsoft.com/office/drawing/2010/main">
                <a:solidFill>
                  <a:srgbClr val="FFFFFF"/>
                </a:solidFill>
              </a14:hiddenFill>
            </a:ext>
          </a:extLst>
        </p:spPr>
      </p:pic>
      <p:pic>
        <p:nvPicPr>
          <p:cNvPr id="6" name="Obrázek 7" descr="Logo_lead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93493" y="6214179"/>
            <a:ext cx="342900" cy="34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21590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424104" y="399823"/>
            <a:ext cx="7619591" cy="695732"/>
          </a:xfrm>
        </p:spPr>
        <p:txBody>
          <a:bodyPr/>
          <a:lstStyle/>
          <a:p>
            <a:r>
              <a:rPr lang="cs-CZ" b="1" dirty="0" smtClean="0"/>
              <a:t>Místní akční skupina Pošumaví z.s</a:t>
            </a:r>
            <a:endParaRPr lang="cs-CZ" b="1" dirty="0"/>
          </a:p>
        </p:txBody>
      </p:sp>
      <p:pic>
        <p:nvPicPr>
          <p:cNvPr id="1026" name="Picture 2" descr="http://www.masposumavi.cz/data/editor/21cs_2.jpg?gcm_date=146003109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37758" y="1189812"/>
            <a:ext cx="7803594" cy="5514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95976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Projekty Spolupráce mezi </a:t>
            </a:r>
            <a:br>
              <a:rPr lang="cs-CZ" b="1" dirty="0" smtClean="0"/>
            </a:br>
            <a:r>
              <a:rPr lang="cs-CZ" b="1" dirty="0" smtClean="0"/>
              <a:t>místními akčními skupinami</a:t>
            </a:r>
            <a:endParaRPr lang="cs-CZ" b="1" dirty="0"/>
          </a:p>
        </p:txBody>
      </p:sp>
      <p:sp>
        <p:nvSpPr>
          <p:cNvPr id="3" name="Zástupný symbol pro obsah 2"/>
          <p:cNvSpPr>
            <a:spLocks noGrp="1"/>
          </p:cNvSpPr>
          <p:nvPr>
            <p:ph idx="1"/>
          </p:nvPr>
        </p:nvSpPr>
        <p:spPr/>
        <p:txBody>
          <a:bodyPr/>
          <a:lstStyle/>
          <a:p>
            <a:endParaRPr lang="cs-CZ" dirty="0" smtClean="0"/>
          </a:p>
          <a:p>
            <a:r>
              <a:rPr lang="cs-CZ" dirty="0" smtClean="0"/>
              <a:t>Část finančních prostředků z Programu rozvoje venkova mohou místní akční skupiny použít na projekty, které realizují mezi sebou navzájem.</a:t>
            </a:r>
          </a:p>
          <a:p>
            <a:r>
              <a:rPr lang="cs-CZ" dirty="0" smtClean="0"/>
              <a:t>V případě MAS Pošumaví z.s. se jedná o cca 3 miliony Kč.</a:t>
            </a:r>
          </a:p>
          <a:p>
            <a:r>
              <a:rPr lang="cs-CZ" dirty="0" smtClean="0"/>
              <a:t>V minulém období se MAS Pošumaví zúčastnila 4 projektů spolupráce.</a:t>
            </a:r>
          </a:p>
          <a:p>
            <a:r>
              <a:rPr lang="cs-CZ" dirty="0" smtClean="0"/>
              <a:t>Místní dědictví – bohatství na které zapomínáme </a:t>
            </a:r>
            <a:r>
              <a:rPr lang="cs-CZ" dirty="0" smtClean="0">
                <a:hlinkClick r:id="rId2"/>
              </a:rPr>
              <a:t>www.mistnidedictviposumavi.cz</a:t>
            </a:r>
            <a:r>
              <a:rPr lang="cs-CZ" dirty="0" smtClean="0"/>
              <a:t> </a:t>
            </a:r>
          </a:p>
          <a:p>
            <a:r>
              <a:rPr lang="cs-CZ" dirty="0" smtClean="0"/>
              <a:t>Oživme </a:t>
            </a:r>
            <a:r>
              <a:rPr lang="cs-CZ" dirty="0"/>
              <a:t>společně památky a pověsti z míst tajemných i </a:t>
            </a:r>
            <a:r>
              <a:rPr lang="cs-CZ" dirty="0" smtClean="0"/>
              <a:t>kouzelných</a:t>
            </a:r>
          </a:p>
          <a:p>
            <a:r>
              <a:rPr lang="cs-CZ" dirty="0" smtClean="0"/>
              <a:t>Prácheňsko všemi smysly </a:t>
            </a:r>
          </a:p>
          <a:p>
            <a:r>
              <a:rPr lang="cs-CZ" dirty="0"/>
              <a:t>PS - přidaná hodnota spolupráce</a:t>
            </a:r>
            <a:endParaRPr lang="cs-CZ" dirty="0" smtClean="0"/>
          </a:p>
          <a:p>
            <a:endParaRPr lang="cs-CZ" dirty="0"/>
          </a:p>
        </p:txBody>
      </p:sp>
      <p:pic>
        <p:nvPicPr>
          <p:cNvPr id="4" name="Obrázek 4" descr="logo_E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9212" y="6230696"/>
            <a:ext cx="1844675" cy="487363"/>
          </a:xfrm>
          <a:prstGeom prst="rect">
            <a:avLst/>
          </a:prstGeom>
          <a:noFill/>
          <a:extLst>
            <a:ext uri="{909E8E84-426E-40DD-AFC4-6F175D3DCCD1}">
              <a14:hiddenFill xmlns:a14="http://schemas.microsoft.com/office/drawing/2010/main">
                <a:solidFill>
                  <a:srgbClr val="FFFFFF"/>
                </a:solidFill>
              </a14:hiddenFill>
            </a:ext>
          </a:extLst>
        </p:spPr>
      </p:pic>
      <p:pic>
        <p:nvPicPr>
          <p:cNvPr id="5" name="Obrázek 6" descr="logo_PR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2815" y="6291816"/>
            <a:ext cx="1196975" cy="487362"/>
          </a:xfrm>
          <a:prstGeom prst="rect">
            <a:avLst/>
          </a:prstGeom>
          <a:noFill/>
          <a:extLst>
            <a:ext uri="{909E8E84-426E-40DD-AFC4-6F175D3DCCD1}">
              <a14:hiddenFill xmlns:a14="http://schemas.microsoft.com/office/drawing/2010/main">
                <a:solidFill>
                  <a:srgbClr val="FFFFFF"/>
                </a:solidFill>
              </a14:hiddenFill>
            </a:ext>
          </a:extLst>
        </p:spPr>
      </p:pic>
      <p:pic>
        <p:nvPicPr>
          <p:cNvPr id="6" name="Obrázek 7" descr="Logo_lead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89780" y="6291816"/>
            <a:ext cx="342900" cy="34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8367123"/>
      </p:ext>
    </p:extLst>
  </p:cSld>
  <p:clrMapOvr>
    <a:masterClrMapping/>
  </p:clrMapOvr>
  <p:timing>
    <p:tnLst>
      <p:par>
        <p:cTn id="1" dur="indefinite" restart="never" nodeType="tmRoot"/>
      </p:par>
    </p:tnLst>
  </p:timing>
</p:sld>
</file>

<file path=ppt/theme/theme1.xml><?xml version="1.0" encoding="utf-8"?>
<a:theme xmlns:a="http://schemas.openxmlformats.org/drawingml/2006/main" name="Stébla">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219</TotalTime>
  <Words>1037</Words>
  <Application>Microsoft Office PowerPoint</Application>
  <PresentationFormat>Širokoúhlá obrazovka</PresentationFormat>
  <Paragraphs>95</Paragraphs>
  <Slides>21</Slides>
  <Notes>2</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21</vt:i4>
      </vt:variant>
    </vt:vector>
  </HeadingPairs>
  <TitlesOfParts>
    <vt:vector size="27" baseType="lpstr">
      <vt:lpstr>Arial</vt:lpstr>
      <vt:lpstr>Calibri</vt:lpstr>
      <vt:lpstr>Century Gothic</vt:lpstr>
      <vt:lpstr>Times New Roman</vt:lpstr>
      <vt:lpstr>Wingdings 3</vt:lpstr>
      <vt:lpstr>Stébla</vt:lpstr>
      <vt:lpstr>Venkov 21. století</vt:lpstr>
      <vt:lpstr>Osnova vystoupení</vt:lpstr>
      <vt:lpstr>Co je MAS ? Kde ho najdete?</vt:lpstr>
      <vt:lpstr>Kde najdete MAS ?</vt:lpstr>
      <vt:lpstr>Jak je to jinde v Evropě?</vt:lpstr>
      <vt:lpstr>ELARD</vt:lpstr>
      <vt:lpstr>Zpátky do Pošumaví</vt:lpstr>
      <vt:lpstr>Místní akční skupina Pošumaví z.s</vt:lpstr>
      <vt:lpstr>Projekty Spolupráce mezi  místními akčními skupinami</vt:lpstr>
      <vt:lpstr>Aktuální projekt Venkov 21. století</vt:lpstr>
      <vt:lpstr>Venkov 21. století</vt:lpstr>
      <vt:lpstr>Venkov 21. století</vt:lpstr>
      <vt:lpstr>Venkov 21. století</vt:lpstr>
      <vt:lpstr>Proč toto téma projektu?</vt:lpstr>
      <vt:lpstr>Projekty na které Venkov 21. století navazuje</vt:lpstr>
      <vt:lpstr>Něco k zamyšlení k poslednímu bodu našeho workshopu</vt:lpstr>
      <vt:lpstr>Něco k zamyšlení k poslednímu bodu našeho workshopu</vt:lpstr>
      <vt:lpstr>Něco k zamyšlení k poslednímu bodu našeho workshopu</vt:lpstr>
      <vt:lpstr>Něco k zamyšlení k poslednímu bodu našeho workshopu</vt:lpstr>
      <vt:lpstr>Něco k zamyšlení k poslednímu bodu našeho workshopu</vt:lpstr>
      <vt:lpstr>Prezentace aplikace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Venkov 21. století</dc:title>
  <dc:creator>Ivo Šašek</dc:creator>
  <cp:lastModifiedBy>Ivo Šašek</cp:lastModifiedBy>
  <cp:revision>34</cp:revision>
  <cp:lastPrinted>2018-10-30T08:59:05Z</cp:lastPrinted>
  <dcterms:created xsi:type="dcterms:W3CDTF">2018-10-26T18:15:28Z</dcterms:created>
  <dcterms:modified xsi:type="dcterms:W3CDTF">2018-10-31T09:20:42Z</dcterms:modified>
</cp:coreProperties>
</file>