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1" r:id="rId2"/>
    <p:sldId id="257" r:id="rId3"/>
    <p:sldId id="258" r:id="rId4"/>
    <p:sldId id="259" r:id="rId5"/>
    <p:sldId id="280" r:id="rId6"/>
    <p:sldId id="276" r:id="rId7"/>
    <p:sldId id="264" r:id="rId8"/>
    <p:sldId id="279" r:id="rId9"/>
    <p:sldId id="273" r:id="rId10"/>
    <p:sldId id="275" r:id="rId11"/>
    <p:sldId id="278" r:id="rId12"/>
    <p:sldId id="272" r:id="rId1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7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D6938F-40E0-49A4-9D3F-73C2943F3CD1}" type="datetimeFigureOut">
              <a:rPr lang="cs-CZ" smtClean="0"/>
              <a:t>29.7.2019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87431E-520E-4782-9533-E220A697568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84745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F30510-CC21-424F-9764-7B67CF86340A}" type="slidenum">
              <a:rPr lang="cs-CZ" altLang="cs-CZ" smtClean="0">
                <a:latin typeface="Myriad Pro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cs-CZ" altLang="cs-CZ" dirty="0"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2855714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F30510-CC21-424F-9764-7B67CF86340A}" type="slidenum">
              <a:rPr lang="cs-CZ" altLang="cs-CZ" smtClean="0">
                <a:latin typeface="Myriad Pro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cs-CZ" altLang="cs-CZ" dirty="0"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33620713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F30510-CC21-424F-9764-7B67CF86340A}" type="slidenum">
              <a:rPr lang="cs-CZ" altLang="cs-CZ" smtClean="0">
                <a:latin typeface="Myriad Pro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cs-CZ" altLang="cs-CZ" dirty="0"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33545061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F30510-CC21-424F-9764-7B67CF86340A}" type="slidenum">
              <a:rPr lang="cs-CZ" altLang="cs-CZ" smtClean="0">
                <a:latin typeface="Myriad Pro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cs-CZ" altLang="cs-CZ" dirty="0"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41639910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F30510-CC21-424F-9764-7B67CF86340A}" type="slidenum">
              <a:rPr lang="cs-CZ" altLang="cs-CZ" smtClean="0">
                <a:latin typeface="Myriad Pro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cs-CZ" altLang="cs-CZ" dirty="0"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31287478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F30510-CC21-424F-9764-7B67CF86340A}" type="slidenum">
              <a:rPr lang="cs-CZ" altLang="cs-CZ" smtClean="0">
                <a:latin typeface="Myriad Pro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cs-CZ" altLang="cs-CZ" dirty="0"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38860166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F30510-CC21-424F-9764-7B67CF86340A}" type="slidenum">
              <a:rPr lang="cs-CZ" altLang="cs-CZ" smtClean="0">
                <a:latin typeface="Myriad Pro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cs-CZ" altLang="cs-CZ" dirty="0"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42703509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F30510-CC21-424F-9764-7B67CF86340A}" type="slidenum">
              <a:rPr lang="cs-CZ" altLang="cs-CZ" smtClean="0">
                <a:latin typeface="Myriad Pro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cs-CZ" altLang="cs-CZ" dirty="0"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32743151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F30510-CC21-424F-9764-7B67CF86340A}" type="slidenum">
              <a:rPr lang="cs-CZ" altLang="cs-CZ" smtClean="0">
                <a:latin typeface="Myriad Pro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cs-CZ" altLang="cs-CZ" dirty="0"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10550782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F30510-CC21-424F-9764-7B67CF86340A}" type="slidenum">
              <a:rPr lang="cs-CZ" altLang="cs-CZ" smtClean="0">
                <a:latin typeface="Myriad Pro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cs-CZ" altLang="cs-CZ" dirty="0"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2495615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873AFE4-67CA-40CB-99AF-8F4BCDD44F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0204790-0C2D-4D65-975C-6392001F47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FF758B0-3E14-4669-ABCB-A874C35B6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5FD83-01E0-4080-9EBF-A043A5A63B2A}" type="datetimeFigureOut">
              <a:rPr lang="cs-CZ" smtClean="0"/>
              <a:t>29.7.2019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5100132-3669-4D8B-A2FB-1126EE4E3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AAC2E2A-68DA-42C8-8C9D-73555BFC5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5793B-44D1-474E-B9AE-083081E0AD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5628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5F7FF39-5319-44FC-BD1C-62E67C04E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8CCEA87-513F-4D38-9EB3-4E1F1BEBD3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80844D3-EB7B-4550-BDDE-C281DE045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5FD83-01E0-4080-9EBF-A043A5A63B2A}" type="datetimeFigureOut">
              <a:rPr lang="cs-CZ" smtClean="0"/>
              <a:t>29.7.2019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DF05E76-C850-46E4-98B4-3CC77169D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519AAAD-D0C4-459F-8177-9BBB229F4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5793B-44D1-474E-B9AE-083081E0AD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4970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48CAD005-03D4-4FE6-95D2-FD8E16BBF3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D7FBEDBD-A1A3-4F55-8A10-48BF0AC78C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C36D97F-CA26-4865-826A-FC5B736E5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5FD83-01E0-4080-9EBF-A043A5A63B2A}" type="datetimeFigureOut">
              <a:rPr lang="cs-CZ" smtClean="0"/>
              <a:t>29.7.2019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80307CF-3657-4D1C-8C9F-D2ECDE753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A2C2403-047E-4FAD-80D0-E1B31AACA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5793B-44D1-474E-B9AE-083081E0AD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1390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E7D762-D24B-4BE2-B7BB-224853ED85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B067DCF-4C83-45C4-A807-1E68BC33DB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2C6EF06-0B07-4144-A583-BE57BAAC7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5FD83-01E0-4080-9EBF-A043A5A63B2A}" type="datetimeFigureOut">
              <a:rPr lang="cs-CZ" smtClean="0"/>
              <a:t>29.7.2019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C3F4D09-5718-4FE1-9178-CFB90368E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8EE2E64-EE12-4F56-BA44-6D95ABC2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5793B-44D1-474E-B9AE-083081E0AD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6433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EAE8A5-1937-4E31-89D9-FF3F17F5D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B55409BD-3486-4439-AF2F-302821DF63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E03205D-3199-405F-8C8A-101C03AAC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5FD83-01E0-4080-9EBF-A043A5A63B2A}" type="datetimeFigureOut">
              <a:rPr lang="cs-CZ" smtClean="0"/>
              <a:t>29.7.2019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32AA2B8-60BA-4C56-80E6-AE77FE146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79A17E9-ADFA-4912-A3C3-3422A739B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5793B-44D1-474E-B9AE-083081E0AD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9699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C678623-41BF-4AE9-933C-67E94839F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42AF1C2-2E6F-4050-A3F1-C202C7DA17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52D53F8C-BEC7-4BAA-A126-3F00CFC9CA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B5D2051-044B-4C93-8CE0-2619551C3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5FD83-01E0-4080-9EBF-A043A5A63B2A}" type="datetimeFigureOut">
              <a:rPr lang="cs-CZ" smtClean="0"/>
              <a:t>29.7.2019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4BF32ED-8A6B-49D3-A3D8-07609CA4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B09A28C-4C93-4CA0-A1FF-309F8BB31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5793B-44D1-474E-B9AE-083081E0AD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809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1C9443-0454-4629-A8FC-1B33C0E8D1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C82A3379-F202-4509-902F-63BEA8FBF4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579E1C84-B86E-4A66-AF6D-34A9A9C07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B189075A-0447-4695-A45A-AE70474BFF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0325DB19-492F-4648-AF10-B630C3041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4E08B3A8-628F-45FC-978B-779FC7070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5FD83-01E0-4080-9EBF-A043A5A63B2A}" type="datetimeFigureOut">
              <a:rPr lang="cs-CZ" smtClean="0"/>
              <a:t>29.7.2019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92D26859-4703-42ED-9ACF-5FCF40BE7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1394EA27-6A98-4001-B076-609EE9B0D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5793B-44D1-474E-B9AE-083081E0AD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1425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3DCB123-8FF4-4702-83FD-E1F505D8C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E6E4250B-F2ED-4187-A1EF-6767B5C6D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5FD83-01E0-4080-9EBF-A043A5A63B2A}" type="datetimeFigureOut">
              <a:rPr lang="cs-CZ" smtClean="0"/>
              <a:t>29.7.2019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4E95B82-7779-41C1-B6A1-C35C2BF98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0696BB5-6B55-45BD-959B-08E9795ED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5793B-44D1-474E-B9AE-083081E0AD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1787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D058782A-B9DA-4F71-BE24-B5F394515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5FD83-01E0-4080-9EBF-A043A5A63B2A}" type="datetimeFigureOut">
              <a:rPr lang="cs-CZ" smtClean="0"/>
              <a:t>29.7.2019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7AB11C3-184A-464F-BBE2-63755E066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F7DF08E-50CB-483F-830B-B46060924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5793B-44D1-474E-B9AE-083081E0AD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5070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745C49-1EEB-4D55-9DC8-965F06CBB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93E519A-4F55-42A7-BFA3-80DFB58BDE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1DE13587-C05F-4370-8C6A-EB55E2EEA8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C01A7D5-0EBB-444E-BF87-C64C3F24E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5FD83-01E0-4080-9EBF-A043A5A63B2A}" type="datetimeFigureOut">
              <a:rPr lang="cs-CZ" smtClean="0"/>
              <a:t>29.7.2019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4E7DD67-8837-4E44-81C4-C9BB7F288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E8D4CA9-8F2C-4A50-B204-75BABAEF5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5793B-44D1-474E-B9AE-083081E0AD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2587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52383C-D75F-49BD-8D28-2AFB96B79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CD5BF648-33A9-44E9-99F3-0C3734FC35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68CFB49C-9DAF-4BF0-900F-2225C69070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702F7C4-2DC7-4198-A0EC-43AD8E5FB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5FD83-01E0-4080-9EBF-A043A5A63B2A}" type="datetimeFigureOut">
              <a:rPr lang="cs-CZ" smtClean="0"/>
              <a:t>29.7.2019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8B7E380-C235-4D05-A157-3780C17EE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65CD197-C8B0-4E06-96E4-F99918313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5793B-44D1-474E-B9AE-083081E0AD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2891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>
            <a:extLst>
              <a:ext uri="{FF2B5EF4-FFF2-40B4-BE49-F238E27FC236}">
                <a16:creationId xmlns:a16="http://schemas.microsoft.com/office/drawing/2014/main" id="{C963763F-7561-489A-BD73-9C141F696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0D96F1CE-C281-4EC1-B6E2-64051CACF6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F4F5EA4-30E1-4548-AE8E-CAEBD2FB01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05FD83-01E0-4080-9EBF-A043A5A63B2A}" type="datetimeFigureOut">
              <a:rPr lang="cs-CZ" smtClean="0"/>
              <a:t>29.7.2019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9808001-D1DA-46F6-BA75-A7DD2AEEA1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BE67AEE-F74D-4766-ACD6-85013522AA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D5793B-44D1-474E-B9AE-083081E0AD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750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openxmlformats.org/officeDocument/2006/relationships/hyperlink" Target="mailto:kaisr@masposumavi.cz" TargetMode="External"/><Relationship Id="rId4" Type="http://schemas.openxmlformats.org/officeDocument/2006/relationships/hyperlink" Target="mailto:kolar@masposumavi.cz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3596" y="580769"/>
            <a:ext cx="6486642" cy="2638394"/>
          </a:xfrm>
        </p:spPr>
        <p:txBody>
          <a:bodyPr>
            <a:normAutofit/>
          </a:bodyPr>
          <a:lstStyle/>
          <a:p>
            <a:pPr algn="l">
              <a:lnSpc>
                <a:spcPct val="107000"/>
              </a:lnSpc>
            </a:pPr>
            <a:r>
              <a:rPr lang="cs-CZ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yriad Pro Black"/>
              </a:rPr>
              <a:t>10. výzva IROP</a:t>
            </a:r>
            <a:br>
              <a:rPr lang="cs-CZ" sz="5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yriad Pro Black"/>
              </a:rPr>
            </a:br>
            <a:r>
              <a:rPr lang="cs-CZ" sz="540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yriad Pro Black"/>
              </a:rPr>
              <a:t>Sociální podnikání</a:t>
            </a:r>
            <a:endParaRPr lang="cs-CZ" sz="54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Myriad Pro Black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2591" y="4040660"/>
            <a:ext cx="7145276" cy="1208676"/>
          </a:xfrm>
        </p:spPr>
        <p:txBody>
          <a:bodyPr>
            <a:noAutofit/>
          </a:bodyPr>
          <a:lstStyle/>
          <a:p>
            <a:pPr algn="l"/>
            <a:r>
              <a:rPr lang="cs-CZ" sz="1800" b="1" cap="all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Seminář pro žadatele a příjemce</a:t>
            </a:r>
            <a:br>
              <a:rPr lang="cs-CZ" b="1" cap="all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b="1" cap="all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10.8.2018, 10:30 hod.</a:t>
            </a:r>
          </a:p>
          <a:p>
            <a:pPr algn="l"/>
            <a:r>
              <a:rPr lang="cs-CZ" b="1" cap="all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MAS Pošumaví</a:t>
            </a:r>
          </a:p>
          <a:p>
            <a:pPr algn="l"/>
            <a:r>
              <a:rPr lang="cs-CZ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dirty="0">
              <a:solidFill>
                <a:schemeClr val="tx2">
                  <a:lumMod val="75000"/>
                </a:schemeClr>
              </a:solidFill>
              <a:cs typeface="Myriad Pro"/>
            </a:endParaRPr>
          </a:p>
        </p:txBody>
      </p:sp>
      <p:pic>
        <p:nvPicPr>
          <p:cNvPr id="2050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3596" y="58802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45115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0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856232" y="2613454"/>
            <a:ext cx="10682869" cy="1927653"/>
          </a:xfrm>
        </p:spPr>
        <p:txBody>
          <a:bodyPr rtlCol="0">
            <a:noAutofit/>
          </a:bodyPr>
          <a:lstStyle/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3600" b="1" u="sng" dirty="0"/>
              <a:t>Vyhlášení výzvy:</a:t>
            </a:r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3600" dirty="0"/>
              <a:t>27.7.2018 – </a:t>
            </a:r>
            <a:r>
              <a:rPr lang="cs-CZ" sz="3600" dirty="0">
                <a:solidFill>
                  <a:srgbClr val="FF0000"/>
                </a:solidFill>
              </a:rPr>
              <a:t>12.10.2018</a:t>
            </a:r>
            <a:r>
              <a:rPr lang="cs-CZ" sz="3600" dirty="0"/>
              <a:t> !!!</a:t>
            </a:r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5448301" y="406400"/>
            <a:ext cx="4968875" cy="80803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>
              <a:defRPr/>
            </a:pPr>
            <a:endParaRPr lang="pl-PL" sz="2800" dirty="0">
              <a:solidFill>
                <a:schemeClr val="bg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1981200" y="654580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500" kern="1200" cap="all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cs-CZ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/>
              </a:rPr>
              <a:t>1.3: Tvorba pracovních příležitostí pro znevýhodněné skupiny obyvatel podporou podnikatelských aktivit v oblasti sociálního podnikání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90704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0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856232" y="2780270"/>
            <a:ext cx="10682869" cy="1760837"/>
          </a:xfrm>
        </p:spPr>
        <p:txBody>
          <a:bodyPr rtlCol="0"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5400" b="1" dirty="0"/>
              <a:t>DOTAZY, DISKUSE…</a:t>
            </a:r>
            <a:endParaRPr lang="cs-CZ" sz="5400" dirty="0"/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5448301" y="406400"/>
            <a:ext cx="4968875" cy="80803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>
              <a:defRPr/>
            </a:pPr>
            <a:endParaRPr lang="pl-PL" sz="2800" dirty="0">
              <a:solidFill>
                <a:schemeClr val="bg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1981200" y="654580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500" kern="1200" cap="all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cs-CZ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/>
              </a:rPr>
              <a:t>1.3: Tvorba pracovních příležitostí pro znevýhodněné skupiny obyvatel podporou podnikatelských aktivit v oblasti sociálního podnikání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0591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0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887538" y="1191132"/>
            <a:ext cx="8568952" cy="4710583"/>
          </a:xfrm>
        </p:spPr>
        <p:txBody>
          <a:bodyPr rtlCol="0">
            <a:noAutofit/>
          </a:bodyPr>
          <a:lstStyle/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2200" b="1" dirty="0"/>
              <a:t>Ing. Jan Kolář</a:t>
            </a:r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2200" dirty="0"/>
              <a:t>manažer MAS Pošumaví pro IROP a OPZ</a:t>
            </a:r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2200" dirty="0"/>
              <a:t>tel. 720 982 176, 602 764 582</a:t>
            </a:r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2200" dirty="0"/>
              <a:t>email: </a:t>
            </a:r>
            <a:r>
              <a:rPr lang="cs-CZ" sz="2200" dirty="0">
                <a:hlinkClick r:id="rId4"/>
              </a:rPr>
              <a:t>kolar@masposumavi.cz</a:t>
            </a:r>
            <a:endParaRPr lang="cs-CZ" sz="2200" dirty="0"/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endParaRPr lang="cs-CZ" sz="300" b="1" dirty="0"/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2200" b="1" dirty="0"/>
              <a:t>Ing. Jiří Kaisr</a:t>
            </a:r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2200" dirty="0"/>
              <a:t>administrativní pracovník CLLD</a:t>
            </a:r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2200" dirty="0"/>
              <a:t>tel. 376 387 717</a:t>
            </a:r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2200" dirty="0"/>
              <a:t>email: </a:t>
            </a:r>
            <a:r>
              <a:rPr lang="cs-CZ" sz="2200" dirty="0">
                <a:hlinkClick r:id="rId5"/>
              </a:rPr>
              <a:t>kaisr@masposumavi.cz</a:t>
            </a:r>
            <a:endParaRPr lang="cs-CZ" sz="2200" dirty="0"/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endParaRPr lang="cs-CZ" sz="2200" dirty="0"/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endParaRPr lang="cs-CZ" sz="2200" dirty="0"/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5448301" y="406400"/>
            <a:ext cx="4968875" cy="80803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>
              <a:defRPr/>
            </a:pPr>
            <a:endParaRPr lang="pl-PL" sz="2800" dirty="0">
              <a:solidFill>
                <a:schemeClr val="bg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1887538" y="6429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500" kern="1200" cap="all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cs-CZ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/>
              </a:rPr>
              <a:t>KONTAKTY: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4819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49620"/>
            <a:ext cx="9144000" cy="6808381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spcBef>
                <a:spcPct val="20000"/>
              </a:spcBef>
            </a:pPr>
            <a:br>
              <a:rPr lang="cs-CZ" sz="36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Calibri" pitchFamily="34" charset="0"/>
              </a:rPr>
            </a:br>
            <a:endParaRPr lang="cs-CZ" cap="none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Calibri" pitchFamily="34" charset="0"/>
            </a:endParaRPr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>
          <a:xfrm>
            <a:off x="724829" y="1507524"/>
            <a:ext cx="10635321" cy="3923120"/>
          </a:xfrm>
        </p:spPr>
        <p:txBody>
          <a:bodyPr anchor="t">
            <a:normAutofit/>
          </a:bodyPr>
          <a:lstStyle/>
          <a:p>
            <a:pPr algn="ctr"/>
            <a:r>
              <a:rPr lang="cs-CZ" sz="39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itchFamily="34" charset="0"/>
              </a:rPr>
              <a:t>VÝZVA č. 65 IROP</a:t>
            </a:r>
          </a:p>
          <a:p>
            <a:pPr algn="ctr"/>
            <a:r>
              <a:rPr lang="cs-CZ" sz="39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itchFamily="34" charset="0"/>
              </a:rPr>
              <a:t> </a:t>
            </a:r>
          </a:p>
          <a:p>
            <a:pPr algn="ctr"/>
            <a:r>
              <a:rPr lang="cs-CZ" sz="57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itchFamily="34" charset="0"/>
              </a:rPr>
              <a:t>SOCIÁLNÍ PODNIKÁNÍ - INTEGROVANÉ PROJEKTY CLLD</a:t>
            </a:r>
            <a:br>
              <a:rPr lang="cs-CZ" sz="39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itchFamily="34" charset="0"/>
              </a:rPr>
            </a:br>
            <a:r>
              <a:rPr lang="cs-CZ" sz="39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itchFamily="34" charset="0"/>
              </a:rPr>
              <a:t>SC 4.1    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2</a:t>
            </a:fld>
            <a:endParaRPr lang="en-US" dirty="0"/>
          </a:p>
        </p:txBody>
      </p:sp>
      <p:pic>
        <p:nvPicPr>
          <p:cNvPr id="4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6109" y="593986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3421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0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605148" y="1860851"/>
            <a:ext cx="8568952" cy="4710583"/>
          </a:xfrm>
        </p:spPr>
        <p:txBody>
          <a:bodyPr rtlCol="0">
            <a:noAutofit/>
          </a:bodyPr>
          <a:lstStyle/>
          <a:p>
            <a:pPr marL="0" indent="0">
              <a:spcBef>
                <a:spcPts val="600"/>
              </a:spcBef>
              <a:buNone/>
            </a:pPr>
            <a:endParaRPr lang="cs-CZ" sz="2200" b="1" dirty="0"/>
          </a:p>
          <a:p>
            <a:pPr marL="0" indent="0">
              <a:spcBef>
                <a:spcPts val="600"/>
              </a:spcBef>
              <a:buNone/>
            </a:pPr>
            <a:endParaRPr lang="cs-CZ" sz="2200" b="1" dirty="0"/>
          </a:p>
          <a:p>
            <a:pPr marL="0" indent="0">
              <a:spcBef>
                <a:spcPts val="600"/>
              </a:spcBef>
              <a:buNone/>
            </a:pPr>
            <a:r>
              <a:rPr lang="cs-CZ" sz="2200" b="1" dirty="0"/>
              <a:t>A</a:t>
            </a:r>
            <a:r>
              <a:rPr lang="fr-FR" sz="2200" b="1" dirty="0"/>
              <a:t>lokace:</a:t>
            </a:r>
            <a:r>
              <a:rPr lang="cs-CZ" sz="2200" b="1" dirty="0"/>
              <a:t> </a:t>
            </a:r>
            <a:r>
              <a:rPr lang="cs-CZ" sz="2200" b="1" dirty="0">
                <a:solidFill>
                  <a:srgbClr val="FF0000"/>
                </a:solidFill>
              </a:rPr>
              <a:t>3.210.520 Kč</a:t>
            </a:r>
          </a:p>
          <a:p>
            <a:pPr marL="0" indent="0">
              <a:spcBef>
                <a:spcPts val="600"/>
              </a:spcBef>
              <a:buNone/>
            </a:pPr>
            <a:br>
              <a:rPr lang="cs-CZ" sz="2200" b="1" dirty="0"/>
            </a:br>
            <a:r>
              <a:rPr lang="cs-CZ" sz="2200" b="1" dirty="0"/>
              <a:t>Aktivity: 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cs-CZ" sz="1900" dirty="0"/>
              <a:t>Sociální podnikání</a:t>
            </a:r>
          </a:p>
          <a:p>
            <a:pPr marL="0" indent="0" algn="just">
              <a:spcBef>
                <a:spcPts val="600"/>
              </a:spcBef>
              <a:buNone/>
            </a:pPr>
            <a:endParaRPr lang="cs-CZ" sz="2000" dirty="0"/>
          </a:p>
          <a:p>
            <a:pPr marL="0" indent="0" algn="just">
              <a:spcBef>
                <a:spcPts val="600"/>
              </a:spcBef>
              <a:buNone/>
            </a:pPr>
            <a:r>
              <a:rPr lang="cs-CZ" sz="2200" b="1" dirty="0"/>
              <a:t>Minimální a maximální výdaje (CZV)</a:t>
            </a:r>
            <a:r>
              <a:rPr lang="fr-FR" sz="2200" b="1" dirty="0"/>
              <a:t>:</a:t>
            </a:r>
            <a:r>
              <a:rPr lang="cs-CZ" sz="2200" b="1" dirty="0"/>
              <a:t> </a:t>
            </a:r>
            <a:r>
              <a:rPr lang="cs-CZ" sz="2200" b="1" dirty="0">
                <a:solidFill>
                  <a:srgbClr val="FF0000"/>
                </a:solidFill>
              </a:rPr>
              <a:t>500.000 – 1.800.000 Kč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cs-CZ" sz="2200" b="1" dirty="0"/>
              <a:t>Dotace:</a:t>
            </a:r>
            <a:r>
              <a:rPr lang="cs-CZ" sz="2200" b="1" dirty="0">
                <a:solidFill>
                  <a:srgbClr val="FF0000"/>
                </a:solidFill>
              </a:rPr>
              <a:t> 95</a:t>
            </a:r>
            <a:r>
              <a:rPr lang="en-US" sz="2200" b="1" dirty="0">
                <a:solidFill>
                  <a:srgbClr val="FF0000"/>
                </a:solidFill>
              </a:rPr>
              <a:t>%</a:t>
            </a:r>
            <a:endParaRPr lang="cs-CZ" sz="2200" b="1" dirty="0">
              <a:solidFill>
                <a:srgbClr val="FF0000"/>
              </a:solidFill>
            </a:endParaRPr>
          </a:p>
          <a:p>
            <a:pPr marL="0" indent="0" algn="just">
              <a:spcBef>
                <a:spcPts val="600"/>
              </a:spcBef>
              <a:buNone/>
            </a:pPr>
            <a:endParaRPr lang="cs-CZ" dirty="0"/>
          </a:p>
          <a:p>
            <a:pPr marL="0" indent="0">
              <a:spcBef>
                <a:spcPts val="1800"/>
              </a:spcBef>
              <a:buNone/>
            </a:pPr>
            <a:endParaRPr lang="cs-CZ" dirty="0"/>
          </a:p>
          <a:p>
            <a:pPr>
              <a:spcAft>
                <a:spcPts val="600"/>
              </a:spcAft>
              <a:buClr>
                <a:schemeClr val="tx2"/>
              </a:buClr>
              <a:defRPr/>
            </a:pPr>
            <a:endParaRPr lang="cs-CZ" sz="2000" b="1" dirty="0"/>
          </a:p>
          <a:p>
            <a:pPr>
              <a:spcAft>
                <a:spcPts val="600"/>
              </a:spcAft>
              <a:buClr>
                <a:schemeClr val="tx2"/>
              </a:buClr>
              <a:defRPr/>
            </a:pPr>
            <a:endParaRPr lang="cs-CZ" sz="2000" b="1" dirty="0"/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5448301" y="406400"/>
            <a:ext cx="4968875" cy="80803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>
              <a:defRPr/>
            </a:pPr>
            <a:endParaRPr lang="pl-PL" sz="2800" dirty="0">
              <a:solidFill>
                <a:schemeClr val="bg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1774824" y="361795"/>
            <a:ext cx="8229600" cy="171414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500" kern="1200" cap="all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cs-CZ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/>
              </a:rPr>
              <a:t>1.3: Tvorba pracovních příležitostí pro znevýhodněné skupiny obyvatel podporou podnikatelských aktivit v oblasti sociálního podnikání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21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115123" y="2273643"/>
            <a:ext cx="9302054" cy="4035676"/>
          </a:xfrm>
          <a:noFill/>
        </p:spPr>
        <p:txBody>
          <a:bodyPr rtlCol="0">
            <a:noAutofit/>
          </a:bodyPr>
          <a:lstStyle/>
          <a:p>
            <a:pPr marL="0" indent="0">
              <a:spcBef>
                <a:spcPts val="600"/>
              </a:spcBef>
              <a:buNone/>
              <a:defRPr/>
            </a:pPr>
            <a:r>
              <a:rPr lang="cs-CZ" sz="2400" b="1" u="sng" dirty="0"/>
              <a:t>Příjemci:</a:t>
            </a:r>
            <a:br>
              <a:rPr lang="cs-CZ" sz="2400" b="1" dirty="0"/>
            </a:br>
            <a:endParaRPr lang="cs-CZ" sz="2400" dirty="0"/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cs-CZ" sz="2400" dirty="0"/>
              <a:t> Obchodní korporace vymezené zákonem č. 90/2012 Sb., o obchodních korporacích (pouze malé a střední podniky)</a:t>
            </a: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endParaRPr lang="cs-CZ" sz="2400" dirty="0"/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cs-CZ" sz="2400" dirty="0"/>
              <a:t> Nestátní neziskové organizace</a:t>
            </a: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endParaRPr lang="cs-CZ" sz="2400" dirty="0"/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cs-CZ" sz="2400" dirty="0"/>
              <a:t> Církevní organizace</a:t>
            </a:r>
            <a:endParaRPr lang="cs-CZ" sz="2100" b="1" dirty="0">
              <a:solidFill>
                <a:srgbClr val="FF0000"/>
              </a:solidFill>
            </a:endParaRPr>
          </a:p>
          <a:p>
            <a:pPr marL="0" indent="0">
              <a:spcAft>
                <a:spcPts val="600"/>
              </a:spcAft>
              <a:buNone/>
              <a:defRPr/>
            </a:pPr>
            <a:endParaRPr lang="cs-CZ" sz="2000" b="1" dirty="0"/>
          </a:p>
          <a:p>
            <a:pPr>
              <a:spcAft>
                <a:spcPts val="600"/>
              </a:spcAft>
              <a:defRPr/>
            </a:pPr>
            <a:endParaRPr lang="cs-CZ" sz="2000" b="1" dirty="0"/>
          </a:p>
          <a:p>
            <a:pPr>
              <a:spcAft>
                <a:spcPts val="600"/>
              </a:spcAft>
              <a:defRPr/>
            </a:pPr>
            <a:endParaRPr lang="cs-CZ" sz="2000" b="1" dirty="0"/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5448301" y="406400"/>
            <a:ext cx="4968875" cy="80803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>
              <a:defRPr/>
            </a:pPr>
            <a:endParaRPr lang="pl-PL" sz="2800" dirty="0">
              <a:solidFill>
                <a:schemeClr val="bg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1774824" y="406400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500" kern="1200" cap="all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cs-CZ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/>
              </a:rPr>
              <a:t>1.3: Tvorba pracovních příležitostí pro znevýhodněné skupiny obyvatel podporou podnikatelských aktivit v oblasti sociálního podnikání</a:t>
            </a:r>
          </a:p>
        </p:txBody>
      </p:sp>
      <p:pic>
        <p:nvPicPr>
          <p:cNvPr id="7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0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7757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115122" y="3150973"/>
            <a:ext cx="10351947" cy="3158346"/>
          </a:xfrm>
          <a:noFill/>
        </p:spPr>
        <p:txBody>
          <a:bodyPr rtlCol="0">
            <a:noAutofit/>
          </a:bodyPr>
          <a:lstStyle/>
          <a:p>
            <a:pPr marL="0" indent="0">
              <a:spcAft>
                <a:spcPts val="600"/>
              </a:spcAft>
              <a:buNone/>
              <a:defRPr/>
            </a:pPr>
            <a:r>
              <a:rPr lang="cs-CZ" sz="4000" b="1" dirty="0">
                <a:solidFill>
                  <a:srgbClr val="FF0000"/>
                </a:solidFill>
              </a:rPr>
              <a:t>Příjemce musí splňovat parametry sociálního podniku !!!</a:t>
            </a:r>
          </a:p>
          <a:p>
            <a:pPr>
              <a:spcAft>
                <a:spcPts val="600"/>
              </a:spcAft>
              <a:defRPr/>
            </a:pPr>
            <a:endParaRPr lang="cs-CZ" sz="2000" b="1" dirty="0"/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5448301" y="406400"/>
            <a:ext cx="4968875" cy="80803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>
              <a:defRPr/>
            </a:pPr>
            <a:endParaRPr lang="pl-PL" sz="2800" dirty="0">
              <a:solidFill>
                <a:schemeClr val="bg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1774824" y="406400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500" kern="1200" cap="all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cs-CZ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/>
              </a:rPr>
              <a:t>1.3: Tvorba pracovních příležitostí pro znevýhodněné skupiny obyvatel podporou podnikatelských aktivit v oblasti sociálního podnikání</a:t>
            </a:r>
          </a:p>
        </p:txBody>
      </p:sp>
      <p:pic>
        <p:nvPicPr>
          <p:cNvPr id="7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0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128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81914" y="2137719"/>
            <a:ext cx="11294074" cy="4171600"/>
          </a:xfrm>
          <a:noFill/>
        </p:spPr>
        <p:txBody>
          <a:bodyPr rtlCol="0">
            <a:noAutofit/>
          </a:bodyPr>
          <a:lstStyle/>
          <a:p>
            <a:pPr marL="0" indent="0">
              <a:spcBef>
                <a:spcPts val="600"/>
              </a:spcBef>
              <a:buNone/>
              <a:defRPr/>
            </a:pPr>
            <a:r>
              <a:rPr lang="cs-CZ" sz="2400" b="1" u="sng" dirty="0"/>
              <a:t>Cílové skupiny: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cs-CZ" sz="2000" dirty="0"/>
              <a:t>Uchazeči o zaměstnání evidovaní na Úřadu práce ČR déle než 1 rok.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cs-CZ" sz="2000" dirty="0"/>
              <a:t>Uchazeči o zaměstnání, kteří mají opakovaně problém s uplatněním na trhu práce, jejichž doba evidence na Úřadu práce ČR dosáhla v posledních 2 letech souborné délky minimálně 12 měsíců.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cs-CZ" sz="2000" dirty="0"/>
              <a:t>Osoby, které opustily výkon trestu, a to do 12 měsíců od ukončení výkonu trestu a osoby vykonávající trest odnětí svobody formou domácího vězení.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cs-CZ" sz="2000" dirty="0"/>
              <a:t>Osoby, které opustily zařízení pro výkon ústavní nebo ochranné výchovy, a to do 12 měsíců od opuštění zařízení.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cs-CZ" sz="2000" dirty="0"/>
              <a:t>Osoby se zdravotním postižením podle § 67 zákona č. 435/2004 Sb., o zaměstnanosti, ve znění pozdějších předpisů.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cs-CZ" sz="2000" dirty="0"/>
              <a:t>Azylanti do 12 měsíců od získání azylu, kteří jsou současně uchazeči o zaměstnání evidovanými na Úřadu práce ČR.</a:t>
            </a:r>
          </a:p>
          <a:p>
            <a:pPr>
              <a:spcAft>
                <a:spcPts val="600"/>
              </a:spcAft>
              <a:defRPr/>
            </a:pPr>
            <a:endParaRPr lang="cs-CZ" sz="2000" b="1" dirty="0"/>
          </a:p>
          <a:p>
            <a:pPr>
              <a:spcAft>
                <a:spcPts val="600"/>
              </a:spcAft>
              <a:defRPr/>
            </a:pPr>
            <a:endParaRPr lang="cs-CZ" sz="2000" b="1" dirty="0"/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5448301" y="406400"/>
            <a:ext cx="4968875" cy="80803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>
              <a:defRPr/>
            </a:pPr>
            <a:endParaRPr lang="pl-PL" sz="2800" dirty="0">
              <a:solidFill>
                <a:schemeClr val="bg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1774824" y="406400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500" kern="1200" cap="all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cs-CZ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/>
              </a:rPr>
              <a:t>1.3: Tvorba pracovních příležitostí pro znevýhodněné skupiny obyvatel podporou podnikatelských aktivit v oblasti sociálního podnikání</a:t>
            </a:r>
          </a:p>
        </p:txBody>
      </p:sp>
      <p:pic>
        <p:nvPicPr>
          <p:cNvPr id="7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0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25578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0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880945" y="2224216"/>
            <a:ext cx="10939348" cy="3841777"/>
          </a:xfrm>
        </p:spPr>
        <p:txBody>
          <a:bodyPr rtlCol="0">
            <a:noAutofit/>
          </a:bodyPr>
          <a:lstStyle/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2400" b="1" u="sng" dirty="0"/>
              <a:t>Typy projektů: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AutoNum type="arabicPeriod"/>
            </a:pPr>
            <a:r>
              <a:rPr lang="cs-CZ" sz="2400" dirty="0"/>
              <a:t>Vznik nového sociálního podniku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AutoNum type="arabicPeriod"/>
            </a:pPr>
            <a:endParaRPr lang="cs-CZ" sz="2400" dirty="0"/>
          </a:p>
          <a:p>
            <a:pPr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cs-CZ" sz="2400" dirty="0"/>
              <a:t> založením nového podnikatelského subjektu, 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cs-CZ" sz="2400" dirty="0"/>
              <a:t> rozšířením  stávajícího  podniku,  který  v době  podání žádosti není sociálním podnikem.</a:t>
            </a:r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5448301" y="406400"/>
            <a:ext cx="4968875" cy="80803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>
              <a:defRPr/>
            </a:pPr>
            <a:endParaRPr lang="pl-PL" sz="2800" dirty="0">
              <a:solidFill>
                <a:schemeClr val="bg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1898689" y="361795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500" kern="1200" cap="all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cs-CZ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/>
              </a:rPr>
              <a:t>1.3: Tvorba pracovních příležitostí pro znevýhodněné skupiny obyvatel podporou podnikatelských aktivit v oblasti sociálního podnikání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3701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0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880945" y="2224216"/>
            <a:ext cx="10939348" cy="4132134"/>
          </a:xfrm>
        </p:spPr>
        <p:txBody>
          <a:bodyPr rtlCol="0">
            <a:noAutofit/>
          </a:bodyPr>
          <a:lstStyle/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1800" dirty="0"/>
              <a:t>2. Rozšíření podniku v rámci  stávajícího  podnikatelského subjektu, který je v době  podání  žádosti  sociálním  podnikem  a  splňuje principy sociálního podnikání a zároveň dochází k jednomu z následujících kroků:</a:t>
            </a:r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endParaRPr lang="cs-CZ" sz="1000" dirty="0"/>
          </a:p>
          <a:p>
            <a:pPr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cs-CZ" sz="1800" dirty="0"/>
              <a:t> rozšíření nabízených produktů a služeb,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cs-CZ" sz="1800" dirty="0"/>
              <a:t> rozšíření prostorové kapacity podniku,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cs-CZ" sz="1800" dirty="0"/>
              <a:t> zavedení nových technologií výroby,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cs-CZ" sz="1800" dirty="0"/>
              <a:t> zefektivnění procesů podniku.</a:t>
            </a:r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endParaRPr lang="cs-CZ" sz="700" dirty="0"/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1800" dirty="0"/>
              <a:t>Rozšíření musí být propojené s personálním rozšířením.</a:t>
            </a:r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5448301" y="406400"/>
            <a:ext cx="4968875" cy="80803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>
              <a:defRPr/>
            </a:pPr>
            <a:endParaRPr lang="pl-PL" sz="2800" dirty="0">
              <a:solidFill>
                <a:schemeClr val="bg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1898689" y="361795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500" kern="1200" cap="all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cs-CZ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/>
              </a:rPr>
              <a:t>1.3: Tvorba pracovních příležitostí pro znevýhodněné skupiny obyvatel podporou podnikatelských aktivit v oblasti sociálního podnikání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04212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0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880945" y="2298357"/>
            <a:ext cx="10682869" cy="3901314"/>
          </a:xfrm>
        </p:spPr>
        <p:txBody>
          <a:bodyPr rtlCol="0">
            <a:noAutofit/>
          </a:bodyPr>
          <a:lstStyle/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b="1" u="sng" dirty="0"/>
              <a:t>Povinné přílohy:</a:t>
            </a:r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endParaRPr lang="cs-CZ" sz="2000" b="1" dirty="0"/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4000" b="1" dirty="0">
                <a:solidFill>
                  <a:srgbClr val="FF0000"/>
                </a:solidFill>
              </a:rPr>
              <a:t>Podnikatelský plán !!!</a:t>
            </a:r>
            <a:endParaRPr lang="cs-CZ" sz="3600" dirty="0">
              <a:solidFill>
                <a:srgbClr val="FF0000"/>
              </a:solidFill>
            </a:endParaRPr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5448301" y="406400"/>
            <a:ext cx="4968875" cy="80803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>
              <a:defRPr/>
            </a:pPr>
            <a:endParaRPr lang="pl-PL" sz="2800" dirty="0">
              <a:solidFill>
                <a:schemeClr val="bg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1898689" y="361795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500" kern="1200" cap="all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cs-CZ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/>
              </a:rPr>
              <a:t>1.3: Tvorba pracovních příležitostí pro znevýhodněné skupiny obyvatel podporou podnikatelských aktivit v oblasti sociálního podnikání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82622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492</Words>
  <Application>Microsoft Office PowerPoint</Application>
  <PresentationFormat>Širokoúhlá obrazovka</PresentationFormat>
  <Paragraphs>92</Paragraphs>
  <Slides>12</Slides>
  <Notes>10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Myriad Pro</vt:lpstr>
      <vt:lpstr>Wingdings</vt:lpstr>
      <vt:lpstr>Motiv Office</vt:lpstr>
      <vt:lpstr>10. výzva IROP Sociální podnikání</vt:lpstr>
      <vt:lpstr>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Infrastruktura pro základní a střední školy</dc:title>
  <dc:creator>uzivatel</dc:creator>
  <cp:lastModifiedBy>MAS Pošumaví MAS Pošumaví</cp:lastModifiedBy>
  <cp:revision>15</cp:revision>
  <dcterms:created xsi:type="dcterms:W3CDTF">2017-08-15T06:00:50Z</dcterms:created>
  <dcterms:modified xsi:type="dcterms:W3CDTF">2019-07-29T14:23:31Z</dcterms:modified>
</cp:coreProperties>
</file>