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64" r:id="rId4"/>
    <p:sldId id="265" r:id="rId5"/>
    <p:sldId id="258" r:id="rId6"/>
    <p:sldId id="266" r:id="rId7"/>
    <p:sldId id="273" r:id="rId8"/>
    <p:sldId id="274" r:id="rId9"/>
    <p:sldId id="275" r:id="rId10"/>
    <p:sldId id="271" r:id="rId11"/>
    <p:sldId id="268" r:id="rId12"/>
    <p:sldId id="280" r:id="rId13"/>
    <p:sldId id="281" r:id="rId14"/>
    <p:sldId id="282" r:id="rId15"/>
    <p:sldId id="284" r:id="rId16"/>
    <p:sldId id="285" r:id="rId17"/>
    <p:sldId id="286" r:id="rId18"/>
    <p:sldId id="287" r:id="rId19"/>
    <p:sldId id="289" r:id="rId20"/>
    <p:sldId id="283" r:id="rId21"/>
    <p:sldId id="288" r:id="rId22"/>
    <p:sldId id="290" r:id="rId23"/>
    <p:sldId id="276" r:id="rId24"/>
    <p:sldId id="272" r:id="rId25"/>
    <p:sldId id="277" r:id="rId26"/>
    <p:sldId id="278" r:id="rId27"/>
    <p:sldId id="279" r:id="rId28"/>
    <p:sldId id="291" r:id="rId29"/>
    <p:sldId id="292" r:id="rId30"/>
    <p:sldId id="270" r:id="rId3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E7600-F2EC-4309-8CA3-729C6106D58D}" type="datetimeFigureOut">
              <a:rPr lang="cs-CZ" smtClean="0"/>
              <a:t>07.05.2025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9D345-68F4-4DCA-AFA3-E1DBDF2AC5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8623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9D345-68F4-4DCA-AFA3-E1DBDF2AC56B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9789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91B79F-62C8-3399-6CD9-6BCE73D2D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1E7C87E-E4C0-6FCB-AB6D-6A12B85C5D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2752FCD-FD53-C122-42BF-88095F6E6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AC5F6-FD1B-40D0-BF53-6151471B938E}" type="datetimeFigureOut">
              <a:rPr lang="cs-CZ" smtClean="0"/>
              <a:t>07.05.2025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ED148A5-47F9-1F4E-02E2-C9D5B838A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D794BC-0C38-DF18-B4D1-00D9108C1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E49C-234D-40A6-A80D-821A5AA886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7482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4B1E5B-410A-1291-318D-44533126A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6C7CE7E-B670-A4EE-82E4-BE44F9FB0B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48015D0-858B-0938-19F6-B3450C6A1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AC5F6-FD1B-40D0-BF53-6151471B938E}" type="datetimeFigureOut">
              <a:rPr lang="cs-CZ" smtClean="0"/>
              <a:t>07.05.2025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FF940C-2784-0F9C-C838-277D132A5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E814CE-FD10-9A0F-8689-798F7A096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E49C-234D-40A6-A80D-821A5AA886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296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45B077F-2B80-C86D-58B0-4F7AF8A2B7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251E349-FC90-5799-07D5-30F474D7D6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2DD0255-BE68-B0DD-43D1-84F46BA22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AC5F6-FD1B-40D0-BF53-6151471B938E}" type="datetimeFigureOut">
              <a:rPr lang="cs-CZ" smtClean="0"/>
              <a:t>07.05.2025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A63E200-6847-B9C0-F5EF-5D22582D0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3387384-0808-B4BB-EA4D-4D33D4BC7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E49C-234D-40A6-A80D-821A5AA886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260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50D832-AF77-6A57-0E00-7C54F6C69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DF8C5C-9521-86DB-16BE-6CE54D1E6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B0AB05F-AC32-A6AC-F197-4E8912029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AC5F6-FD1B-40D0-BF53-6151471B938E}" type="datetimeFigureOut">
              <a:rPr lang="cs-CZ" smtClean="0"/>
              <a:t>07.05.2025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C02948F-7B78-FCEA-11DA-0D397797A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EE20B2D-2BA4-A077-143D-D9DC5C5F6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E49C-234D-40A6-A80D-821A5AA886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5714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6A4421-D7A0-F747-75E1-88E000E87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DCCDCD8-D600-16D9-99C3-DD8782B95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E8E93F4-D41C-5243-3A2C-CE756FA88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AC5F6-FD1B-40D0-BF53-6151471B938E}" type="datetimeFigureOut">
              <a:rPr lang="cs-CZ" smtClean="0"/>
              <a:t>07.05.2025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342B306-BB88-B81E-2BD7-B4F2086AC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48929C8-C3B2-5156-60A0-1DCA7DBAD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E49C-234D-40A6-A80D-821A5AA886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242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D00F7C-7EB8-5B9D-ED45-E1E265FFF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5926B6-5C64-E8F3-0128-4B7AEA9EA8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3B328B6-AF87-E602-3F90-E3EFBA0356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D0633DE-C315-954E-675E-F43913653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AC5F6-FD1B-40D0-BF53-6151471B938E}" type="datetimeFigureOut">
              <a:rPr lang="cs-CZ" smtClean="0"/>
              <a:t>07.05.2025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0E0F722-C208-D0B1-89A8-1FBBE96B9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08A34B4-76D1-3D3B-84F5-694CA7ABB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E49C-234D-40A6-A80D-821A5AA886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5060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0E940D-99D2-B2CA-4F39-5142C5CC6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6AB1761-81DC-0E34-F17B-E177F174A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B424C45-A299-0E99-3681-11CCA40C92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7DCFDFD-9B73-4A4F-2267-6BC0DF8752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3E959D4-2724-19DB-C797-993F1FF3CA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7024078-4736-B2F6-0726-E9CD2F704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AC5F6-FD1B-40D0-BF53-6151471B938E}" type="datetimeFigureOut">
              <a:rPr lang="cs-CZ" smtClean="0"/>
              <a:t>07.05.2025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CD798CF-44C7-94FC-C3E5-A3F506320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38AA2C7-CC55-3971-C59E-339DD657A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E49C-234D-40A6-A80D-821A5AA886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701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06D8AC-705E-D293-9203-23C4DF09E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E76A63B-E7C7-571D-9074-8ABD279FF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AC5F6-FD1B-40D0-BF53-6151471B938E}" type="datetimeFigureOut">
              <a:rPr lang="cs-CZ" smtClean="0"/>
              <a:t>07.05.2025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9D4376E-9BAE-A074-94E3-BFE7395BE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6E68B4F-6732-FBDA-DA9C-0490ED6DE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E49C-234D-40A6-A80D-821A5AA886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825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D7AAE30-B119-C499-4BD2-D81BFDD4D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AC5F6-FD1B-40D0-BF53-6151471B938E}" type="datetimeFigureOut">
              <a:rPr lang="cs-CZ" smtClean="0"/>
              <a:t>07.05.2025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135C49C-63B8-FC5F-824E-C85334EDC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FACD9C0-C5D8-7246-CE16-8A0CD4ABC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E49C-234D-40A6-A80D-821A5AA886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0085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ECBCE2-CD71-CE7A-6803-097CDB21C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987509-CA39-7C71-E8F6-FF258261E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D0262A9-7430-5AB2-21E2-1D1C4F699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09BCD99-3FA5-5F63-1702-A0F307D3E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AC5F6-FD1B-40D0-BF53-6151471B938E}" type="datetimeFigureOut">
              <a:rPr lang="cs-CZ" smtClean="0"/>
              <a:t>07.05.2025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800A1E9-22C7-BCFC-F768-A94305D81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3B60AA-E0B6-2A33-2359-89960EA2E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E49C-234D-40A6-A80D-821A5AA886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155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5C144F-E36A-0ADA-C4A3-F50A4CEF5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33EC40A-8ED7-9DF8-A2DA-7CF28E9261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AB28CE8-3628-1864-FB47-47C106523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F7B9FB5-2BBA-76D2-9DE5-C2208A4A0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AC5F6-FD1B-40D0-BF53-6151471B938E}" type="datetimeFigureOut">
              <a:rPr lang="cs-CZ" smtClean="0"/>
              <a:t>07.05.2025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4495014-2030-F160-8BEE-DE0658C80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C39FC45-79E5-F6D8-B366-ADDC6212F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E49C-234D-40A6-A80D-821A5AA886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8287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FE0E2E5-F417-1F3E-85AF-1EA933A09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DA3A556-7AE0-9AFC-7BD5-31A80E8AD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A80BC6-E9EF-796D-519A-0CCE91C1EE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AC5F6-FD1B-40D0-BF53-6151471B938E}" type="datetimeFigureOut">
              <a:rPr lang="cs-CZ" smtClean="0"/>
              <a:t>07.05.2025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099F371-FCF0-B5F3-D968-9FDB12D586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41C0E56-B489-60A3-8877-462BCAF30B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2E49C-234D-40A6-A80D-821A5AA886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351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mapavzdelavani.cz/analyticke-zpravy-pro-orp?orp=558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kaufnerova@masposumavi.cz" TargetMode="External"/><Relationship Id="rId2" Type="http://schemas.openxmlformats.org/officeDocument/2006/relationships/hyperlink" Target="mailto:haisman@masposumavi.cz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jpg"/><Relationship Id="rId5" Type="http://schemas.openxmlformats.org/officeDocument/2006/relationships/hyperlink" Target="mailto:sulanova@masposumavi.cz" TargetMode="External"/><Relationship Id="rId4" Type="http://schemas.openxmlformats.org/officeDocument/2006/relationships/hyperlink" Target="mailto:belohlava@masposumavi.c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2CF21A-6F72-FA00-F7FC-3C28E83A73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952" y="73586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cs-CZ" sz="67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setkání Řídicího výboru </a:t>
            </a:r>
            <a:r>
              <a:rPr lang="cs-CZ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MAP IV pro SO ORP Horažďovice </a:t>
            </a:r>
            <a:br>
              <a:rPr lang="cs-CZ" dirty="0"/>
            </a:b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Roboto Condensed" panose="02000000000000000000" pitchFamily="2" charset="0"/>
              </a:rPr>
              <a:t>CZ.02.02.XX/00/23_017/0008579</a:t>
            </a:r>
            <a:r>
              <a:rPr lang="cs-CZ" dirty="0"/>
              <a:t> 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Místní akční plán rozvoje vzdělávání pro SO ORP Horažďovice IV</a:t>
            </a:r>
            <a:r>
              <a:rPr lang="cs-CZ" dirty="0"/>
              <a:t>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523DCC8-2542-A231-032E-8D6F1E0118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4000" dirty="0"/>
              <a:t>7.5. 2025</a:t>
            </a:r>
          </a:p>
          <a:p>
            <a:endParaRPr lang="cs-CZ" sz="4000" dirty="0"/>
          </a:p>
          <a:p>
            <a:r>
              <a:rPr lang="cs-CZ" sz="4000" dirty="0"/>
              <a:t>Městský úřad v Horažďovicích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EA750D2-A0EC-0AC9-87C5-460E783C5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975" y="5340448"/>
            <a:ext cx="7089648" cy="101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650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66A70E-5612-8AF0-AEED-3D6EA3A42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IMPLEMENTAČNÍ AKTIVITY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4205C3-BEC5-817A-DB48-F6D11075EB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0407" y="1362638"/>
            <a:ext cx="10515599" cy="4351338"/>
          </a:xfrm>
        </p:spPr>
        <p:txBody>
          <a:bodyPr>
            <a:normAutofit/>
          </a:bodyPr>
          <a:lstStyle/>
          <a:p>
            <a:pPr lvl="2"/>
            <a:r>
              <a:rPr lang="cs-CZ" sz="3000" b="1" dirty="0"/>
              <a:t>UČÍME VENKU A MÍSTNĚ ZAKOTVENÉ UČENÍ  </a:t>
            </a:r>
            <a:r>
              <a:rPr lang="cs-CZ" sz="3000" dirty="0"/>
              <a:t>3 semináře – </a:t>
            </a:r>
            <a:r>
              <a:rPr lang="cs-CZ" sz="3000" dirty="0">
                <a:solidFill>
                  <a:srgbClr val="00B050"/>
                </a:solidFill>
              </a:rPr>
              <a:t>MZU RNDr. Bínová</a:t>
            </a:r>
            <a:r>
              <a:rPr lang="cs-CZ" sz="3000" dirty="0"/>
              <a:t>,</a:t>
            </a:r>
          </a:p>
          <a:p>
            <a:pPr marL="914400" lvl="2" indent="0">
              <a:buNone/>
            </a:pPr>
            <a:r>
              <a:rPr lang="cs-CZ" sz="3000" dirty="0"/>
              <a:t> exkurze pro PP – začátek prázdnin; </a:t>
            </a:r>
          </a:p>
          <a:p>
            <a:pPr marL="914400" lvl="2" indent="0">
              <a:buNone/>
            </a:pPr>
            <a:r>
              <a:rPr lang="cs-CZ" sz="3000" dirty="0"/>
              <a:t>10 projektových dnů pro žáky + produktem</a:t>
            </a:r>
          </a:p>
          <a:p>
            <a:pPr marL="914400" lvl="2" indent="0">
              <a:buNone/>
            </a:pPr>
            <a:r>
              <a:rPr lang="cs-CZ" sz="3000" dirty="0"/>
              <a:t> je sada metodik pro učitele včetně pracovních listů pro žáky k těmto projektovým dnům; 5 dokumentačních souborů ze setkání s pamětníky – </a:t>
            </a:r>
            <a:r>
              <a:rPr lang="cs-CZ" sz="2400" dirty="0"/>
              <a:t>možná forma kroužku od září</a:t>
            </a:r>
          </a:p>
          <a:p>
            <a:r>
              <a:rPr lang="cs-CZ" dirty="0"/>
              <a:t>      </a:t>
            </a:r>
            <a:r>
              <a:rPr lang="cs-CZ" dirty="0">
                <a:solidFill>
                  <a:srgbClr val="7030A0"/>
                </a:solidFill>
              </a:rPr>
              <a:t>začíná ZŠ Komenského – dnes testováním 1. projektovým dnem</a:t>
            </a:r>
          </a:p>
          <a:p>
            <a:r>
              <a:rPr lang="cs-CZ" dirty="0">
                <a:solidFill>
                  <a:srgbClr val="7030A0"/>
                </a:solidFill>
              </a:rPr>
              <a:t>      Chanovice – dnes  schůzka realizátorů, </a:t>
            </a:r>
            <a:r>
              <a:rPr lang="cs-CZ" dirty="0" err="1">
                <a:solidFill>
                  <a:srgbClr val="7030A0"/>
                </a:solidFill>
              </a:rPr>
              <a:t>Nalž</a:t>
            </a:r>
            <a:r>
              <a:rPr lang="cs-CZ" dirty="0">
                <a:solidFill>
                  <a:srgbClr val="7030A0"/>
                </a:solidFill>
              </a:rPr>
              <a:t>. Hory - připravují</a:t>
            </a:r>
          </a:p>
        </p:txBody>
      </p:sp>
    </p:spTree>
    <p:extLst>
      <p:ext uri="{BB962C8B-B14F-4D97-AF65-F5344CB8AC3E}">
        <p14:creationId xmlns:p14="http://schemas.microsoft.com/office/powerpoint/2010/main" val="3600986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B97C0-E29C-E316-88B9-470BC8348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66E44DCE-AE02-6C83-9C23-A959A4497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082" y="697621"/>
            <a:ext cx="3453003" cy="488402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093AA51-6279-FA16-D0DE-6961713C34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6223" y="597367"/>
            <a:ext cx="4034742" cy="566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271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DD41530-D954-72E2-F6CE-7384077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320" y="922430"/>
            <a:ext cx="9873204" cy="503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890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958AE6-48C6-00B3-27C7-8C6603394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IPS Kurikulum – NPI ČR – 3.2.2025/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19F780F-DF88-B170-89E7-D2A7F6622D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652"/>
          <a:stretch/>
        </p:blipFill>
        <p:spPr>
          <a:xfrm>
            <a:off x="0" y="1517068"/>
            <a:ext cx="12049315" cy="516731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C4F5C8E-AC85-1FDF-AB1E-F3ECCD24F2A0}"/>
              </a:ext>
            </a:extLst>
          </p:cNvPr>
          <p:cNvSpPr txBox="1"/>
          <p:nvPr/>
        </p:nvSpPr>
        <p:spPr>
          <a:xfrm>
            <a:off x="5173884" y="5393803"/>
            <a:ext cx="3990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OVZ – otevřené vzdělávací zdroje</a:t>
            </a:r>
          </a:p>
          <a:p>
            <a:r>
              <a:rPr lang="cs-CZ" dirty="0">
                <a:solidFill>
                  <a:srgbClr val="FF0000"/>
                </a:solidFill>
              </a:rPr>
              <a:t>Např. Databáze OP VK; Databáze OP VVV</a:t>
            </a:r>
          </a:p>
        </p:txBody>
      </p:sp>
    </p:spTree>
    <p:extLst>
      <p:ext uri="{BB962C8B-B14F-4D97-AF65-F5344CB8AC3E}">
        <p14:creationId xmlns:p14="http://schemas.microsoft.com/office/powerpoint/2010/main" val="4086992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443F598-37F6-EF91-E6EC-EDBE2C5D9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213" y="0"/>
            <a:ext cx="113015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578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BFA9747-284E-50A0-48EE-0558815CC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76"/>
            <a:ext cx="12192000" cy="683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43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E07A9036-75C7-D0CC-EFD6-335647AB5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906" y="938718"/>
            <a:ext cx="9714637" cy="562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005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B0348A65-8041-DBA0-D51A-E2E1707B5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000" y="0"/>
            <a:ext cx="111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702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6E00F8E-1E6E-C1EB-EE21-11F403622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39" y="0"/>
            <a:ext cx="114477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229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D7F79203-F2AE-5E5F-A415-5AB48919563E}"/>
              </a:ext>
            </a:extLst>
          </p:cNvPr>
          <p:cNvSpPr txBox="1"/>
          <p:nvPr/>
        </p:nvSpPr>
        <p:spPr>
          <a:xfrm>
            <a:off x="1423685" y="2170009"/>
            <a:ext cx="8623139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i="0" u="none" strike="noStrike" baseline="0" dirty="0">
                <a:solidFill>
                  <a:srgbClr val="1C3778"/>
                </a:solidFill>
                <a:latin typeface="Calibri" panose="020F0502020204030204" pitchFamily="34" charset="0"/>
              </a:rPr>
              <a:t>MŠMT</a:t>
            </a:r>
            <a:endParaRPr lang="cs-CZ" sz="3200" b="0" i="0" u="none" strike="noStrike" baseline="0" dirty="0">
              <a:solidFill>
                <a:srgbClr val="1C3778"/>
              </a:solidFill>
              <a:latin typeface="Calibri" panose="020F0502020204030204" pitchFamily="34" charset="0"/>
            </a:endParaRPr>
          </a:p>
          <a:p>
            <a:r>
              <a:rPr lang="cs-CZ" sz="1800" b="1" i="0" u="none" strike="noStrike" baseline="0" dirty="0">
                <a:solidFill>
                  <a:srgbClr val="0462C1"/>
                </a:solidFill>
                <a:latin typeface="Calibri" panose="020F0502020204030204" pitchFamily="34" charset="0"/>
              </a:rPr>
              <a:t>https://edu.gov.cz/</a:t>
            </a:r>
            <a:endParaRPr lang="cs-CZ" sz="1800" b="0" i="0" u="none" strike="noStrike" baseline="0" dirty="0">
              <a:solidFill>
                <a:srgbClr val="0462C1"/>
              </a:solidFill>
              <a:latin typeface="Calibri" panose="020F0502020204030204" pitchFamily="34" charset="0"/>
            </a:endParaRPr>
          </a:p>
          <a:p>
            <a:r>
              <a:rPr lang="cs-CZ" sz="1800" b="0" i="0" u="none" strike="noStrike" baseline="0" dirty="0">
                <a:solidFill>
                  <a:srgbClr val="0462C1"/>
                </a:solidFill>
                <a:latin typeface="Calibri" panose="020F0502020204030204" pitchFamily="34" charset="0"/>
              </a:rPr>
              <a:t>Bezpečnost na školách –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Stručné návody, </a:t>
            </a:r>
            <a:r>
              <a:rPr lang="cs-CZ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jak postupovat při mimořádných událostech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kdy dochází k ohrožení zdraví a bezpečí všech ve škole -pro vedení škol a zaměstnance</a:t>
            </a:r>
          </a:p>
        </p:txBody>
      </p:sp>
    </p:spTree>
    <p:extLst>
      <p:ext uri="{BB962C8B-B14F-4D97-AF65-F5344CB8AC3E}">
        <p14:creationId xmlns:p14="http://schemas.microsoft.com/office/powerpoint/2010/main" val="3087797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6F178E-0D10-5A57-C4BA-B71FC20EC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PROGRAM: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C5C4D4-7FF7-6614-744B-1E35D61ED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505" y="1423447"/>
            <a:ext cx="10515600" cy="483694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sz="2400" b="1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Program:</a:t>
            </a:r>
          </a:p>
          <a:p>
            <a:pPr>
              <a:buNone/>
            </a:pPr>
            <a:r>
              <a:rPr lang="cs-CZ" sz="24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Zjištění usnášeníschopnosti:</a:t>
            </a:r>
          </a:p>
          <a:p>
            <a:pPr>
              <a:buNone/>
            </a:pPr>
            <a:r>
              <a:rPr lang="cs-CZ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Volba ověřovatele zápisu:</a:t>
            </a:r>
          </a:p>
          <a:p>
            <a:pPr>
              <a:buNone/>
            </a:pPr>
            <a:endParaRPr lang="cs-CZ" sz="24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cs-CZ" sz="2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Informace o realizaci projektu a jeho implementačních aktivitách</a:t>
            </a:r>
            <a:endParaRPr lang="cs-CZ" sz="2400" b="1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cs-CZ" sz="2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Informace o průběhu tvorby MAP a konzultačním procesu</a:t>
            </a:r>
            <a:endParaRPr lang="cs-CZ" sz="2400" b="1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cs-CZ" sz="2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Přehled závěrů z výstupů šetření ČŠI, PAQ </a:t>
            </a:r>
            <a:r>
              <a:rPr lang="cs-CZ" sz="2400" b="1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Research</a:t>
            </a:r>
            <a:r>
              <a:rPr lang="cs-CZ" sz="2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a mezinárodních výzkumů </a:t>
            </a:r>
            <a:endParaRPr lang="cs-CZ" sz="2400" b="1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cs-CZ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Schvalování jednotlivých cílů k prioritám Strategického rámce MAP (v dokumentu podbarveny žlutě viz. 4 kapitola – Přehled priorit a cílů)</a:t>
            </a:r>
            <a:endParaRPr lang="cs-CZ" sz="1800" b="1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cs-CZ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Schvalování nových návrhů investičních akcí (v dokumentu červeně) k zařazení do SR MAP</a:t>
            </a:r>
            <a:endParaRPr lang="cs-CZ" sz="1800" b="1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cs-CZ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6.   Různé</a:t>
            </a:r>
            <a:endParaRPr lang="cs-CZ" b="1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E0E11E7C-D02A-5133-BCF2-3A9FE79036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031" y="220501"/>
            <a:ext cx="6305464" cy="90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86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8FB0067-AD00-69F8-EE75-19ED439DE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3368"/>
            <a:ext cx="12192000" cy="627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75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EFACF36D-860E-D335-C6D1-C0E5375C2AD5}"/>
              </a:ext>
            </a:extLst>
          </p:cNvPr>
          <p:cNvSpPr txBox="1"/>
          <p:nvPr/>
        </p:nvSpPr>
        <p:spPr>
          <a:xfrm>
            <a:off x="798653" y="782613"/>
            <a:ext cx="108223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rgbClr val="FF0000"/>
                </a:solidFill>
              </a:rPr>
              <a:t>Implementace Dlouhodobého záměru vzdělávání v Plzeňském kraji- IDZ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C3549F73-8957-FAEC-98B6-4330A6948D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456"/>
          <a:stretch/>
        </p:blipFill>
        <p:spPr>
          <a:xfrm>
            <a:off x="381964" y="1713053"/>
            <a:ext cx="11030673" cy="473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5200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332BE982-44F0-DB6C-AEAB-74BAA6918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2700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BB27E6-5115-2620-F8D2-8B32939FE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764" y="500062"/>
            <a:ext cx="10515600" cy="1325563"/>
          </a:xfrm>
        </p:spPr>
        <p:txBody>
          <a:bodyPr/>
          <a:lstStyle/>
          <a:p>
            <a:r>
              <a:rPr lang="cs-CZ" sz="4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Přehled závěrů z výstupů šetření ČŠI, PAQ </a:t>
            </a:r>
            <a:r>
              <a:rPr lang="cs-CZ" sz="44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Research</a:t>
            </a:r>
            <a:r>
              <a:rPr lang="cs-CZ" sz="4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a mezinárodních výzkumů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AF61FD-2C64-B470-F94A-C6A2A043B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PAQ RESEARCH: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rgbClr val="1D2123"/>
                </a:solidFill>
                <a:effectLst/>
                <a:latin typeface="Inter"/>
              </a:rPr>
              <a:t>Romské děti mají ve speciálních školách a třídách v celém Česku téměř 10% podíl.</a:t>
            </a:r>
          </a:p>
          <a:p>
            <a:pPr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rgbClr val="1D2123"/>
                </a:solidFill>
                <a:effectLst/>
                <a:latin typeface="Inter"/>
              </a:rPr>
              <a:t>Do speciálních škol a tříd přitom chodí napříč Českem v průměru jen 2,4 % dětí</a:t>
            </a:r>
          </a:p>
          <a:p>
            <a:r>
              <a:rPr lang="cs-CZ" dirty="0"/>
              <a:t>---------------------------------------------</a:t>
            </a:r>
          </a:p>
          <a:p>
            <a:endParaRPr lang="cs-CZ" dirty="0"/>
          </a:p>
          <a:p>
            <a:r>
              <a:rPr lang="cs-CZ" dirty="0">
                <a:hlinkClick r:id="rId2"/>
              </a:rPr>
              <a:t>https://mapavzdelavani.cz/analyticke-zpravy-pro-orp?orp=558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056854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04170F-0F8B-88FD-2821-726B6FF3E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cs-CZ" sz="4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</a:b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3AD441F-7E5E-F6B8-3EEF-5A70CB1E4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679" y="213864"/>
            <a:ext cx="7468642" cy="643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0645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A7F7702-987E-7040-3535-28E6E6052910}"/>
              </a:ext>
            </a:extLst>
          </p:cNvPr>
          <p:cNvSpPr txBox="1"/>
          <p:nvPr/>
        </p:nvSpPr>
        <p:spPr>
          <a:xfrm>
            <a:off x="821802" y="833377"/>
            <a:ext cx="10965083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4800" b="1" i="0" u="none" strike="noStrike" baseline="0" dirty="0">
                <a:solidFill>
                  <a:srgbClr val="000000"/>
                </a:solidFill>
                <a:latin typeface="Inter"/>
              </a:rPr>
              <a:t>Klíčová doporučení </a:t>
            </a:r>
            <a:endParaRPr lang="cs-CZ" sz="4800" b="0" i="0" u="none" strike="noStrike" baseline="0" dirty="0">
              <a:solidFill>
                <a:srgbClr val="000000"/>
              </a:solidFill>
              <a:latin typeface="Inter"/>
            </a:endParaRPr>
          </a:p>
          <a:p>
            <a:r>
              <a:rPr lang="cs-CZ" sz="1800" b="1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Řešení vzdělávacího neúspěchu (Spolupráce škol, zřizovatelů, poradenských, sociálních a dalších služeb) </a:t>
            </a:r>
            <a:endParaRPr lang="cs-CZ" sz="1800" b="0" i="0" u="none" strike="noStrike" baseline="0" dirty="0">
              <a:solidFill>
                <a:srgbClr val="585858"/>
              </a:solidFill>
              <a:latin typeface="Fira Sans" panose="020B0503050000020004" pitchFamily="34" charset="0"/>
            </a:endParaRPr>
          </a:p>
          <a:p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Zajištění pozic podpůrných pracovníků (výchovných poradců, preventistů, asistentů pedagoga, speciálních či sociálních pedagogů, psychologů a dalších) prostřednictvím projektů, podpůrných opatření poraden, zvýšených financí od zřizovatele a jejich společné pravidelné schůzky v rámci ŠPP i metodické vedení v území. (odkazy na web </a:t>
            </a:r>
            <a:r>
              <a:rPr lang="cs-CZ" sz="1800" b="0" i="0" u="none" strike="noStrike" baseline="0" dirty="0">
                <a:solidFill>
                  <a:srgbClr val="52799E"/>
                </a:solidFill>
                <a:latin typeface="Fira Sans" panose="020B0503050000020004" pitchFamily="34" charset="0"/>
              </a:rPr>
              <a:t>Dobrá praxe 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Inter"/>
              </a:rPr>
              <a:t>s detailními popisy příkladů - </a:t>
            </a:r>
            <a:r>
              <a:rPr lang="cs-CZ" sz="1800" b="0" i="0" u="none" strike="noStrike" baseline="0" dirty="0">
                <a:solidFill>
                  <a:srgbClr val="52799E"/>
                </a:solidFill>
                <a:latin typeface="Fira Sans" panose="020B0503050000020004" pitchFamily="34" charset="0"/>
              </a:rPr>
              <a:t>ZŠ Komenského</a:t>
            </a:r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, </a:t>
            </a:r>
            <a:r>
              <a:rPr lang="cs-CZ" sz="1800" b="0" i="0" u="none" strike="noStrike" baseline="0" dirty="0">
                <a:solidFill>
                  <a:srgbClr val="52799E"/>
                </a:solidFill>
                <a:latin typeface="Fira Sans" panose="020B0503050000020004" pitchFamily="34" charset="0"/>
              </a:rPr>
              <a:t>ZŠ </a:t>
            </a:r>
            <a:r>
              <a:rPr lang="cs-CZ" sz="1800" b="0" i="0" u="none" strike="noStrike" baseline="0" dirty="0" err="1">
                <a:solidFill>
                  <a:srgbClr val="52799E"/>
                </a:solidFill>
                <a:latin typeface="Fira Sans" panose="020B0503050000020004" pitchFamily="34" charset="0"/>
              </a:rPr>
              <a:t>Petrin</a:t>
            </a:r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, </a:t>
            </a:r>
            <a:r>
              <a:rPr lang="cs-CZ" sz="1800" b="0" i="0" u="none" strike="noStrike" baseline="0" dirty="0">
                <a:solidFill>
                  <a:srgbClr val="52799E"/>
                </a:solidFill>
                <a:latin typeface="Fira Sans" panose="020B0503050000020004" pitchFamily="34" charset="0"/>
              </a:rPr>
              <a:t>Ostrava-Poruba</a:t>
            </a:r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, </a:t>
            </a:r>
            <a:r>
              <a:rPr lang="cs-CZ" sz="1800" b="0" i="0" u="none" strike="noStrike" baseline="0" dirty="0">
                <a:solidFill>
                  <a:srgbClr val="52799E"/>
                </a:solidFill>
                <a:latin typeface="Fira Sans" panose="020B0503050000020004" pitchFamily="34" charset="0"/>
              </a:rPr>
              <a:t>Otrokovice</a:t>
            </a:r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) </a:t>
            </a:r>
            <a:endParaRPr lang="cs-CZ" sz="1800" b="0" i="0" u="none" strike="noStrike" baseline="0" dirty="0">
              <a:solidFill>
                <a:srgbClr val="000000"/>
              </a:solidFill>
              <a:latin typeface="Inter"/>
            </a:endParaRPr>
          </a:p>
          <a:p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Identifikace neprospívajících či jinak ohrožených žáků a následná spolupráce s poradnami, nabídka doučování či mimoškolních aktivit ve škole nebo mimo ni a zajištění materiálních potřeb (pomůcky, školní akce). </a:t>
            </a:r>
            <a:endParaRPr lang="cs-CZ" sz="1800" b="0" i="0" u="none" strike="noStrike" baseline="0" dirty="0">
              <a:solidFill>
                <a:srgbClr val="000000"/>
              </a:solidFill>
              <a:latin typeface="Inter"/>
            </a:endParaRPr>
          </a:p>
          <a:p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Vyjasnění pravomocí SPOD a škol a nastavení systému komunikace (schůzky) pro informovanost obou stran. Zapojení neziskových organizací, sociálně aktivizačních služeb či nízkoprahových zařízení pro řešení školního neúspěchu mimo školu. (</a:t>
            </a:r>
            <a:r>
              <a:rPr lang="cs-CZ" sz="1800" b="0" i="0" u="none" strike="noStrike" baseline="0" dirty="0">
                <a:solidFill>
                  <a:srgbClr val="52799E"/>
                </a:solidFill>
                <a:latin typeface="Fira Sans" panose="020B0503050000020004" pitchFamily="34" charset="0"/>
              </a:rPr>
              <a:t>SPOD Nymburk</a:t>
            </a:r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) </a:t>
            </a:r>
          </a:p>
          <a:p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Organizace každoměsíčních setkání aktérů zapojených do vzdělávání v území (škol, soc. práce a NNO, SPOD a dalších) pro řešení vzdělávací neúspěšnosti i zajištění úspěchu každého žáka, včetně žáků nadaných. Stanovení odpovědného subjektu (odbor školství, sociálních věcí, MAP aj.) pro koordinaci setkání a navazujících aktivit. (</a:t>
            </a:r>
            <a:r>
              <a:rPr lang="cs-CZ" sz="1800" b="0" i="0" u="none" strike="noStrike" baseline="0" dirty="0">
                <a:solidFill>
                  <a:srgbClr val="52799E"/>
                </a:solidFill>
                <a:latin typeface="Fira Sans" panose="020B0503050000020004" pitchFamily="34" charset="0"/>
              </a:rPr>
              <a:t>Klášterec nad Ohří</a:t>
            </a:r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, </a:t>
            </a:r>
            <a:r>
              <a:rPr lang="cs-CZ" sz="1800" b="0" i="0" u="none" strike="noStrike" baseline="0" dirty="0">
                <a:solidFill>
                  <a:srgbClr val="52799E"/>
                </a:solidFill>
                <a:latin typeface="Fira Sans" panose="020B0503050000020004" pitchFamily="34" charset="0"/>
              </a:rPr>
              <a:t>Kadaň</a:t>
            </a:r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) </a:t>
            </a:r>
            <a:endParaRPr lang="cs-CZ" sz="1800" b="0" i="0" u="none" strike="noStrike" baseline="0" dirty="0">
              <a:solidFill>
                <a:srgbClr val="000000"/>
              </a:solidFill>
              <a:latin typeface="Inter"/>
            </a:endParaRPr>
          </a:p>
          <a:p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Zamezení vzniku segregovaných škol a při jejich existenci zrušení. </a:t>
            </a:r>
            <a:r>
              <a:rPr lang="cs-CZ" sz="1800" b="0" i="0" u="none" strike="noStrike" baseline="0" dirty="0" err="1">
                <a:solidFill>
                  <a:srgbClr val="585858"/>
                </a:solidFill>
                <a:latin typeface="Fira Sans" panose="020B0503050000020004" pitchFamily="34" charset="0"/>
              </a:rPr>
              <a:t>Desegregace</a:t>
            </a:r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 podporuje vzdělávací úspěch, aspirace a sociální mobilitu (více na </a:t>
            </a:r>
            <a:r>
              <a:rPr lang="cs-CZ" sz="1800" b="0" i="0" u="none" strike="noStrike" baseline="0" dirty="0">
                <a:solidFill>
                  <a:srgbClr val="52799E"/>
                </a:solidFill>
                <a:latin typeface="Fira Sans" panose="020B0503050000020004" pitchFamily="34" charset="0"/>
              </a:rPr>
              <a:t>www.desegregace.cz</a:t>
            </a:r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). </a:t>
            </a:r>
          </a:p>
          <a:p>
            <a:endParaRPr lang="cs-CZ" sz="1800" b="0" i="0" u="none" strike="noStrike" baseline="0" dirty="0">
              <a:solidFill>
                <a:srgbClr val="585858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697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FCFE842-EC70-7586-F25E-15AAAAD183AB}"/>
              </a:ext>
            </a:extLst>
          </p:cNvPr>
          <p:cNvSpPr txBox="1"/>
          <p:nvPr/>
        </p:nvSpPr>
        <p:spPr>
          <a:xfrm>
            <a:off x="925976" y="987317"/>
            <a:ext cx="982690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Řešení destabilizující chudoby (exekuce, bytová nouze, sociální podpora) </a:t>
            </a:r>
            <a:endParaRPr lang="cs-CZ" sz="1800" b="0" i="0" u="none" strike="noStrike" baseline="0" dirty="0">
              <a:solidFill>
                <a:srgbClr val="585858"/>
              </a:solidFill>
              <a:latin typeface="Fira Sans" panose="020B0503050000020004" pitchFamily="34" charset="0"/>
            </a:endParaRP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Fira Sans" panose="020B0503050000020004" pitchFamily="34" charset="0"/>
              </a:rPr>
              <a:t>Informovat exekuované o možnosti vstupu do oddlužení, případně zařídit sepsání návrhu na oddlužení. </a:t>
            </a:r>
          </a:p>
          <a:p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Rekonstrukce obecního bytového fondu (s využitím dotačních programů či dalších systémů dofinancování). Zavedení programů </a:t>
            </a:r>
            <a:r>
              <a:rPr lang="cs-CZ" sz="1800" b="0" i="0" u="none" strike="noStrike" baseline="0" dirty="0" err="1">
                <a:solidFill>
                  <a:srgbClr val="52799E"/>
                </a:solidFill>
                <a:latin typeface="Fira Sans" panose="020B0503050000020004" pitchFamily="34" charset="0"/>
              </a:rPr>
              <a:t>Housing</a:t>
            </a:r>
            <a:r>
              <a:rPr lang="cs-CZ" sz="1800" b="0" i="0" u="none" strike="noStrike" baseline="0" dirty="0">
                <a:solidFill>
                  <a:srgbClr val="52799E"/>
                </a:solidFill>
                <a:latin typeface="Fira Sans" panose="020B0503050000020004" pitchFamily="34" charset="0"/>
              </a:rPr>
              <a:t> </a:t>
            </a:r>
            <a:r>
              <a:rPr lang="cs-CZ" sz="1800" b="0" i="0" u="none" strike="noStrike" baseline="0" dirty="0" err="1">
                <a:solidFill>
                  <a:srgbClr val="52799E"/>
                </a:solidFill>
                <a:latin typeface="Fira Sans" panose="020B0503050000020004" pitchFamily="34" charset="0"/>
              </a:rPr>
              <a:t>first</a:t>
            </a:r>
            <a:r>
              <a:rPr lang="cs-CZ" sz="1800" b="0" i="0" u="none" strike="noStrike" baseline="0" dirty="0">
                <a:solidFill>
                  <a:srgbClr val="52799E"/>
                </a:solidFill>
                <a:latin typeface="Fira Sans" panose="020B0503050000020004" pitchFamily="34" charset="0"/>
              </a:rPr>
              <a:t> 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Fira Sans" panose="020B0503050000020004" pitchFamily="34" charset="0"/>
              </a:rPr>
              <a:t>nebo </a:t>
            </a:r>
            <a:r>
              <a:rPr lang="cs-CZ" sz="1800" b="0" i="0" u="none" strike="noStrike" baseline="0" dirty="0">
                <a:solidFill>
                  <a:srgbClr val="52799E"/>
                </a:solidFill>
                <a:latin typeface="Fira Sans" panose="020B0503050000020004" pitchFamily="34" charset="0"/>
              </a:rPr>
              <a:t>prostupné bydlení</a:t>
            </a:r>
            <a:r>
              <a:rPr lang="cs-CZ" sz="1800" b="0" i="0" u="none" strike="noStrike" baseline="0" dirty="0">
                <a:solidFill>
                  <a:srgbClr val="1154CC"/>
                </a:solidFill>
                <a:latin typeface="Fira Sans" panose="020B0503050000020004" pitchFamily="34" charset="0"/>
              </a:rPr>
              <a:t>. (</a:t>
            </a:r>
            <a:r>
              <a:rPr lang="cs-CZ" sz="1800" b="0" i="0" u="none" strike="noStrike" baseline="0" dirty="0">
                <a:solidFill>
                  <a:srgbClr val="52799E"/>
                </a:solidFill>
                <a:latin typeface="Fira Sans" panose="020B0503050000020004" pitchFamily="34" charset="0"/>
              </a:rPr>
              <a:t>Kadaň</a:t>
            </a:r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) </a:t>
            </a:r>
            <a:endParaRPr lang="cs-CZ" sz="1800" b="0" i="0" u="none" strike="noStrike" baseline="0" dirty="0">
              <a:solidFill>
                <a:srgbClr val="000000"/>
              </a:solidFill>
              <a:latin typeface="Fira Sans" panose="020B0503050000020004" pitchFamily="34" charset="0"/>
            </a:endParaRPr>
          </a:p>
          <a:p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Informování rodin o nároku na přídavek na děti. Instruktáž úřadů práce, aby pracovali aktivně v politice zaměstnanosti, ne restriktivně v oblasti dávek SSP (příspěvek na bydlení, příspěvek na děti) a jednorázových dávek. (</a:t>
            </a:r>
            <a:r>
              <a:rPr lang="cs-CZ" sz="1800" b="0" i="0" u="none" strike="noStrike" baseline="0" dirty="0">
                <a:solidFill>
                  <a:srgbClr val="52799E"/>
                </a:solidFill>
                <a:latin typeface="Fira Sans" panose="020B0503050000020004" pitchFamily="34" charset="0"/>
              </a:rPr>
              <a:t>case management </a:t>
            </a:r>
            <a:r>
              <a:rPr lang="cs-CZ" sz="1800" b="0" i="0" u="none" strike="noStrike" baseline="0" dirty="0" err="1">
                <a:solidFill>
                  <a:srgbClr val="52799E"/>
                </a:solidFill>
                <a:latin typeface="Fira Sans" panose="020B0503050000020004" pitchFamily="34" charset="0"/>
              </a:rPr>
              <a:t>Chanov</a:t>
            </a:r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) </a:t>
            </a:r>
          </a:p>
          <a:p>
            <a:endParaRPr lang="cs-CZ" sz="1800" b="0" i="0" u="none" strike="noStrike" baseline="0" dirty="0">
              <a:solidFill>
                <a:srgbClr val="585858"/>
              </a:solidFill>
              <a:latin typeface="Fira Sans" panose="020B0503050000020004" pitchFamily="34" charset="0"/>
            </a:endParaRPr>
          </a:p>
          <a:p>
            <a:r>
              <a:rPr lang="cs-CZ" sz="1800" b="1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Dostupné a kvalitní předškolní vzdělávání </a:t>
            </a:r>
            <a:endParaRPr lang="cs-CZ" sz="1800" b="0" i="0" u="none" strike="noStrike" baseline="0" dirty="0">
              <a:solidFill>
                <a:srgbClr val="585858"/>
              </a:solidFill>
              <a:latin typeface="Fira Sans" panose="020B0503050000020004" pitchFamily="34" charset="0"/>
            </a:endParaRPr>
          </a:p>
          <a:p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Snaha o co největší zapojení znevýhodněných a dětí žijících v chudobě do předškolního vzdělávání, a to alespoň od 3 let. Pomoc rodičům s kontaktem a zápisem do MŠ. (</a:t>
            </a:r>
            <a:r>
              <a:rPr lang="cs-CZ" sz="1800" b="0" i="0" u="none" strike="noStrike" baseline="0" dirty="0">
                <a:solidFill>
                  <a:srgbClr val="52799E"/>
                </a:solidFill>
                <a:latin typeface="Fira Sans" panose="020B0503050000020004" pitchFamily="34" charset="0"/>
              </a:rPr>
              <a:t>MŠ Špálova</a:t>
            </a:r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) </a:t>
            </a:r>
          </a:p>
          <a:p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Minimalizace bariér docházky a hladkého fungování v MŠ – obědy zdarma, doprava do mateřské školy, podpora pedagogických sborů MŠ a ZŠ pro práci se znevýhodněnými dětmi. (</a:t>
            </a:r>
            <a:r>
              <a:rPr lang="cs-CZ" sz="1800" b="0" i="0" u="none" strike="noStrike" baseline="0" dirty="0">
                <a:solidFill>
                  <a:srgbClr val="52799E"/>
                </a:solidFill>
                <a:latin typeface="Fira Sans" panose="020B0503050000020004" pitchFamily="34" charset="0"/>
              </a:rPr>
              <a:t>MŠ Obrnice</a:t>
            </a:r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6890289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DA92989-7F5A-BE5C-1C95-F5C7F01AF7C8}"/>
              </a:ext>
            </a:extLst>
          </p:cNvPr>
          <p:cNvSpPr txBox="1"/>
          <p:nvPr/>
        </p:nvSpPr>
        <p:spPr>
          <a:xfrm>
            <a:off x="1226915" y="1169736"/>
            <a:ext cx="1023202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Financování škol </a:t>
            </a:r>
            <a:endParaRPr lang="cs-CZ" sz="1800" b="0" i="0" u="none" strike="noStrike" baseline="0" dirty="0">
              <a:solidFill>
                <a:srgbClr val="585858"/>
              </a:solidFill>
              <a:latin typeface="Fira Sans" panose="020B0503050000020004" pitchFamily="34" charset="0"/>
            </a:endParaRPr>
          </a:p>
          <a:p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Zajistit dostatečný příspěvek na provoz škol k zajištění výuky (vybavení) a kvalitní pedagogické práce (odměňování učitelů, podpůrného personálu) i nepedagogické správy škol. </a:t>
            </a:r>
            <a:endParaRPr lang="cs-CZ" sz="1800" b="0" i="0" u="none" strike="noStrike" baseline="0" dirty="0">
              <a:solidFill>
                <a:srgbClr val="000000"/>
              </a:solidFill>
              <a:latin typeface="Fira Sans" panose="020B0503050000020004" pitchFamily="34" charset="0"/>
            </a:endParaRPr>
          </a:p>
          <a:p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Uvolnit prostor ředitelům a vedení škol k zaměření se na pedagogické vedení škol tak, že bude alespoň část nepedagogické práce a správy majetku zajištěna zřizovatelem. (</a:t>
            </a:r>
            <a:r>
              <a:rPr lang="cs-CZ" sz="1800" b="0" i="0" u="none" strike="noStrike" baseline="0" dirty="0">
                <a:solidFill>
                  <a:srgbClr val="52799E"/>
                </a:solidFill>
                <a:latin typeface="Fira Sans" panose="020B0503050000020004" pitchFamily="34" charset="0"/>
              </a:rPr>
              <a:t>Pardubice</a:t>
            </a:r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, </a:t>
            </a:r>
            <a:r>
              <a:rPr lang="cs-CZ" sz="1800" b="0" i="0" u="none" strike="noStrike" baseline="0" dirty="0">
                <a:solidFill>
                  <a:srgbClr val="52799E"/>
                </a:solidFill>
                <a:latin typeface="Fira Sans" panose="020B0503050000020004" pitchFamily="34" charset="0"/>
              </a:rPr>
              <a:t>Dolní Břežany</a:t>
            </a:r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) </a:t>
            </a:r>
            <a:endParaRPr lang="cs-CZ" sz="1800" b="0" i="0" u="none" strike="noStrike" baseline="0" dirty="0">
              <a:solidFill>
                <a:srgbClr val="000000"/>
              </a:solidFill>
              <a:latin typeface="Fira Sans" panose="020B0503050000020004" pitchFamily="34" charset="0"/>
            </a:endParaRP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Fira Sans" panose="020B0503050000020004" pitchFamily="34" charset="0"/>
            </a:endParaRPr>
          </a:p>
          <a:p>
            <a:r>
              <a:rPr lang="cs-CZ" sz="1800" b="1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Personální zajištění </a:t>
            </a:r>
            <a:endParaRPr lang="cs-CZ" sz="1800" b="0" i="0" u="none" strike="noStrike" baseline="0" dirty="0">
              <a:solidFill>
                <a:srgbClr val="585858"/>
              </a:solidFill>
              <a:latin typeface="Fira Sans" panose="020B0503050000020004" pitchFamily="34" charset="0"/>
            </a:endParaRPr>
          </a:p>
          <a:p>
            <a:r>
              <a:rPr lang="cs-CZ" sz="1800" b="0" i="0" u="none" strike="noStrike" baseline="0" dirty="0">
                <a:solidFill>
                  <a:srgbClr val="585858"/>
                </a:solidFill>
                <a:latin typeface="Fira Sans" panose="020B0503050000020004" pitchFamily="34" charset="0"/>
              </a:rPr>
              <a:t>Zajištění podmínek a motivačních nástrojů pro získání kvalifikovaných a aprobovaných pedagogů a podpůrného personálu ve školách ze strany zřizovatele. Zajištění kvalitního uvádění začínajících učitelů do profese. </a:t>
            </a:r>
            <a:endParaRPr lang="cs-CZ" sz="1800" b="0" i="0" u="none" strike="noStrike" baseline="0" dirty="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338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7FA07D-7FDB-0E01-78C1-4D95D3A0E8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03207"/>
          </a:xfrm>
        </p:spPr>
        <p:txBody>
          <a:bodyPr>
            <a:normAutofit fontScale="90000"/>
          </a:bodyPr>
          <a:lstStyle/>
          <a:p>
            <a:r>
              <a:rPr lang="cs-CZ" dirty="0"/>
              <a:t>Tištěné materiály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70AEFB5-1B8F-723B-F236-78CC87900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461" y="2607579"/>
            <a:ext cx="9144000" cy="3128058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00B050"/>
                </a:solidFill>
              </a:rPr>
              <a:t>Priority MŠMT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0070C0"/>
                </a:solidFill>
              </a:rPr>
              <a:t>Hlavní zjištění ČŠI – sekundární analýza dat </a:t>
            </a:r>
          </a:p>
          <a:p>
            <a:pPr algn="l"/>
            <a:r>
              <a:rPr lang="cs-CZ" sz="3200" dirty="0">
                <a:solidFill>
                  <a:srgbClr val="0070C0"/>
                </a:solidFill>
              </a:rPr>
              <a:t>   z mezinárodních i domácích šetření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FF0000"/>
                </a:solidFill>
              </a:rPr>
              <a:t>Povinná témata k řešení v MAP IV</a:t>
            </a:r>
          </a:p>
        </p:txBody>
      </p:sp>
    </p:spTree>
    <p:extLst>
      <p:ext uri="{BB962C8B-B14F-4D97-AF65-F5344CB8AC3E}">
        <p14:creationId xmlns:p14="http://schemas.microsoft.com/office/powerpoint/2010/main" val="14534852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02412B-E4B6-258C-4EB3-EA26951ED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zbývá  ??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BD098D-957D-651D-9AD9-86A2256A82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  <a:tabLst>
                <a:tab pos="457200" algn="l"/>
              </a:tabLst>
            </a:pPr>
            <a:r>
              <a:rPr lang="cs-CZ" sz="2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4. Schvalování jednotlivých cílů k prioritám Strategického rámce MAP (v dokumentu podbarveny žlutě viz. 4 kapitola – Přehled priorit a cílů)</a:t>
            </a:r>
            <a:endParaRPr lang="cs-CZ" b="1" dirty="0"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0" lvl="0" indent="0">
              <a:buNone/>
              <a:tabLst>
                <a:tab pos="457200" algn="l"/>
              </a:tabLst>
            </a:pPr>
            <a:endParaRPr lang="cs-CZ" sz="2800" b="1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0" lvl="0" indent="0">
              <a:buNone/>
              <a:tabLst>
                <a:tab pos="457200" algn="l"/>
              </a:tabLst>
            </a:pPr>
            <a:r>
              <a:rPr lang="cs-CZ" b="1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5. </a:t>
            </a:r>
            <a:r>
              <a:rPr lang="cs-CZ" sz="2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Schvalování nových návrhů investičních akcí (v dokumentu červeně) k zařazení do SR MAP</a:t>
            </a:r>
            <a:endParaRPr lang="cs-CZ" sz="2800" b="1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>
              <a:buNone/>
            </a:pPr>
            <a:endParaRPr lang="cs-CZ" sz="2800" b="1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cs-CZ" sz="2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6.   Různé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1622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2A3D038-2484-75CD-0FA7-6B9609237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2724" y="230307"/>
            <a:ext cx="2535810" cy="1842081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6A2E628-5396-B22D-E406-5678E36E9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tabLst>
                <a:tab pos="457200" algn="l"/>
              </a:tabLst>
            </a:pPr>
            <a:r>
              <a:rPr lang="cs-CZ" sz="4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Informace o realizaci projektu a jeho implementačních aktivit</a:t>
            </a:r>
            <a:endParaRPr lang="cs-CZ" sz="44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E21EE6F-0FB7-81CD-31D3-61FF66A1B3E9}"/>
              </a:ext>
            </a:extLst>
          </p:cNvPr>
          <p:cNvSpPr txBox="1"/>
          <p:nvPr/>
        </p:nvSpPr>
        <p:spPr>
          <a:xfrm>
            <a:off x="838200" y="1553918"/>
            <a:ext cx="10144027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cs-CZ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cs-CZ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Cílem projektu č. 1 je </a:t>
            </a:r>
            <a:r>
              <a:rPr lang="cs-CZ" sz="2400" b="1" dirty="0">
                <a:solidFill>
                  <a:srgbClr val="FF0000"/>
                </a:solidFill>
              </a:rPr>
              <a:t>prohloubení spolupráce a zapojení</a:t>
            </a:r>
          </a:p>
          <a:p>
            <a:r>
              <a:rPr lang="cs-CZ" sz="2400" b="1" dirty="0">
                <a:solidFill>
                  <a:srgbClr val="FF0000"/>
                </a:solidFill>
              </a:rPr>
              <a:t>relevantních aktérů z území do procesu plánování 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 aktualizace místního akčního plánu rozvoje vzdělávání</a:t>
            </a:r>
          </a:p>
          <a:p>
            <a:endParaRPr lang="cs-CZ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cs-CZ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Cílem projektu č. 2 je </a:t>
            </a:r>
            <a:r>
              <a:rPr lang="cs-CZ" sz="2400" b="0" i="0" u="none" strike="noStrike" baseline="0" dirty="0">
                <a:solidFill>
                  <a:srgbClr val="00B0F0"/>
                </a:solidFill>
                <a:latin typeface="Calibri" panose="020F0502020204030204" pitchFamily="34" charset="0"/>
              </a:rPr>
              <a:t>zkvalitnění vzdělávání 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 mateřských a základních školách v daném území </a:t>
            </a:r>
            <a:r>
              <a:rPr lang="cs-CZ" sz="2400" b="0" i="0" u="none" strike="noStrike" baseline="0" dirty="0">
                <a:solidFill>
                  <a:srgbClr val="00B0F0"/>
                </a:solidFill>
                <a:latin typeface="Calibri" panose="020F0502020204030204" pitchFamily="34" charset="0"/>
              </a:rPr>
              <a:t>v reakci na problémy a potřeby tohoto území 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prostřednictvím KA </a:t>
            </a:r>
            <a:r>
              <a:rPr lang="cs-CZ" sz="2400" dirty="0">
                <a:solidFill>
                  <a:srgbClr val="00B0F0"/>
                </a:solidFill>
              </a:rPr>
              <a:t>Aktivita 4 – Implementace akčních plánů</a:t>
            </a:r>
            <a:r>
              <a:rPr lang="cs-CZ" sz="2400" b="0" i="0" u="none" strike="noStrike" baseline="0" dirty="0">
                <a:solidFill>
                  <a:srgbClr val="00B0F0"/>
                </a:solidFill>
                <a:latin typeface="Calibri" panose="020F0502020204030204" pitchFamily="34" charset="0"/>
              </a:rPr>
              <a:t>. </a:t>
            </a:r>
          </a:p>
          <a:p>
            <a:endParaRPr lang="cs-CZ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cs-CZ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Cílem projektu č. 3 je </a:t>
            </a:r>
            <a:r>
              <a:rPr lang="cs-CZ" sz="2400" b="0" i="0" u="none" strike="noStrike" baseline="0" dirty="0">
                <a:solidFill>
                  <a:srgbClr val="7030A0"/>
                </a:solidFill>
                <a:latin typeface="Calibri" panose="020F0502020204030204" pitchFamily="34" charset="0"/>
              </a:rPr>
              <a:t>zhodnocení dopadu 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projektem realizovaných aktivit na všechny relevantní cílové skupiny prostřednictvím KA Aktivita 2 – Vnitřní hodnocení projektu. </a:t>
            </a:r>
          </a:p>
        </p:txBody>
      </p:sp>
    </p:spTree>
    <p:extLst>
      <p:ext uri="{BB962C8B-B14F-4D97-AF65-F5344CB8AC3E}">
        <p14:creationId xmlns:p14="http://schemas.microsoft.com/office/powerpoint/2010/main" val="10842034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ECEE53-0FAB-08E1-D565-424783122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Realizační tým MAP děkuje za pozornost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B6149B-B460-17A7-F4C4-9FD22ACAED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Projektový manažer:</a:t>
            </a:r>
          </a:p>
          <a:p>
            <a:r>
              <a:rPr lang="cs-CZ" sz="2400" dirty="0"/>
              <a:t>Mgr. Jindřich Haišman</a:t>
            </a:r>
          </a:p>
          <a:p>
            <a:r>
              <a:rPr lang="cs-CZ" sz="2400" dirty="0">
                <a:hlinkClick r:id="rId2"/>
              </a:rPr>
              <a:t>haisman@masposumavi.cz</a:t>
            </a:r>
            <a:endParaRPr lang="cs-CZ" sz="2400" dirty="0"/>
          </a:p>
          <a:p>
            <a:endParaRPr lang="cs-CZ" sz="2400" dirty="0"/>
          </a:p>
          <a:p>
            <a:r>
              <a:rPr lang="cs-CZ" dirty="0">
                <a:solidFill>
                  <a:srgbClr val="C00000"/>
                </a:solidFill>
              </a:rPr>
              <a:t>Koordinátorka projektu:</a:t>
            </a:r>
          </a:p>
          <a:p>
            <a:r>
              <a:rPr lang="cs-CZ" sz="2400" dirty="0"/>
              <a:t>Ing. Marie Kaufnerová</a:t>
            </a:r>
          </a:p>
          <a:p>
            <a:r>
              <a:rPr lang="cs-CZ" sz="2400" dirty="0">
                <a:hlinkClick r:id="rId3"/>
              </a:rPr>
              <a:t>kaufnerova@masposumavi.cz</a:t>
            </a:r>
            <a:r>
              <a:rPr lang="cs-CZ" sz="2400" dirty="0"/>
              <a:t> 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52A1EA2-0BD7-48A3-85C9-6C5B1AEB19D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>
                <a:solidFill>
                  <a:srgbClr val="00B050"/>
                </a:solidFill>
              </a:rPr>
              <a:t>Finanční manažerka</a:t>
            </a:r>
            <a:r>
              <a:rPr lang="cs-CZ" dirty="0"/>
              <a:t>:</a:t>
            </a:r>
          </a:p>
          <a:p>
            <a:r>
              <a:rPr lang="cs-CZ" sz="2400" dirty="0"/>
              <a:t>Jindřiška Bělohlavá</a:t>
            </a:r>
          </a:p>
          <a:p>
            <a:r>
              <a:rPr lang="cs-CZ" sz="2400" dirty="0">
                <a:hlinkClick r:id="rId4"/>
              </a:rPr>
              <a:t>belohlava@masposumavi.c</a:t>
            </a:r>
            <a:r>
              <a:rPr lang="cs-CZ" sz="2400" dirty="0"/>
              <a:t>z</a:t>
            </a:r>
          </a:p>
          <a:p>
            <a:endParaRPr lang="cs-CZ" dirty="0"/>
          </a:p>
          <a:p>
            <a:r>
              <a:rPr lang="cs-CZ" dirty="0">
                <a:solidFill>
                  <a:srgbClr val="FFC000"/>
                </a:solidFill>
              </a:rPr>
              <a:t>Administrativní pracovník:</a:t>
            </a:r>
          </a:p>
          <a:p>
            <a:r>
              <a:rPr lang="cs-CZ" sz="2000" dirty="0"/>
              <a:t>Václava Šulanová</a:t>
            </a:r>
          </a:p>
          <a:p>
            <a:r>
              <a:rPr lang="cs-CZ" sz="2000" dirty="0">
                <a:hlinkClick r:id="rId5"/>
              </a:rPr>
              <a:t>sulanova@masposumavi.cz</a:t>
            </a:r>
            <a:r>
              <a:rPr lang="cs-CZ" sz="2000" dirty="0"/>
              <a:t>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71B119D-3CB9-1AE6-C950-44FE44EA34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628588"/>
            <a:ext cx="3841926" cy="54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505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brázek 20">
            <a:extLst>
              <a:ext uri="{FF2B5EF4-FFF2-40B4-BE49-F238E27FC236}">
                <a16:creationId xmlns:a16="http://schemas.microsoft.com/office/drawing/2014/main" id="{1FB81B99-ED09-9510-7936-ACBC4DE85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4" y="425698"/>
            <a:ext cx="5291328" cy="5836920"/>
          </a:xfrm>
          <a:prstGeom prst="rect">
            <a:avLst/>
          </a:prstGeom>
        </p:spPr>
      </p:pic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F49F04E6-5F44-A168-4F7A-1317037E52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6717081"/>
              </p:ext>
            </p:extLst>
          </p:nvPr>
        </p:nvGraphicFramePr>
        <p:xfrm>
          <a:off x="6096000" y="1671771"/>
          <a:ext cx="5308335" cy="4289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1667">
                  <a:extLst>
                    <a:ext uri="{9D8B030D-6E8A-4147-A177-3AD203B41FA5}">
                      <a16:colId xmlns:a16="http://schemas.microsoft.com/office/drawing/2014/main" val="1801959597"/>
                    </a:ext>
                  </a:extLst>
                </a:gridCol>
                <a:gridCol w="1061667">
                  <a:extLst>
                    <a:ext uri="{9D8B030D-6E8A-4147-A177-3AD203B41FA5}">
                      <a16:colId xmlns:a16="http://schemas.microsoft.com/office/drawing/2014/main" val="2639552468"/>
                    </a:ext>
                  </a:extLst>
                </a:gridCol>
                <a:gridCol w="1061667">
                  <a:extLst>
                    <a:ext uri="{9D8B030D-6E8A-4147-A177-3AD203B41FA5}">
                      <a16:colId xmlns:a16="http://schemas.microsoft.com/office/drawing/2014/main" val="2369408079"/>
                    </a:ext>
                  </a:extLst>
                </a:gridCol>
                <a:gridCol w="1050331">
                  <a:extLst>
                    <a:ext uri="{9D8B030D-6E8A-4147-A177-3AD203B41FA5}">
                      <a16:colId xmlns:a16="http://schemas.microsoft.com/office/drawing/2014/main" val="28449229"/>
                    </a:ext>
                  </a:extLst>
                </a:gridCol>
                <a:gridCol w="1073003">
                  <a:extLst>
                    <a:ext uri="{9D8B030D-6E8A-4147-A177-3AD203B41FA5}">
                      <a16:colId xmlns:a16="http://schemas.microsoft.com/office/drawing/2014/main" val="3843872678"/>
                    </a:ext>
                  </a:extLst>
                </a:gridCol>
              </a:tblGrid>
              <a:tr h="1429804">
                <a:tc>
                  <a:txBody>
                    <a:bodyPr/>
                    <a:lstStyle/>
                    <a:p>
                      <a:r>
                        <a:rPr lang="cs-CZ" dirty="0"/>
                        <a:t>PS </a:t>
                      </a:r>
                      <a:r>
                        <a:rPr lang="cs-CZ" dirty="0" err="1"/>
                        <a:t>fin</a:t>
                      </a:r>
                      <a:endParaRPr lang="cs-CZ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19.5.2024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21.11.2024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rgbClr val="FF0000"/>
                          </a:solidFill>
                        </a:rPr>
                        <a:t>27.2.2024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9499381"/>
                  </a:ext>
                </a:extLst>
              </a:tr>
              <a:tr h="1429804">
                <a:tc>
                  <a:txBody>
                    <a:bodyPr/>
                    <a:lstStyle/>
                    <a:p>
                      <a:r>
                        <a:rPr lang="cs-CZ" dirty="0"/>
                        <a:t>PS </a:t>
                      </a:r>
                      <a:r>
                        <a:rPr lang="cs-CZ" dirty="0" err="1"/>
                        <a:t>MoDiFo</a:t>
                      </a:r>
                      <a:endParaRPr lang="cs-CZ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19.5.2024</a:t>
                      </a:r>
                    </a:p>
                    <a:p>
                      <a:endParaRPr lang="cs-CZ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31. 10. 24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28.11.2024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rgbClr val="FF0000"/>
                          </a:solidFill>
                        </a:rPr>
                        <a:t>27.2.2024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653"/>
                  </a:ext>
                </a:extLst>
              </a:tr>
              <a:tr h="1429804">
                <a:tc>
                  <a:txBody>
                    <a:bodyPr/>
                    <a:lstStyle/>
                    <a:p>
                      <a:r>
                        <a:rPr lang="cs-CZ" dirty="0"/>
                        <a:t>PS RP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19.5.2024</a:t>
                      </a:r>
                    </a:p>
                    <a:p>
                      <a:endParaRPr lang="cs-CZ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25.9.2024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14.11.2024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rgbClr val="FF0000"/>
                          </a:solidFill>
                        </a:rPr>
                        <a:t>27.2.2024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71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998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EEEB27-B328-4BA2-B1C1-5B16A7F20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Plán tvorby MAP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6BBEFE-654C-8BED-0729-705730A22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1968"/>
            <a:ext cx="10515600" cy="4644995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>
                <a:solidFill>
                  <a:srgbClr val="00B0F0"/>
                </a:solidFill>
              </a:rPr>
              <a:t>PS 3 </a:t>
            </a:r>
            <a:r>
              <a:rPr lang="cs-CZ" dirty="0"/>
              <a:t>–  listopad, prosinec 2024 - vytvoření VIZE do roku 2028, dopracování SWOT analýzy, priority vzdělávání</a:t>
            </a:r>
          </a:p>
          <a:p>
            <a:r>
              <a:rPr lang="cs-CZ" b="1" dirty="0">
                <a:solidFill>
                  <a:srgbClr val="00B0F0"/>
                </a:solidFill>
              </a:rPr>
              <a:t>PS 4 </a:t>
            </a:r>
            <a:r>
              <a:rPr lang="cs-CZ" dirty="0"/>
              <a:t>– únor -  společné setkání  PS– návrh PRIORIT ROZVOJE VZDĚLÁVÁNÍ pro ŘV, investiční priority, šetření PAQ </a:t>
            </a:r>
            <a:r>
              <a:rPr lang="cs-CZ" dirty="0" err="1"/>
              <a:t>research</a:t>
            </a:r>
            <a:r>
              <a:rPr lang="cs-CZ" dirty="0"/>
              <a:t>, IDZ PK</a:t>
            </a:r>
          </a:p>
          <a:p>
            <a:r>
              <a:rPr lang="cs-CZ" dirty="0">
                <a:solidFill>
                  <a:srgbClr val="00B050"/>
                </a:solidFill>
              </a:rPr>
              <a:t>KONZULTAČNÍ PROCES</a:t>
            </a:r>
            <a:r>
              <a:rPr lang="cs-CZ" dirty="0"/>
              <a:t>, SCHVALOVÁNÍ </a:t>
            </a:r>
            <a:r>
              <a:rPr lang="cs-CZ" b="1" dirty="0">
                <a:solidFill>
                  <a:srgbClr val="FF0000"/>
                </a:solidFill>
              </a:rPr>
              <a:t>ŘV</a:t>
            </a:r>
            <a:r>
              <a:rPr lang="cs-CZ" dirty="0"/>
              <a:t> – </a:t>
            </a:r>
            <a:r>
              <a:rPr lang="cs-CZ" dirty="0">
                <a:solidFill>
                  <a:srgbClr val="FF0000"/>
                </a:solidFill>
              </a:rPr>
              <a:t>březen</a:t>
            </a:r>
            <a:r>
              <a:rPr lang="cs-CZ" dirty="0"/>
              <a:t> – </a:t>
            </a:r>
            <a:r>
              <a:rPr lang="cs-CZ" dirty="0">
                <a:solidFill>
                  <a:srgbClr val="FF0000"/>
                </a:solidFill>
              </a:rPr>
              <a:t>schválení </a:t>
            </a:r>
            <a:r>
              <a:rPr lang="cs-CZ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VIZE a PRIORIT do roku 2028</a:t>
            </a:r>
            <a:r>
              <a:rPr lang="cs-CZ" dirty="0">
                <a:solidFill>
                  <a:srgbClr val="FF0000"/>
                </a:solidFill>
              </a:rPr>
              <a:t>, dohoda o prioritách</a:t>
            </a:r>
          </a:p>
          <a:p>
            <a:r>
              <a:rPr lang="cs-CZ" b="1" dirty="0">
                <a:solidFill>
                  <a:srgbClr val="00B0F0"/>
                </a:solidFill>
              </a:rPr>
              <a:t>PS 5 </a:t>
            </a:r>
            <a:r>
              <a:rPr lang="cs-CZ" dirty="0"/>
              <a:t>– duben – </a:t>
            </a:r>
            <a:r>
              <a:rPr lang="cs-CZ" b="1" dirty="0"/>
              <a:t>návrh reálných cílů (rozpracování priorit)</a:t>
            </a:r>
            <a:r>
              <a:rPr lang="cs-CZ" dirty="0"/>
              <a:t>, návrh změn AP na </a:t>
            </a:r>
            <a:r>
              <a:rPr lang="cs-CZ" dirty="0" err="1"/>
              <a:t>š.r</a:t>
            </a:r>
            <a:r>
              <a:rPr lang="cs-CZ" dirty="0"/>
              <a:t>. 2025/26</a:t>
            </a:r>
          </a:p>
          <a:p>
            <a:pPr algn="l"/>
            <a:r>
              <a:rPr lang="cs-CZ" dirty="0">
                <a:solidFill>
                  <a:srgbClr val="00B050"/>
                </a:solidFill>
              </a:rPr>
              <a:t>KONZULTAČNÍ PROCES,</a:t>
            </a:r>
            <a:r>
              <a:rPr lang="cs-CZ" dirty="0"/>
              <a:t> SCHVALOVÁNÍ </a:t>
            </a:r>
            <a:r>
              <a:rPr lang="cs-CZ" b="1" dirty="0">
                <a:solidFill>
                  <a:srgbClr val="FF0000"/>
                </a:solidFill>
              </a:rPr>
              <a:t>ŘV</a:t>
            </a:r>
            <a:r>
              <a:rPr lang="cs-CZ" dirty="0">
                <a:solidFill>
                  <a:srgbClr val="FF0000"/>
                </a:solidFill>
              </a:rPr>
              <a:t> – květen – červen –</a:t>
            </a:r>
            <a:r>
              <a:rPr lang="cs-CZ" b="0" i="0" dirty="0">
                <a:solidFill>
                  <a:srgbClr val="3E3E3E"/>
                </a:solidFill>
                <a:effectLst/>
                <a:latin typeface="Arial" panose="020B0604020202020204" pitchFamily="34" charset="0"/>
              </a:rPr>
              <a:t>STRATEGICKÉ CÍLE  a dílčí cíle- STRATEGICKÝ RÁMEC MAP vč. Investičních priorit</a:t>
            </a:r>
          </a:p>
          <a:p>
            <a:r>
              <a:rPr lang="cs-CZ" b="1" dirty="0">
                <a:solidFill>
                  <a:srgbClr val="00B0F0"/>
                </a:solidFill>
              </a:rPr>
              <a:t>PS 6 </a:t>
            </a:r>
            <a:r>
              <a:rPr lang="cs-CZ" dirty="0"/>
              <a:t>– září –– </a:t>
            </a:r>
            <a:r>
              <a:rPr lang="cs-CZ" b="1" dirty="0"/>
              <a:t>návrhy neinvestičních aktivit </a:t>
            </a:r>
            <a:r>
              <a:rPr lang="cs-CZ" dirty="0"/>
              <a:t>ke schváleným cílům</a:t>
            </a:r>
          </a:p>
          <a:p>
            <a:r>
              <a:rPr lang="cs-CZ" b="1" dirty="0">
                <a:solidFill>
                  <a:srgbClr val="00B0F0"/>
                </a:solidFill>
              </a:rPr>
              <a:t>PS 7 </a:t>
            </a:r>
            <a:r>
              <a:rPr lang="cs-CZ" dirty="0"/>
              <a:t>–  říjen - tvorba aktivit do akčních plánů na </a:t>
            </a:r>
            <a:r>
              <a:rPr lang="cs-CZ" dirty="0" err="1"/>
              <a:t>š.r</a:t>
            </a:r>
            <a:r>
              <a:rPr lang="cs-CZ" dirty="0"/>
              <a:t>. 26/27; 27/28 - hledání finančních zdrojů</a:t>
            </a:r>
          </a:p>
          <a:p>
            <a:r>
              <a:rPr lang="cs-CZ" dirty="0"/>
              <a:t>listopad – </a:t>
            </a:r>
            <a:r>
              <a:rPr lang="cs-CZ" dirty="0">
                <a:solidFill>
                  <a:srgbClr val="00B050"/>
                </a:solidFill>
              </a:rPr>
              <a:t>KONZULTAČNÍ PROCES</a:t>
            </a:r>
            <a:endParaRPr lang="cs-CZ" dirty="0"/>
          </a:p>
          <a:p>
            <a:r>
              <a:rPr lang="cs-CZ" dirty="0"/>
              <a:t>Listopad/prosinec  - </a:t>
            </a:r>
            <a:r>
              <a:rPr lang="cs-CZ" b="1" dirty="0">
                <a:solidFill>
                  <a:srgbClr val="FF0000"/>
                </a:solidFill>
              </a:rPr>
              <a:t>ŘV</a:t>
            </a:r>
            <a:r>
              <a:rPr lang="cs-CZ" dirty="0">
                <a:solidFill>
                  <a:srgbClr val="FF0000"/>
                </a:solidFill>
              </a:rPr>
              <a:t> schvalování -  </a:t>
            </a:r>
            <a:r>
              <a:rPr lang="cs-CZ" b="0" i="0" dirty="0">
                <a:solidFill>
                  <a:srgbClr val="3E3E3E"/>
                </a:solidFill>
                <a:effectLst/>
                <a:latin typeface="Arial" panose="020B0604020202020204" pitchFamily="34" charset="0"/>
              </a:rPr>
              <a:t>AKČNÍ PLÁNY na roky 2025 až 2028 </a:t>
            </a:r>
            <a:r>
              <a:rPr lang="cs-CZ" dirty="0">
                <a:solidFill>
                  <a:srgbClr val="FF0000"/>
                </a:solidFill>
              </a:rPr>
              <a:t>a celé dokumentace MAP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455F895-BE9C-7547-58E3-B85A980354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677" y="476342"/>
            <a:ext cx="6616549" cy="94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996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563380-B091-0185-ACA5-A9D10514A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7839"/>
          </a:xfrm>
        </p:spPr>
        <p:txBody>
          <a:bodyPr/>
          <a:lstStyle/>
          <a:p>
            <a:pPr algn="ctr"/>
            <a:r>
              <a:rPr lang="cs-CZ" dirty="0"/>
              <a:t>IMPLEMENTAČNÍ AKTIVITY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527D0B-0A14-65F0-9197-365CDFBA4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7565" y="1608808"/>
            <a:ext cx="10515600" cy="4351338"/>
          </a:xfrm>
        </p:spPr>
        <p:txBody>
          <a:bodyPr>
            <a:normAutofit/>
          </a:bodyPr>
          <a:lstStyle/>
          <a:p>
            <a:r>
              <a:rPr lang="cs-CZ" sz="2400" b="1" dirty="0"/>
              <a:t>SETKÁNÍ ŘEDITELŮ A VEDOUCÍCH PRACOVNÍKŮ ŠKOL </a:t>
            </a:r>
          </a:p>
          <a:p>
            <a:r>
              <a:rPr lang="cs-CZ" sz="2400" dirty="0"/>
              <a:t>– 22.-23.květen </a:t>
            </a:r>
            <a:r>
              <a:rPr lang="cs-CZ" sz="2400" dirty="0" err="1"/>
              <a:t>Krutěnice</a:t>
            </a:r>
            <a:r>
              <a:rPr lang="cs-CZ" sz="2400" dirty="0"/>
              <a:t> – společné se Sušicí</a:t>
            </a:r>
          </a:p>
          <a:p>
            <a:r>
              <a:rPr lang="cs-CZ" sz="1900" i="1" dirty="0">
                <a:solidFill>
                  <a:srgbClr val="FF0000"/>
                </a:solidFill>
              </a:rPr>
              <a:t>Systém porad, Podpora nadání na školách</a:t>
            </a:r>
          </a:p>
          <a:p>
            <a:r>
              <a:rPr lang="cs-CZ" sz="2000" b="1" dirty="0"/>
              <a:t>NOVÉ TRENDY VE VZDĚLÁVÁNÍ </a:t>
            </a:r>
            <a:r>
              <a:rPr lang="cs-CZ" sz="2000" dirty="0"/>
              <a:t>–</a:t>
            </a:r>
          </a:p>
          <a:p>
            <a:endParaRPr lang="cs-CZ" sz="2000" dirty="0"/>
          </a:p>
          <a:p>
            <a:pPr marL="0" indent="0">
              <a:buNone/>
            </a:pPr>
            <a:r>
              <a:rPr lang="cs-CZ" sz="2100" dirty="0">
                <a:solidFill>
                  <a:srgbClr val="FF0000"/>
                </a:solidFill>
              </a:rPr>
              <a:t>9.4. – Nadané dítě v MŠ </a:t>
            </a:r>
          </a:p>
          <a:p>
            <a:pPr marL="0" indent="0">
              <a:buNone/>
            </a:pPr>
            <a:r>
              <a:rPr lang="cs-CZ" sz="2100" dirty="0">
                <a:solidFill>
                  <a:srgbClr val="FF0000"/>
                </a:solidFill>
              </a:rPr>
              <a:t>Květen – září – Mladý badatel a historik – Skanzen Chanovice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0ACA518-0C53-3C05-AD4D-75A8F398CA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8890"/>
          <a:stretch/>
        </p:blipFill>
        <p:spPr>
          <a:xfrm>
            <a:off x="9258753" y="683174"/>
            <a:ext cx="1979629" cy="371185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8FEC132-9E91-5509-B28D-EAA42CD8A3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0107" y="4067551"/>
            <a:ext cx="1337883" cy="189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562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B293E3CD-562F-DB93-D38E-4BEEFB808AD0}"/>
              </a:ext>
            </a:extLst>
          </p:cNvPr>
          <p:cNvSpPr txBox="1"/>
          <p:nvPr/>
        </p:nvSpPr>
        <p:spPr>
          <a:xfrm>
            <a:off x="1258479" y="1443841"/>
            <a:ext cx="457844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Vzhůru za literárním dobrodružstvím</a:t>
            </a:r>
          </a:p>
          <a:p>
            <a:r>
              <a:rPr lang="cs-CZ" dirty="0"/>
              <a:t> Místně zakotvení učení</a:t>
            </a:r>
          </a:p>
          <a:p>
            <a:r>
              <a:rPr lang="cs-CZ" dirty="0"/>
              <a:t> Tělocvik s fyzioterapeutem pro žáky 1. stupně</a:t>
            </a:r>
          </a:p>
          <a:p>
            <a:r>
              <a:rPr lang="cs-CZ" dirty="0"/>
              <a:t> </a:t>
            </a:r>
            <a:r>
              <a:rPr lang="cs-CZ" dirty="0">
                <a:solidFill>
                  <a:srgbClr val="FFC000"/>
                </a:solidFill>
              </a:rPr>
              <a:t>Seberegulace u školních dětí – pro rodiče</a:t>
            </a:r>
          </a:p>
          <a:p>
            <a:r>
              <a:rPr lang="cs-CZ" dirty="0"/>
              <a:t> </a:t>
            </a:r>
            <a:r>
              <a:rPr lang="cs-CZ" dirty="0">
                <a:solidFill>
                  <a:srgbClr val="FFC000"/>
                </a:solidFill>
              </a:rPr>
              <a:t>Jak připravit dítě na vstup do MŠ - HD</a:t>
            </a:r>
          </a:p>
          <a:p>
            <a:r>
              <a:rPr lang="cs-CZ" dirty="0">
                <a:solidFill>
                  <a:srgbClr val="FFC000"/>
                </a:solidFill>
              </a:rPr>
              <a:t>  Potřebuji ..pomoz mi s tím! - HD</a:t>
            </a:r>
          </a:p>
          <a:p>
            <a:r>
              <a:rPr lang="cs-CZ" dirty="0"/>
              <a:t> Nadané děti v MŠ –  zrušeno - nemoc lektora</a:t>
            </a:r>
          </a:p>
          <a:p>
            <a:r>
              <a:rPr lang="cs-CZ" dirty="0"/>
              <a:t> </a:t>
            </a:r>
            <a:r>
              <a:rPr lang="cs-CZ" dirty="0">
                <a:solidFill>
                  <a:srgbClr val="FFC000"/>
                </a:solidFill>
              </a:rPr>
              <a:t>Rozvoj komunikačních schopností dítěte</a:t>
            </a:r>
          </a:p>
          <a:p>
            <a:r>
              <a:rPr lang="cs-CZ" dirty="0"/>
              <a:t>Reflexe v životě učitele (</a:t>
            </a:r>
            <a:r>
              <a:rPr lang="cs-CZ" dirty="0" err="1"/>
              <a:t>wellbaing</a:t>
            </a:r>
            <a:r>
              <a:rPr lang="cs-CZ" dirty="0"/>
              <a:t>) – zrušeno </a:t>
            </a:r>
          </a:p>
          <a:p>
            <a:r>
              <a:rPr lang="cs-CZ" dirty="0"/>
              <a:t>Proč musí být pedagog na půl úvazku hypnotizér, aby mohl plnit svoji roli! - sloučeno</a:t>
            </a:r>
          </a:p>
          <a:p>
            <a:r>
              <a:rPr lang="cs-CZ" dirty="0"/>
              <a:t> </a:t>
            </a:r>
            <a:r>
              <a:rPr lang="cs-CZ" dirty="0">
                <a:solidFill>
                  <a:srgbClr val="FFC000"/>
                </a:solidFill>
              </a:rPr>
              <a:t>Jak připravit dítě na vstup do MŠ - CH</a:t>
            </a:r>
          </a:p>
          <a:p>
            <a:r>
              <a:rPr lang="cs-CZ" dirty="0">
                <a:solidFill>
                  <a:srgbClr val="FFC000"/>
                </a:solidFill>
              </a:rPr>
              <a:t> Rozvoj komunikačních schopností dítěte - CH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33806BE1-C981-6F0E-82C4-734BDEA44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IMPLEMENTAČNÍ AKTIVITY - semináře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F4F63A9-6AB8-6491-46D2-230C29282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7619" y="765810"/>
            <a:ext cx="3837560" cy="532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798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5AEB5-0724-2114-3530-0C4BD5141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BC23680C-3E73-DE89-8A1B-4CACE9891DFE}"/>
              </a:ext>
            </a:extLst>
          </p:cNvPr>
          <p:cNvSpPr txBox="1"/>
          <p:nvPr/>
        </p:nvSpPr>
        <p:spPr>
          <a:xfrm>
            <a:off x="838200" y="1583115"/>
            <a:ext cx="457844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B050"/>
                </a:solidFill>
              </a:rPr>
              <a:t>PŘIPRAVENO</a:t>
            </a:r>
          </a:p>
          <a:p>
            <a:r>
              <a:rPr lang="cs-CZ" dirty="0">
                <a:solidFill>
                  <a:srgbClr val="FFC000"/>
                </a:solidFill>
              </a:rPr>
              <a:t>Potřebuji .pomoz mi s tím! – CH – 15. května</a:t>
            </a:r>
          </a:p>
          <a:p>
            <a:r>
              <a:rPr lang="cs-CZ" dirty="0">
                <a:solidFill>
                  <a:srgbClr val="FFC000"/>
                </a:solidFill>
              </a:rPr>
              <a:t>Rozvoj komunikačních schopností dítěte – H 21.5.25</a:t>
            </a:r>
          </a:p>
          <a:p>
            <a:r>
              <a:rPr lang="cs-CZ" dirty="0">
                <a:solidFill>
                  <a:srgbClr val="FF0000"/>
                </a:solidFill>
              </a:rPr>
              <a:t>12. 5. HD – Rodič a dítě – nadané nebo zlobivé</a:t>
            </a:r>
          </a:p>
          <a:p>
            <a:endParaRPr lang="cs-CZ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Kroužek Živé historie – pro žáky II. st. – 2 os.</a:t>
            </a:r>
          </a:p>
          <a:p>
            <a:endParaRPr lang="cs-CZ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cs-CZ" dirty="0"/>
              <a:t>1.-2.7.  regionální exkurze pro učitele</a:t>
            </a:r>
          </a:p>
          <a:p>
            <a:r>
              <a:rPr lang="cs-CZ" dirty="0"/>
              <a:t>Kurz RWCT pro pokročilé (Kritické myšlení) – 18.-20.8. – </a:t>
            </a:r>
            <a:r>
              <a:rPr lang="cs-CZ" dirty="0" err="1"/>
              <a:t>Lazny</a:t>
            </a:r>
            <a:endParaRPr lang="cs-CZ" dirty="0"/>
          </a:p>
          <a:p>
            <a:r>
              <a:rPr lang="cs-CZ" dirty="0"/>
              <a:t>Setkání lídrů Kritického myšlení – 21.-22.8.</a:t>
            </a:r>
          </a:p>
          <a:p>
            <a:endParaRPr lang="cs-CZ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16D804D1-481E-68B9-C254-219F6219D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IMPLEMENTAČNÍ AKTIVITY - semináře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9498AF8-3F50-315F-B254-F407ACE45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2300" y="125767"/>
            <a:ext cx="3688404" cy="551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393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754A6-5C75-C7E5-67F8-0CEBDF351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AA466819-8CEF-EFBD-B5D3-D26C33A89993}"/>
              </a:ext>
            </a:extLst>
          </p:cNvPr>
          <p:cNvSpPr txBox="1"/>
          <p:nvPr/>
        </p:nvSpPr>
        <p:spPr>
          <a:xfrm>
            <a:off x="838200" y="1583115"/>
            <a:ext cx="457844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B050"/>
                </a:solidFill>
              </a:rPr>
              <a:t>PŘIPRAVENO</a:t>
            </a:r>
          </a:p>
          <a:p>
            <a:r>
              <a:rPr lang="cs-CZ" dirty="0">
                <a:solidFill>
                  <a:srgbClr val="FFC000"/>
                </a:solidFill>
              </a:rPr>
              <a:t>Potřebuji .pomoz mi s tím! – CH – 15. května</a:t>
            </a:r>
          </a:p>
          <a:p>
            <a:r>
              <a:rPr lang="cs-CZ" dirty="0">
                <a:solidFill>
                  <a:srgbClr val="FFC000"/>
                </a:solidFill>
              </a:rPr>
              <a:t>Rozvoj komunikačních schopností dítěte – H 21.5.25</a:t>
            </a:r>
          </a:p>
          <a:p>
            <a:r>
              <a:rPr lang="cs-CZ" dirty="0">
                <a:solidFill>
                  <a:srgbClr val="FF0000"/>
                </a:solidFill>
              </a:rPr>
              <a:t>12. 5. HD – Rodič a dítě – nadané nebo zlobivé</a:t>
            </a:r>
          </a:p>
          <a:p>
            <a:endParaRPr lang="cs-CZ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Kroužek Živé historie – pro žáky II. st. – 2 os.</a:t>
            </a:r>
          </a:p>
          <a:p>
            <a:endParaRPr lang="cs-CZ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cs-CZ" dirty="0"/>
              <a:t>1.-2.7.  regionální exkurze pro učitele</a:t>
            </a:r>
          </a:p>
          <a:p>
            <a:r>
              <a:rPr lang="cs-CZ" dirty="0"/>
              <a:t>Kurz RWCT pro pokročilé (Kritické myšlení) – 18.-20.8. – </a:t>
            </a:r>
            <a:r>
              <a:rPr lang="cs-CZ" dirty="0" err="1"/>
              <a:t>Lazny</a:t>
            </a:r>
            <a:endParaRPr lang="cs-CZ" dirty="0"/>
          </a:p>
          <a:p>
            <a:r>
              <a:rPr lang="cs-CZ" dirty="0"/>
              <a:t>Setkání lídrů Kritického myšlení – 21.-22.8.</a:t>
            </a:r>
          </a:p>
          <a:p>
            <a:endParaRPr lang="cs-CZ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B5B4AC4E-1698-EE73-D990-73F6D907D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IMPLEMENTAČNÍ AKTIVITY - semináře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AF3D05D-E711-ACA5-709B-70E852F90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2300" y="125767"/>
            <a:ext cx="3688404" cy="551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09917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1905</TotalTime>
  <Words>1560</Words>
  <Application>Microsoft Office PowerPoint</Application>
  <PresentationFormat>Širokoúhlá obrazovka</PresentationFormat>
  <Paragraphs>163</Paragraphs>
  <Slides>30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8" baseType="lpstr">
      <vt:lpstr>Aptos</vt:lpstr>
      <vt:lpstr>Arial</vt:lpstr>
      <vt:lpstr>Calibri</vt:lpstr>
      <vt:lpstr>Calibri Light</vt:lpstr>
      <vt:lpstr>Fira Sans</vt:lpstr>
      <vt:lpstr>Inter</vt:lpstr>
      <vt:lpstr>Roboto Condensed</vt:lpstr>
      <vt:lpstr>Motiv Office</vt:lpstr>
      <vt:lpstr>3. setkání Řídicího výboru MAP IV pro SO ORP Horažďovice  CZ.02.02.XX/00/23_017/0008579 Místní akční plán rozvoje vzdělávání pro SO ORP Horažďovice IV </vt:lpstr>
      <vt:lpstr>PROGRAM: </vt:lpstr>
      <vt:lpstr>Informace o realizaci projektu a jeho implementačních aktivit</vt:lpstr>
      <vt:lpstr>Prezentace aplikace PowerPoint</vt:lpstr>
      <vt:lpstr>Plán tvorby MAP</vt:lpstr>
      <vt:lpstr>IMPLEMENTAČNÍ AKTIVITY </vt:lpstr>
      <vt:lpstr>IMPLEMENTAČNÍ AKTIVITY - semináře</vt:lpstr>
      <vt:lpstr>IMPLEMENTAČNÍ AKTIVITY - semináře</vt:lpstr>
      <vt:lpstr>IMPLEMENTAČNÍ AKTIVITY - semináře</vt:lpstr>
      <vt:lpstr>IMPLEMENTAČNÍ AKTIVITY </vt:lpstr>
      <vt:lpstr>Prezentace aplikace PowerPoint</vt:lpstr>
      <vt:lpstr>Prezentace aplikace PowerPoint</vt:lpstr>
      <vt:lpstr>IPS Kurikulum – NPI ČR – 3.2.2025/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Přehled závěrů z výstupů šetření ČŠI, PAQ Research a mezinárodních výzkumů</vt:lpstr>
      <vt:lpstr> </vt:lpstr>
      <vt:lpstr>Prezentace aplikace PowerPoint</vt:lpstr>
      <vt:lpstr>Prezentace aplikace PowerPoint</vt:lpstr>
      <vt:lpstr>Prezentace aplikace PowerPoint</vt:lpstr>
      <vt:lpstr>Tištěné materiály</vt:lpstr>
      <vt:lpstr>Co zbývá  ??</vt:lpstr>
      <vt:lpstr>Realizační tým MAP děkuje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MAS Pošumaví MAS Pošumaví</dc:creator>
  <cp:lastModifiedBy>MAS Pošumaví MAS Pošumaví</cp:lastModifiedBy>
  <cp:revision>18</cp:revision>
  <dcterms:created xsi:type="dcterms:W3CDTF">2024-09-25T11:15:05Z</dcterms:created>
  <dcterms:modified xsi:type="dcterms:W3CDTF">2025-05-07T08:22:35Z</dcterms:modified>
</cp:coreProperties>
</file>