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57" r:id="rId3"/>
    <p:sldId id="258" r:id="rId4"/>
    <p:sldId id="259" r:id="rId5"/>
    <p:sldId id="261" r:id="rId6"/>
    <p:sldId id="263" r:id="rId7"/>
    <p:sldId id="273" r:id="rId8"/>
    <p:sldId id="274" r:id="rId9"/>
    <p:sldId id="264" r:id="rId10"/>
    <p:sldId id="275" r:id="rId11"/>
    <p:sldId id="267" r:id="rId12"/>
    <p:sldId id="269" r:id="rId13"/>
    <p:sldId id="270" r:id="rId14"/>
    <p:sldId id="272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6938F-40E0-49A4-9D3F-73C2943F3CD1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7431E-520E-4782-9533-E220A69756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474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85571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6084605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739421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362071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35450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585705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027279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792462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573697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886016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570151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16086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3AFE4-67CA-40CB-99AF-8F4BCDD44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0204790-0C2D-4D65-975C-6392001F4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F758B0-3E14-4669-ABCB-A874C35B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100132-3669-4D8B-A2FB-1126EE4E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AC2E2A-68DA-42C8-8C9D-73555BFC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562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F7FF39-5319-44FC-BD1C-62E67C04E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8CCEA87-513F-4D38-9EB3-4E1F1BEBD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0844D3-EB7B-4550-BDDE-C281DE04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F05E76-C850-46E4-98B4-3CC77169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19AAAD-D0C4-459F-8177-9BBB229F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97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8CAD005-03D4-4FE6-95D2-FD8E16BBF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7FBEDBD-A1A3-4F55-8A10-48BF0AC78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36D97F-CA26-4865-826A-FC5B736E5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0307CF-3657-4D1C-8C9F-D2ECDE753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C2403-047E-4FAD-80D0-E1B31AAC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39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E7D762-D24B-4BE2-B7BB-224853ED8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067DCF-4C83-45C4-A807-1E68BC33D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C6EF06-0B07-4144-A583-BE57BAAC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3F4D09-5718-4FE1-9178-CFB90368E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EE2E64-EE12-4F56-BA44-6D95ABC2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43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EAE8A5-1937-4E31-89D9-FF3F17F5D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55409BD-3486-4439-AF2F-302821DF6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03205D-3199-405F-8C8A-101C03AAC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2AA2B8-60BA-4C56-80E6-AE77FE14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9A17E9-ADFA-4912-A3C3-3422A739B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69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78623-41BF-4AE9-933C-67E94839F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2AF1C2-2E6F-4050-A3F1-C202C7DA1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2D53F8C-BEC7-4BAA-A126-3F00CFC9C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5D2051-044B-4C93-8CE0-2619551C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4BF32ED-8A6B-49D3-A3D8-07609CA4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B09A28C-4C93-4CA0-A1FF-309F8BB31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0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1C9443-0454-4629-A8FC-1B33C0E8D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82A3379-F202-4509-902F-63BEA8FBF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79E1C84-B86E-4A66-AF6D-34A9A9C0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189075A-0447-4695-A45A-AE70474BFF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325DB19-492F-4648-AF10-B630C3041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E08B3A8-628F-45FC-978B-779FC7070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2D26859-4703-42ED-9ACF-5FCF40BE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394EA27-6A98-4001-B076-609EE9B0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42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DCB123-8FF4-4702-83FD-E1F505D8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6E4250B-F2ED-4187-A1EF-6767B5C6D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E95B82-7779-41C1-B6A1-C35C2BF9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696BB5-6B55-45BD-959B-08E9795ED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78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058782A-B9DA-4F71-BE24-B5F394515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7AB11C3-184A-464F-BBE2-63755E06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7DF08E-50CB-483F-830B-B46060924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070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745C49-1EEB-4D55-9DC8-965F06CBB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3E519A-4F55-42A7-BFA3-80DFB58BD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DE13587-C05F-4370-8C6A-EB55E2EEA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C01A7D5-0EBB-444E-BF87-C64C3F24E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E7DD67-8837-4E44-81C4-C9BB7F288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8D4CA9-8F2C-4A50-B204-75BABAEF5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58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52383C-D75F-49BD-8D28-2AFB96B7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D5BF648-33A9-44E9-99F3-0C3734FC35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8CFB49C-9DAF-4BF0-900F-2225C6907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02F7C4-2DC7-4198-A0EC-43AD8E5FB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B7E380-C235-4D05-A157-3780C17E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5CD197-C8B0-4E06-96E4-F9991831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89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C963763F-7561-489A-BD73-9C141F69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D96F1CE-C281-4EC1-B6E2-64051CACF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4F5EA4-30E1-4548-AE8E-CAEBD2FB0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5FD83-01E0-4080-9EBF-A043A5A63B2A}" type="datetimeFigureOut">
              <a:rPr lang="cs-CZ" smtClean="0"/>
              <a:t>9.3.2020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808001-D1DA-46F6-BA75-A7DD2AEEA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E67AEE-F74D-4766-ACD6-85013522AA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50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kaisr@masposumavi.cz" TargetMode="External"/><Relationship Id="rId4" Type="http://schemas.openxmlformats.org/officeDocument/2006/relationships/hyperlink" Target="mailto:kolar@masposumavi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591" y="123947"/>
            <a:ext cx="5491688" cy="2449922"/>
          </a:xfrm>
        </p:spPr>
        <p:txBody>
          <a:bodyPr>
            <a:normAutofit fontScale="90000"/>
          </a:bodyPr>
          <a:lstStyle/>
          <a:p>
            <a:pPr algn="l">
              <a:lnSpc>
                <a:spcPct val="107000"/>
              </a:lnSpc>
            </a:pPr>
            <a:br>
              <a:rPr lang="cs-CZ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</a:br>
            <a:r>
              <a:rPr lang="cs-CZ" sz="3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  <a:t>19. výzva programového rámce IROP:</a:t>
            </a:r>
            <a:br>
              <a:rPr lang="cs-CZ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</a:br>
            <a:r>
              <a:rPr lang="cs-CZ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ZŠ a MŠ</a:t>
            </a:r>
            <a:endParaRPr lang="cs-CZ" sz="4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yriad Pro Blac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591" y="4182534"/>
            <a:ext cx="7145276" cy="1066801"/>
          </a:xfrm>
        </p:spPr>
        <p:txBody>
          <a:bodyPr>
            <a:noAutofit/>
          </a:bodyPr>
          <a:lstStyle/>
          <a:p>
            <a:pPr algn="l"/>
            <a: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11.3.2020, 9:30 hod.</a:t>
            </a:r>
          </a:p>
          <a:p>
            <a:pPr algn="l"/>
            <a: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 Pošumaví</a:t>
            </a:r>
          </a:p>
          <a:p>
            <a:pPr algn="l"/>
            <a:r>
              <a:rPr lang="cs-CZ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  <a:cs typeface="Myriad Pro"/>
            </a:endParaRPr>
          </a:p>
        </p:txBody>
      </p:sp>
      <p:pic>
        <p:nvPicPr>
          <p:cNvPr id="2050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596" y="58802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4511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38411" y="789140"/>
            <a:ext cx="11022903" cy="5540397"/>
          </a:xfrm>
        </p:spPr>
        <p:txBody>
          <a:bodyPr rtlCol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400" b="1" dirty="0"/>
              <a:t>Podpora může být poskytnuta na podporu infrastruktury škol a školských zařízení pro základní vzdělávání podle zákona č.561/2004 Sb., školský zákon, ve znění pozdějších předpisů, zapsaných v Rejstříku škol a školských zařízení k datu vyhlášení výzvy MAS ve vazbě na:</a:t>
            </a:r>
            <a:br>
              <a:rPr lang="cs-CZ" sz="2400" b="1" dirty="0"/>
            </a:br>
            <a:endParaRPr lang="cs-CZ" sz="2400" b="1" dirty="0"/>
          </a:p>
          <a:p>
            <a:pPr algn="just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2400" dirty="0"/>
              <a:t>klíčové kompetence (komunikace v cizích jazycích, práce s digitálními technologiemi, přírodní vědy, technické a řemeslné obory);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2400" dirty="0"/>
              <a:t>budování bezbariérovosti škol</a:t>
            </a:r>
            <a:endParaRPr lang="cs-CZ" sz="11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799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991544" y="1382713"/>
            <a:ext cx="8568952" cy="471058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Nezpůsobilé výdaje: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opravy,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výdaje na stávající kmenové učebny,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učebny a vybavení bez vazby na klíčové kompetence,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učebny a vybavení na klíčové kompetence, které nejsou v MAP/KAP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aluly, amfiteátry, sportoviště,  jídelny a kuchyně (mimo předškolního vzdělávání),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ředitelny, sborovny ZŠ.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cs-CZ" sz="1800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4462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SC 2.4 Zvýšení kvality a dostupnosti infrastruktury pro vzdělávání a celoživotní učení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229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991544" y="1818290"/>
            <a:ext cx="8568952" cy="4275006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Příklad špatného projektu pro IROP</a:t>
            </a:r>
            <a:endParaRPr lang="cs-CZ" sz="1800" dirty="0"/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Malotřídní škola si chce nakoupit 10 PC a 10 </a:t>
            </a:r>
            <a:r>
              <a:rPr lang="cs-CZ" sz="1800" dirty="0" err="1"/>
              <a:t>tabletů</a:t>
            </a:r>
            <a:r>
              <a:rPr lang="cs-CZ" sz="1800" dirty="0"/>
              <a:t> do kmenové učebny a nechce dělat bezbariérovost 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Příklad dobrého projektu pro IROP</a:t>
            </a:r>
            <a:endParaRPr lang="cs-CZ" sz="1800" dirty="0"/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Malotřídní škola chce realizovat půdní vestavbu a vytvořit zde multimediální učebnu pro výuku cizích jazyků, informatiky a přírodních věd, včetně zajištění bezbariérovosti školy.</a:t>
            </a:r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4462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SC 2.4 Zvýšení kvality a dostupnosti infrastruktury pro vzdělávání a celoživotní učení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798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991544" y="1382713"/>
            <a:ext cx="8568952" cy="471058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Kritéria závěrečného ověření způsobilosti (př.)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Bezbariérovost, fyzická dostupnost,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Soulad s MAP/KAP,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Nediskriminace, </a:t>
            </a:r>
            <a:r>
              <a:rPr lang="cs-CZ" sz="1800" dirty="0" err="1"/>
              <a:t>nesegregace</a:t>
            </a:r>
            <a:r>
              <a:rPr lang="cs-CZ" sz="1800" dirty="0"/>
              <a:t>,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Naplnění standardu konektivity,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Projekt není zaměřen na výstavbu nové školy (ZŠ, SŠ/VOŠ),</a:t>
            </a:r>
          </a:p>
          <a:p>
            <a:pPr marL="0" indent="0">
              <a:spcAft>
                <a:spcPts val="600"/>
              </a:spcAft>
              <a:buClr>
                <a:schemeClr val="tx2"/>
              </a:buClr>
              <a:buNone/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4462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SC 2.4 Zvýšení kvality a dostupnosti infrastruktury pro vzdělávání a celoživotní učení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8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887538" y="1191132"/>
            <a:ext cx="8568952" cy="471058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Ing. Jan Kolář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manažer MAS Pošumaví pro IROP a OPZ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tel. 602 764 582, 720 982 176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email: </a:t>
            </a:r>
            <a:r>
              <a:rPr lang="cs-CZ" sz="2200" dirty="0">
                <a:hlinkClick r:id="rId4"/>
              </a:rPr>
              <a:t>kolar@masposumavi.cz</a:t>
            </a: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300" b="1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Ing. Jiří Kaisr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administrativní pracovník CLLD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tel. 376 387 717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email: </a:t>
            </a:r>
            <a:r>
              <a:rPr lang="cs-CZ" sz="2200" dirty="0">
                <a:hlinkClick r:id="rId5"/>
              </a:rPr>
              <a:t>kaisr@masposumavi.cz</a:t>
            </a:r>
            <a:r>
              <a:rPr lang="cs-CZ" sz="2200" dirty="0"/>
              <a:t> 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6429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KONTAKTY: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819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620"/>
            <a:ext cx="9144000" cy="6808381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ct val="20000"/>
              </a:spcBef>
            </a:pPr>
            <a:br>
              <a:rPr lang="cs-CZ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Calibri" pitchFamily="34" charset="0"/>
              </a:rPr>
            </a:br>
            <a:endParaRPr lang="cs-CZ" cap="none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Calibri" pitchFamily="34" charset="0"/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1935126" y="2501900"/>
            <a:ext cx="8321748" cy="1854200"/>
          </a:xfrm>
        </p:spPr>
        <p:txBody>
          <a:bodyPr anchor="t">
            <a:normAutofit lnSpcReduction="10000"/>
          </a:bodyPr>
          <a:lstStyle/>
          <a:p>
            <a:pPr algn="ctr"/>
            <a:r>
              <a:rPr lang="cs-CZ" sz="39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VÝZVA 68 </a:t>
            </a:r>
          </a:p>
          <a:p>
            <a:pPr algn="ctr"/>
            <a:r>
              <a:rPr lang="cs-CZ" sz="39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VZDĚLÁVÁNÍ A CELOŽITOVNÍ UČENÍ</a:t>
            </a:r>
            <a:endParaRPr lang="cs-CZ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itchFamily="34" charset="0"/>
            </a:endParaRPr>
          </a:p>
          <a:p>
            <a:pPr algn="ctr"/>
            <a:r>
              <a:rPr lang="cs-CZ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SC 2.4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109" y="593986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421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991544" y="1382713"/>
            <a:ext cx="8568952" cy="4710583"/>
          </a:xfrm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cs-CZ" sz="2200" b="1" dirty="0"/>
              <a:t>Cíl: </a:t>
            </a:r>
            <a:r>
              <a:rPr lang="cs-CZ" sz="2200" dirty="0"/>
              <a:t>prostřednictvím kvalitní a dostupné infrastruktury zajistit rovný přístup ke vzdělávání a k získávání klíčových schopností a tím zajistit reálnou uplatnitelnost na trhu práce.</a:t>
            </a:r>
          </a:p>
          <a:p>
            <a:pPr marL="0" indent="0">
              <a:spcBef>
                <a:spcPts val="600"/>
              </a:spcBef>
              <a:buNone/>
            </a:pPr>
            <a:endParaRPr lang="cs-CZ" sz="2200" b="1" dirty="0"/>
          </a:p>
          <a:p>
            <a:pPr marL="0" indent="0">
              <a:spcBef>
                <a:spcPts val="600"/>
              </a:spcBef>
              <a:buNone/>
            </a:pPr>
            <a:r>
              <a:rPr lang="cs-CZ" sz="2200" b="1" dirty="0"/>
              <a:t>A</a:t>
            </a:r>
            <a:r>
              <a:rPr lang="fr-FR" sz="2200" b="1" dirty="0"/>
              <a:t>lokace:</a:t>
            </a:r>
            <a:r>
              <a:rPr lang="cs-CZ" sz="2200" b="1" dirty="0"/>
              <a:t> </a:t>
            </a:r>
            <a:r>
              <a:rPr lang="cs-CZ" sz="2200" b="1" dirty="0">
                <a:solidFill>
                  <a:srgbClr val="FF0000"/>
                </a:solidFill>
              </a:rPr>
              <a:t>13.800.000Kč</a:t>
            </a:r>
          </a:p>
          <a:p>
            <a:pPr marL="0" indent="0">
              <a:spcBef>
                <a:spcPts val="600"/>
              </a:spcBef>
              <a:buNone/>
            </a:pPr>
            <a:br>
              <a:rPr lang="cs-CZ" sz="2200" b="1" dirty="0"/>
            </a:br>
            <a:r>
              <a:rPr lang="cs-CZ" sz="2200" b="1" dirty="0"/>
              <a:t>Aktivity: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900" dirty="0"/>
              <a:t>Základní školy,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900" dirty="0"/>
              <a:t>Mateřské školy</a:t>
            </a:r>
          </a:p>
          <a:p>
            <a:pPr marL="0" indent="0" algn="just">
              <a:spcBef>
                <a:spcPts val="600"/>
              </a:spcBef>
              <a:buNone/>
            </a:pPr>
            <a:endParaRPr lang="cs-CZ" sz="2000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200" b="1" dirty="0"/>
              <a:t>Minimální a maximální výdaje (CZV)</a:t>
            </a:r>
            <a:r>
              <a:rPr lang="fr-FR" sz="2200" b="1" dirty="0"/>
              <a:t>:</a:t>
            </a:r>
            <a:r>
              <a:rPr lang="cs-CZ" sz="2200" b="1" dirty="0"/>
              <a:t> </a:t>
            </a:r>
            <a:r>
              <a:rPr lang="cs-CZ" sz="2200" b="1" dirty="0">
                <a:solidFill>
                  <a:srgbClr val="FF0000"/>
                </a:solidFill>
              </a:rPr>
              <a:t>400.000 – 1.900.000 Kč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200" b="1" dirty="0"/>
              <a:t>Dotace:</a:t>
            </a:r>
            <a:r>
              <a:rPr lang="cs-CZ" sz="2200" b="1" dirty="0">
                <a:solidFill>
                  <a:srgbClr val="FF0000"/>
                </a:solidFill>
              </a:rPr>
              <a:t> 95</a:t>
            </a:r>
            <a:r>
              <a:rPr lang="en-US" sz="2200" b="1" dirty="0">
                <a:solidFill>
                  <a:srgbClr val="FF0000"/>
                </a:solidFill>
              </a:rPr>
              <a:t>%</a:t>
            </a:r>
            <a:endParaRPr lang="cs-CZ" sz="2200" b="1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cs-CZ" dirty="0"/>
          </a:p>
          <a:p>
            <a:pPr marL="0" indent="0">
              <a:spcBef>
                <a:spcPts val="1800"/>
              </a:spcBef>
              <a:buNone/>
            </a:pPr>
            <a:endParaRPr lang="cs-CZ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4462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SC 2.4 Zvýšení kvality a dostupnosti infrastruktury pro vzdělávání a celoživotní učení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2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27134" y="1665961"/>
            <a:ext cx="10326665" cy="4643357"/>
          </a:xfrm>
          <a:noFill/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cs-CZ" u="sng" dirty="0"/>
              <a:t>Aktivita Infrastruktura pro předškolní vzdělávání</a:t>
            </a:r>
          </a:p>
          <a:p>
            <a:pPr>
              <a:spcBef>
                <a:spcPts val="600"/>
              </a:spcBef>
              <a:defRPr/>
            </a:pPr>
            <a:r>
              <a:rPr lang="cs-CZ" sz="2400" dirty="0"/>
              <a:t>zařízení péče o děti do 3 let,</a:t>
            </a:r>
          </a:p>
          <a:p>
            <a:pPr>
              <a:spcBef>
                <a:spcPts val="600"/>
              </a:spcBef>
              <a:defRPr/>
            </a:pPr>
            <a:r>
              <a:rPr lang="cs-CZ" sz="2400" dirty="0"/>
              <a:t>školy a školská zařízení v oblasti předškolního vzdělávání</a:t>
            </a:r>
          </a:p>
          <a:p>
            <a:pPr>
              <a:spcBef>
                <a:spcPts val="600"/>
              </a:spcBef>
              <a:defRPr/>
            </a:pPr>
            <a:r>
              <a:rPr lang="cs-CZ" sz="2400" dirty="0"/>
              <a:t>obce</a:t>
            </a:r>
          </a:p>
          <a:p>
            <a:pPr>
              <a:spcBef>
                <a:spcPts val="600"/>
              </a:spcBef>
              <a:defRPr/>
            </a:pPr>
            <a:r>
              <a:rPr lang="cs-CZ" sz="2400" dirty="0"/>
              <a:t>další subjekty podílející se na realizaci vzdělávacích aktivit</a:t>
            </a:r>
          </a:p>
          <a:p>
            <a:pPr>
              <a:spcBef>
                <a:spcPts val="600"/>
              </a:spcBef>
              <a:buFontTx/>
              <a:buChar char="-"/>
              <a:defRPr/>
            </a:pPr>
            <a:endParaRPr lang="cs-CZ" dirty="0"/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cs-CZ" u="sng" dirty="0"/>
              <a:t>Aktivita Infrastruktura základních škol:</a:t>
            </a:r>
          </a:p>
          <a:p>
            <a:pPr>
              <a:spcBef>
                <a:spcPts val="600"/>
              </a:spcBef>
              <a:defRPr/>
            </a:pPr>
            <a:r>
              <a:rPr lang="cs-CZ" sz="2400" dirty="0"/>
              <a:t>školy a školská zařízení v oblasti základního vzdělávání</a:t>
            </a:r>
          </a:p>
          <a:p>
            <a:pPr>
              <a:spcBef>
                <a:spcPts val="600"/>
              </a:spcBef>
              <a:defRPr/>
            </a:pPr>
            <a:r>
              <a:rPr lang="cs-CZ" sz="2400" dirty="0"/>
              <a:t>obce</a:t>
            </a:r>
          </a:p>
          <a:p>
            <a:pPr>
              <a:spcBef>
                <a:spcPts val="600"/>
              </a:spcBef>
              <a:defRPr/>
            </a:pPr>
            <a:r>
              <a:rPr lang="cs-CZ" sz="2400" dirty="0"/>
              <a:t>další subjekty podílející se na realizaci vzdělávacích aktivit</a:t>
            </a:r>
            <a:endParaRPr lang="cs-CZ" sz="2100" b="1" dirty="0">
              <a:solidFill>
                <a:srgbClr val="FF0000"/>
              </a:solidFill>
            </a:endParaRPr>
          </a:p>
          <a:p>
            <a:pPr marL="0" indent="0">
              <a:spcAft>
                <a:spcPts val="600"/>
              </a:spcAft>
              <a:buNone/>
              <a:defRPr/>
            </a:pP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887538" y="23971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SC 2.4 Zvýšení kvality a dostupnosti infrastruktury pro vzdělávání a celoživotní učení 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57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887538" y="23971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SC 2.4 Zvýšení kvality a dostupnosti infrastruktury pro vzdělávání a celoživotní učení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063552" y="1578543"/>
            <a:ext cx="8229600" cy="4735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spcAft>
                <a:spcPct val="0"/>
              </a:spcAft>
            </a:pPr>
            <a:r>
              <a:rPr lang="cs-CZ" sz="2200" b="1" dirty="0">
                <a:solidFill>
                  <a:schemeClr val="tx1"/>
                </a:solidFill>
                <a:latin typeface="Myriad Pro"/>
              </a:rPr>
              <a:t>Akční plány vzdělávání</a:t>
            </a:r>
          </a:p>
          <a:p>
            <a:pPr algn="l" eaLnBrk="0" fontAlgn="base" hangingPunct="0">
              <a:spcAft>
                <a:spcPct val="0"/>
              </a:spcAft>
            </a:pPr>
            <a:endParaRPr lang="cs-CZ" sz="2000" b="1" dirty="0">
              <a:solidFill>
                <a:schemeClr val="tx1"/>
              </a:solidFill>
              <a:latin typeface="Myriad Pro"/>
            </a:endParaRPr>
          </a:p>
          <a:p>
            <a:pPr marL="342900" indent="-342900" algn="l" eaLnBrk="0" fontAlgn="base" hangingPunct="0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cs-CZ" sz="2200" b="1" dirty="0">
                <a:solidFill>
                  <a:schemeClr val="tx1"/>
                </a:solidFill>
                <a:latin typeface="Myriad Pro"/>
              </a:rPr>
              <a:t>Místní akční plán vzdělávání </a:t>
            </a:r>
            <a:r>
              <a:rPr lang="cs-CZ" sz="2200" dirty="0">
                <a:solidFill>
                  <a:schemeClr val="tx1"/>
                </a:solidFill>
                <a:latin typeface="Myriad Pro"/>
              </a:rPr>
              <a:t>(MAP)</a:t>
            </a:r>
          </a:p>
          <a:p>
            <a:pPr marL="800100" lvl="2" indent="-342900" algn="l" eaLnBrk="0" fontAlgn="base" hangingPunct="0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schemeClr val="tx1"/>
                </a:solidFill>
                <a:latin typeface="Myriad Pro"/>
              </a:rPr>
              <a:t>Strategický rámec schválený Řídicím výborem MAP</a:t>
            </a:r>
          </a:p>
          <a:p>
            <a:pPr marL="1257300" lvl="3" indent="-342900" algn="l" eaLnBrk="0" fontAlgn="base" hangingPunct="0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chemeClr val="tx1"/>
                </a:solidFill>
                <a:latin typeface="Myriad Pro"/>
              </a:rPr>
              <a:t>zacílení priorit ZŠ a zájmového, neformálního a celoživotního vzdělávání; </a:t>
            </a:r>
            <a:r>
              <a:rPr lang="cs-CZ" sz="1800" b="1" dirty="0">
                <a:solidFill>
                  <a:srgbClr val="FF0000"/>
                </a:solidFill>
                <a:latin typeface="Myriad Pro"/>
              </a:rPr>
              <a:t>revize PD IROP 1.1 podmínka i pro MŠ</a:t>
            </a:r>
          </a:p>
          <a:p>
            <a:pPr marL="342900" indent="-342900" algn="l" eaLnBrk="0" fontAlgn="base" hangingPunct="0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cs-CZ" sz="2200" b="1" dirty="0">
                <a:solidFill>
                  <a:schemeClr val="tx1"/>
                </a:solidFill>
                <a:latin typeface="Myriad Pro"/>
              </a:rPr>
              <a:t>Krajský akční plán vzdělávání </a:t>
            </a:r>
            <a:r>
              <a:rPr lang="cs-CZ" sz="2200" dirty="0">
                <a:solidFill>
                  <a:schemeClr val="tx1"/>
                </a:solidFill>
                <a:latin typeface="Myriad Pro"/>
              </a:rPr>
              <a:t>(KAP)</a:t>
            </a:r>
          </a:p>
          <a:p>
            <a:pPr marL="800100" lvl="1" indent="-342900" algn="l" eaLnBrk="0" fontAlgn="base" hangingPunct="0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schemeClr val="tx1"/>
                </a:solidFill>
                <a:latin typeface="Myriad Pro"/>
              </a:rPr>
              <a:t>Seznam projektových záměrů pro investiční intervence</a:t>
            </a:r>
          </a:p>
          <a:p>
            <a:pPr marL="1257300" lvl="2" indent="-342900" algn="l" eaLnBrk="0" fontAlgn="base" hangingPunct="0">
              <a:spcBef>
                <a:spcPts val="12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chemeClr val="tx1"/>
                </a:solidFill>
                <a:latin typeface="Myriad Pro"/>
              </a:rPr>
              <a:t>zacílení priorit SŠ/VOŠ a zájmového, neformálního a celoživotního vzdělávání</a:t>
            </a:r>
          </a:p>
          <a:p>
            <a:pPr marL="342900" indent="-342900" algn="l" eaLnBrk="0" fontAlgn="base" hangingPunct="0">
              <a:spcAft>
                <a:spcPct val="0"/>
              </a:spcAft>
              <a:buFont typeface="Arial" pitchFamily="34" charset="0"/>
              <a:buChar char="•"/>
            </a:pPr>
            <a:endParaRPr lang="cs-CZ" sz="2200" dirty="0">
              <a:solidFill>
                <a:schemeClr val="tx1"/>
              </a:solidFill>
              <a:latin typeface="Myriad Pro"/>
            </a:endParaRPr>
          </a:p>
          <a:p>
            <a:pPr algn="l" eaLnBrk="0" fontAlgn="base" hangingPunct="0">
              <a:lnSpc>
                <a:spcPct val="170000"/>
              </a:lnSpc>
              <a:spcAft>
                <a:spcPct val="0"/>
              </a:spcAft>
            </a:pPr>
            <a:endParaRPr lang="cs-CZ" sz="2200" dirty="0">
              <a:solidFill>
                <a:schemeClr val="tx1"/>
              </a:solidFill>
              <a:latin typeface="Myriad Pro"/>
            </a:endParaRPr>
          </a:p>
        </p:txBody>
      </p:sp>
      <p:pic>
        <p:nvPicPr>
          <p:cNvPr id="8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041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991544" y="1382713"/>
            <a:ext cx="8568952" cy="471058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Základní školy, střední a vyšší odborné školy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podpora ZŠ, SŠ/VOŠ a školských zařízení zapsaných v Rejstříku škol a škol. zařízení ve vazbě na: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klíčové kompetence (komunikace v cizích jazycích, práce s digitálními technologiemi, přírodní vědy, technické a řemeslné obory),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budování bezbariérovosti škol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podmínka souladu s místním akčním/krajským plánem vzdělávání (MAP/KAP)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rgbClr val="FF0000"/>
                </a:solidFill>
              </a:rPr>
              <a:t>nelze založit novou školu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cs-CZ" sz="1800" dirty="0"/>
          </a:p>
          <a:p>
            <a:pPr marL="0" indent="0">
              <a:spcBef>
                <a:spcPts val="1800"/>
              </a:spcBef>
              <a:buNone/>
            </a:pPr>
            <a:endParaRPr lang="cs-CZ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4462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SC 2.4 Zvýšení kvality a dostupnosti infrastruktury pro vzdělávání a celoživotní učení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099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991543" y="1382713"/>
            <a:ext cx="9469771" cy="471058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Infrastruktura pro předškolní vzdělávání: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b="1" dirty="0"/>
              <a:t>Hlavní aktivity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2000" dirty="0"/>
              <a:t>stavby a stavební práce spojené s výstavbou infrastruktury včetně vybudování přípojky pro přivedení inženýrských sítí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2000" dirty="0"/>
              <a:t>rekonstrukce a stavební úpravy stávající infrastruktury (včetně zabezpečení bezbariérovosti dle vyhlášky č.398/2009 Sb.)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2000" dirty="0"/>
              <a:t>nákup pozemků a staveb (nemovitostí)-pořízení vybavení budov a učeben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2000" dirty="0"/>
              <a:t>-pořízení kompenzačních pomůcek </a:t>
            </a:r>
            <a:endParaRPr lang="cs-CZ" sz="18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4462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SC 2.4 Zvýšení kvality a dostupnosti infrastruktury pro vzdělávání a celoživotní učení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912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38411" y="789140"/>
            <a:ext cx="11022903" cy="5540397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b="1" dirty="0"/>
              <a:t>Podpora může být poskytnuta na zvýšení kapacity: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1800" dirty="0"/>
              <a:t>mateřských škol podle zákona č. 561/2004 Sb., školský zákon, ve znění pozdějších předpisů, zapsaných do školského rejstříku k datu vyhlášení výzvy MAS, všech zřizovatelů bez rozdílu (včetně mateřských škol určených pro vzdělávání dětí zaměstnanců),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1800" dirty="0"/>
              <a:t>dětských skupin podle zákona č. 247/2014 Sb., o poskytování služby péče o dítě v dětské skupině a o změně souvisejících zákonů, ve znění zákona č. 127/2015 Sb.,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1800" dirty="0"/>
              <a:t>služeb péče o děti do tří let věku v denním režimu (vázaná živnost) a služeb péče o dítě nad tři roky věku (do doby zahájení školní docházky) v režimu mimoškolní výchovy a vzdělávání, pořádání kurzů, školení, včetně lektorské činnosti (volná živnost, obor činnosti 72) podle zákona č. 455/1991 Sb., živnostenský zákon,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1800" dirty="0"/>
              <a:t>spolků zajišťujících péči o děti do 3 let a předškolní vzdělávání dětí dle občanského zákoníku č. 89/2012 Sb. (např. lesní školky, mateřská centra, předškolní kluby).</a:t>
            </a:r>
            <a:endParaRPr lang="cs-CZ" sz="12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904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89765" y="1382713"/>
            <a:ext cx="10371550" cy="471058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Infrastruktura základních škol: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b="1" dirty="0"/>
              <a:t>Hlavní aktivity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2000" dirty="0"/>
              <a:t>stavby a stavební práce spojené s výstavbou infrastruktury základních škol včetně vybudování přípojky pro přivedení inženýrských sítí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2000" dirty="0"/>
              <a:t>rekonstrukce a stavební úpravy stávající infrastruktury (včetně zabezpečení bezbariérovosti dle vyhlášky č. 398/2009 Sb.)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2000" dirty="0"/>
              <a:t>nákup pozemků a staveb (nemovitostí)- pořízení vybavení budov a učeben- pořízení kompenzačních pomůcek</a:t>
            </a:r>
            <a:endParaRPr lang="cs-CZ" sz="1800" b="1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4462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SC 2.4 Zvýšení kvality a dostupnosti infrastruktury pro vzdělávání a celoživotní učení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01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949</Words>
  <Application>Microsoft Office PowerPoint</Application>
  <PresentationFormat>Širokoúhlá obrazovka</PresentationFormat>
  <Paragraphs>126</Paragraphs>
  <Slides>14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Myriad Pro</vt:lpstr>
      <vt:lpstr>Wingdings</vt:lpstr>
      <vt:lpstr>Motiv Office</vt:lpstr>
      <vt:lpstr> 19. výzva programového rámce IROP: ZŠ a MŠ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Infrastruktura pro základní a střední školy</dc:title>
  <dc:creator>uzivatel</dc:creator>
  <cp:lastModifiedBy>uzivatel</cp:lastModifiedBy>
  <cp:revision>5</cp:revision>
  <dcterms:created xsi:type="dcterms:W3CDTF">2017-08-15T06:00:50Z</dcterms:created>
  <dcterms:modified xsi:type="dcterms:W3CDTF">2020-03-09T08:23:37Z</dcterms:modified>
</cp:coreProperties>
</file>