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68"/>
  </p:notesMasterIdLst>
  <p:handoutMasterIdLst>
    <p:handoutMasterId r:id="rId69"/>
  </p:handoutMasterIdLst>
  <p:sldIdLst>
    <p:sldId id="256" r:id="rId2"/>
    <p:sldId id="270" r:id="rId3"/>
    <p:sldId id="540" r:id="rId4"/>
    <p:sldId id="543" r:id="rId5"/>
    <p:sldId id="545" r:id="rId6"/>
    <p:sldId id="552" r:id="rId7"/>
    <p:sldId id="548" r:id="rId8"/>
    <p:sldId id="464" r:id="rId9"/>
    <p:sldId id="465" r:id="rId10"/>
    <p:sldId id="466" r:id="rId11"/>
    <p:sldId id="467" r:id="rId12"/>
    <p:sldId id="468" r:id="rId13"/>
    <p:sldId id="469" r:id="rId14"/>
    <p:sldId id="470" r:id="rId15"/>
    <p:sldId id="471" r:id="rId16"/>
    <p:sldId id="472" r:id="rId17"/>
    <p:sldId id="473" r:id="rId18"/>
    <p:sldId id="474" r:id="rId19"/>
    <p:sldId id="475" r:id="rId20"/>
    <p:sldId id="476" r:id="rId21"/>
    <p:sldId id="477" r:id="rId22"/>
    <p:sldId id="478" r:id="rId23"/>
    <p:sldId id="484" r:id="rId24"/>
    <p:sldId id="485" r:id="rId25"/>
    <p:sldId id="486" r:id="rId26"/>
    <p:sldId id="498" r:id="rId27"/>
    <p:sldId id="499" r:id="rId28"/>
    <p:sldId id="500" r:id="rId29"/>
    <p:sldId id="508" r:id="rId30"/>
    <p:sldId id="509" r:id="rId31"/>
    <p:sldId id="539" r:id="rId32"/>
    <p:sldId id="511" r:id="rId33"/>
    <p:sldId id="512" r:id="rId34"/>
    <p:sldId id="513" r:id="rId35"/>
    <p:sldId id="462"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524" r:id="rId54"/>
    <p:sldId id="445" r:id="rId55"/>
    <p:sldId id="446" r:id="rId56"/>
    <p:sldId id="447" r:id="rId57"/>
    <p:sldId id="448" r:id="rId58"/>
    <p:sldId id="450" r:id="rId59"/>
    <p:sldId id="449" r:id="rId60"/>
    <p:sldId id="451" r:id="rId61"/>
    <p:sldId id="531" r:id="rId62"/>
    <p:sldId id="461" r:id="rId63"/>
    <p:sldId id="549" r:id="rId64"/>
    <p:sldId id="550" r:id="rId65"/>
    <p:sldId id="526" r:id="rId66"/>
    <p:sldId id="537" r:id="rId67"/>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3" autoAdjust="0"/>
    <p:restoredTop sz="78588" autoAdjust="0"/>
  </p:normalViewPr>
  <p:slideViewPr>
    <p:cSldViewPr showGuides="1">
      <p:cViewPr varScale="1">
        <p:scale>
          <a:sx n="60" d="100"/>
          <a:sy n="60" d="100"/>
        </p:scale>
        <p:origin x="2154" y="66"/>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3.12.2019</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3.12.2019</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267113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a:solidFill>
                  <a:schemeClr val="tx1"/>
                </a:solidFill>
                <a:latin typeface="+mn-lt"/>
                <a:ea typeface="+mn-ea"/>
                <a:cs typeface="+mn-cs"/>
              </a:rPr>
              <a:t>Nevyžaduje instalaci do PC</a:t>
            </a:r>
          </a:p>
          <a:p>
            <a:r>
              <a:rPr lang="cs-CZ" sz="1200" b="0" i="0" u="none" strike="noStrike" kern="1200" baseline="0" dirty="0">
                <a:solidFill>
                  <a:schemeClr val="tx1"/>
                </a:solidFill>
                <a:latin typeface="+mn-lt"/>
                <a:ea typeface="+mn-ea"/>
                <a:cs typeface="+mn-cs"/>
              </a:rPr>
              <a:t>Postupovat podle Pokynů k vyplnění Žádosti o podporu </a:t>
            </a:r>
          </a:p>
          <a:p>
            <a:r>
              <a:rPr lang="cs-CZ" sz="1200" b="0" i="0" u="none" strike="noStrike" kern="1200" baseline="0" dirty="0">
                <a:solidFill>
                  <a:schemeClr val="tx1"/>
                </a:solidFill>
                <a:latin typeface="+mn-lt"/>
                <a:ea typeface="+mn-ea"/>
                <a:cs typeface="+mn-cs"/>
              </a:rPr>
              <a:t>Prostřednictvím IS KP14+ se předkládají také Zprávy o realizaci projektu</a:t>
            </a:r>
          </a:p>
          <a:p>
            <a:r>
              <a:rPr lang="cs-CZ" sz="1200" b="0" i="0" u="none" strike="noStrike" kern="1200" baseline="0" dirty="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4280395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pPr lvl="1"/>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Žadatel musí jít vždy přes výzvu ŘO a konkrétní výzvu MAS volí až na žádosti.</a:t>
            </a:r>
          </a:p>
          <a:p>
            <a:r>
              <a:rPr lang="cs-CZ" baseline="0" dirty="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a:t>
            </a:fld>
            <a:endParaRPr lang="cs-CZ" dirty="0"/>
          </a:p>
        </p:txBody>
      </p:sp>
    </p:spTree>
    <p:extLst>
      <p:ext uri="{BB962C8B-B14F-4D97-AF65-F5344CB8AC3E}">
        <p14:creationId xmlns:p14="http://schemas.microsoft.com/office/powerpoint/2010/main" val="351361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1"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a:p>
            <a:endParaRPr lang="cs-CZ" dirty="0"/>
          </a:p>
          <a:p>
            <a:pPr lvl="1"/>
            <a:endParaRPr lang="cs-CZ" dirty="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23</a:t>
            </a:fld>
            <a:endParaRPr lang="cs-CZ"/>
          </a:p>
        </p:txBody>
      </p:sp>
    </p:spTree>
    <p:extLst>
      <p:ext uri="{BB962C8B-B14F-4D97-AF65-F5344CB8AC3E}">
        <p14:creationId xmlns:p14="http://schemas.microsoft.com/office/powerpoint/2010/main" val="337823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Vytváří žadatel ručně nebo</a:t>
            </a:r>
            <a:r>
              <a:rPr lang="cs-CZ" baseline="0" dirty="0"/>
              <a:t> se</a:t>
            </a:r>
            <a:r>
              <a:rPr lang="cs-CZ" dirty="0"/>
              <a:t> vygeneruje automaticky (pokud vyhlašovatel na výzvě aktivoval automatické generování).</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a:t>
            </a:r>
            <a:r>
              <a:rPr lang="cs-CZ" sz="1200" b="0" i="0" u="none" strike="noStrike" kern="1200" baseline="0" dirty="0" err="1">
                <a:solidFill>
                  <a:schemeClr val="tx1"/>
                </a:solidFill>
                <a:latin typeface="+mn-lt"/>
                <a:ea typeface="+mn-ea"/>
                <a:cs typeface="+mn-cs"/>
              </a:rPr>
              <a:t>checkboxu</a:t>
            </a:r>
            <a:r>
              <a:rPr lang="cs-CZ" sz="1200" b="0" i="0" u="none" strike="noStrike" kern="1200" baseline="0" dirty="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a:t>
            </a:r>
            <a:r>
              <a:rPr lang="cs-CZ" sz="1200" b="1" i="0" u="none" strike="noStrike" kern="1200" baseline="0" dirty="0" err="1">
                <a:solidFill>
                  <a:schemeClr val="tx1"/>
                </a:solidFill>
                <a:latin typeface="+mn-lt"/>
                <a:ea typeface="+mn-ea"/>
                <a:cs typeface="+mn-cs"/>
              </a:rPr>
              <a:t>slide</a:t>
            </a:r>
            <a:r>
              <a:rPr lang="cs-CZ" sz="1200" b="1" i="0" u="none" strike="noStrike" kern="1200" baseline="0" dirty="0">
                <a:solidFill>
                  <a:schemeClr val="tx1"/>
                </a:solidFill>
                <a:latin typeface="+mn-lt"/>
                <a:ea typeface="+mn-ea"/>
                <a:cs typeface="+mn-cs"/>
              </a:rPr>
              <a:t>.</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1124371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40</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41</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43</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44</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1896690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51</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Obecná část pravidel – kapitola 12</a:t>
            </a:r>
            <a:r>
              <a:rPr lang="cs-CZ" baseline="0" dirty="0"/>
              <a:t> Příprava a vydání právního aktu o poskytnutí podpory</a:t>
            </a:r>
          </a:p>
          <a:p>
            <a:endParaRPr lang="cs-CZ" baseline="0" dirty="0"/>
          </a:p>
          <a:p>
            <a:r>
              <a:rPr lang="cs-CZ" baseline="0" dirty="0"/>
              <a:t>- Datum zahájení realizace projektu nesmí předcházet datu vyhlášení výzvy (ve výzvě ŘO upřesněno, že  jde o výzvu MAS)</a:t>
            </a:r>
          </a:p>
          <a:p>
            <a:pPr marL="171450" indent="-171450">
              <a:buFontTx/>
              <a:buChar char="-"/>
            </a:pPr>
            <a:r>
              <a:rPr lang="cs-CZ" baseline="0" dirty="0"/>
              <a:t>V případě, že má být podpora poskytnutí v režimu blokové výjimky – zahájení realizace musí následovat po termínu předložení žádosti o podporu v ISKP 14+.</a:t>
            </a:r>
          </a:p>
          <a:p>
            <a:pPr marL="0" indent="0">
              <a:buFontTx/>
              <a:buNone/>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52</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dirty="0"/>
          </a:p>
        </p:txBody>
      </p:sp>
    </p:spTree>
    <p:extLst>
      <p:ext uri="{BB962C8B-B14F-4D97-AF65-F5344CB8AC3E}">
        <p14:creationId xmlns:p14="http://schemas.microsoft.com/office/powerpoint/2010/main" val="104739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181157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182050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708062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204864"/>
            <a:ext cx="6696744" cy="1512168"/>
          </a:xfrm>
        </p:spPr>
        <p:txBody>
          <a:bodyPr/>
          <a:lstStyle/>
          <a:p>
            <a:r>
              <a:rPr lang="cs-CZ" dirty="0"/>
              <a:t>SEMINÁŘ PRO ŽADATELE</a:t>
            </a:r>
            <a:br>
              <a:rPr lang="cs-CZ" dirty="0"/>
            </a:br>
            <a:r>
              <a:rPr lang="cs-CZ" dirty="0"/>
              <a:t>OP Zaměstnanost</a:t>
            </a:r>
          </a:p>
        </p:txBody>
      </p:sp>
      <p:sp>
        <p:nvSpPr>
          <p:cNvPr id="6" name="Zástupný symbol pro text 5"/>
          <p:cNvSpPr>
            <a:spLocks noGrp="1"/>
          </p:cNvSpPr>
          <p:nvPr>
            <p:ph type="body" sz="quarter" idx="13"/>
          </p:nvPr>
        </p:nvSpPr>
        <p:spPr>
          <a:xfrm>
            <a:off x="1763688" y="3789040"/>
            <a:ext cx="7272000" cy="540000"/>
          </a:xfrm>
        </p:spPr>
        <p:txBody>
          <a:bodyPr/>
          <a:lstStyle/>
          <a:p>
            <a:r>
              <a:rPr lang="cs-CZ" dirty="0"/>
              <a:t>MAS Pošumaví, z.s.</a:t>
            </a:r>
          </a:p>
        </p:txBody>
      </p:sp>
      <p:sp>
        <p:nvSpPr>
          <p:cNvPr id="7" name="Zástupný symbol pro text 6"/>
          <p:cNvSpPr>
            <a:spLocks noGrp="1"/>
          </p:cNvSpPr>
          <p:nvPr>
            <p:ph type="body" sz="quarter" idx="14"/>
          </p:nvPr>
        </p:nvSpPr>
        <p:spPr>
          <a:xfrm>
            <a:off x="1763688" y="5301208"/>
            <a:ext cx="7272000" cy="540000"/>
          </a:xfrm>
        </p:spPr>
        <p:txBody>
          <a:bodyPr/>
          <a:lstStyle/>
          <a:p>
            <a:r>
              <a:rPr lang="cs-CZ" dirty="0"/>
              <a:t>26. 9. 2019</a:t>
            </a:r>
            <a:br>
              <a:rPr lang="cs-CZ" dirty="0"/>
            </a:br>
            <a:r>
              <a:rPr lang="cs-CZ" dirty="0"/>
              <a:t>(Plánická 174, Klatovy, </a:t>
            </a:r>
            <a:br>
              <a:rPr lang="cs-CZ" dirty="0"/>
            </a:br>
            <a:r>
              <a:rPr lang="cs-CZ" dirty="0"/>
              <a:t> bývalý dominikánský klášter) </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2204864"/>
            <a:ext cx="540000" cy="540000"/>
          </a:xfrm>
        </p:spPr>
      </p:pic>
      <p:pic>
        <p:nvPicPr>
          <p:cNvPr id="16" name="Zástupný symbol pro obrázek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827584" y="5301208"/>
            <a:ext cx="540000" cy="540000"/>
          </a:xfrm>
        </p:spPr>
      </p:pic>
      <p:pic>
        <p:nvPicPr>
          <p:cNvPr id="9" name="Zástupný symbol pro obrázek 1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a:xfrm>
            <a:off x="827584" y="3789040"/>
            <a:ext cx="540000" cy="540000"/>
          </a:xfrm>
        </p:spPr>
      </p:pic>
      <p:pic>
        <p:nvPicPr>
          <p:cNvPr id="3" name="Obrázek 2">
            <a:extLst>
              <a:ext uri="{FF2B5EF4-FFF2-40B4-BE49-F238E27FC236}">
                <a16:creationId xmlns:a16="http://schemas.microsoft.com/office/drawing/2014/main" id="{F195EF7A-3D1C-4AB5-8957-C1F78670BE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6422658"/>
            <a:ext cx="2172356" cy="358099"/>
          </a:xfrm>
          <a:prstGeom prst="rect">
            <a:avLst/>
          </a:prstGeom>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a:t>Součástí definice problému je vždy také </a:t>
            </a:r>
            <a:r>
              <a:rPr lang="cs-CZ" sz="1600" b="1" dirty="0"/>
              <a:t>specifikace cílové skupiny projektu</a:t>
            </a:r>
            <a:r>
              <a:rPr lang="cs-CZ" sz="1600" dirty="0"/>
              <a:t>, </a:t>
            </a:r>
            <a:br>
              <a:rPr lang="cs-CZ" sz="1600" dirty="0"/>
            </a:br>
            <a:r>
              <a:rPr lang="cs-CZ" sz="1600" dirty="0"/>
              <a:t>tj.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600" dirty="0"/>
              <a:t>projekt může mít více CS, pak ale u každé je třeba zvlášť popsat potřeby,</a:t>
            </a:r>
          </a:p>
          <a:p>
            <a:pPr algn="just" hangingPunct="0">
              <a:lnSpc>
                <a:spcPct val="100000"/>
              </a:lnSpc>
              <a:spcBef>
                <a:spcPts val="0"/>
              </a:spcBef>
              <a:spcAft>
                <a:spcPts val="0"/>
              </a:spcAft>
            </a:pPr>
            <a:r>
              <a:rPr lang="cs-CZ" sz="1600" dirty="0"/>
              <a:t>charakteristika selektivní: znaky, trendy, problémy, jež chcete řešit v projektu vazba na potřeby CS,</a:t>
            </a:r>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br>
              <a:rPr lang="cs-CZ" sz="1600" dirty="0"/>
            </a:br>
            <a:r>
              <a:rPr lang="cs-CZ" sz="1600" dirty="0"/>
              <a:t>v projektu jiném).</a:t>
            </a:r>
          </a:p>
          <a:p>
            <a:pPr marL="0" lvl="1" indent="0">
              <a:lnSpc>
                <a:spcPts val="2880"/>
              </a:lnSpc>
              <a:spcBef>
                <a:spcPts val="600"/>
              </a:spcBef>
              <a:spcAft>
                <a:spcPts val="600"/>
              </a:spcAft>
              <a:buSzPct val="100000"/>
              <a:buNone/>
            </a:pPr>
            <a:r>
              <a:rPr lang="cs-CZ" sz="1600" dirty="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pic>
        <p:nvPicPr>
          <p:cNvPr id="5" name="Obrázek 4">
            <a:extLst>
              <a:ext uri="{FF2B5EF4-FFF2-40B4-BE49-F238E27FC236}">
                <a16:creationId xmlns:a16="http://schemas.microsoft.com/office/drawing/2014/main" id="{97B2D8E7-9A68-43A2-B81B-1C5857CC6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328917"/>
            <a:ext cx="2231440" cy="367839"/>
          </a:xfrm>
          <a:prstGeom prst="rect">
            <a:avLst/>
          </a:prstGeom>
        </p:spPr>
      </p:pic>
    </p:spTree>
    <p:extLst>
      <p:ext uri="{BB962C8B-B14F-4D97-AF65-F5344CB8AC3E}">
        <p14:creationId xmlns:p14="http://schemas.microsoft.com/office/powerpoint/2010/main" val="424039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a:t>1. Co chceme a můžeme změnit? </a:t>
            </a:r>
          </a:p>
          <a:p>
            <a:pPr lvl="1">
              <a:lnSpc>
                <a:spcPct val="100000"/>
              </a:lnSpc>
              <a:spcBef>
                <a:spcPts val="0"/>
              </a:spcBef>
              <a:spcAft>
                <a:spcPts val="0"/>
              </a:spcAft>
            </a:pPr>
            <a:r>
              <a:rPr lang="cs-CZ" sz="1600" b="1" dirty="0"/>
              <a:t>Cíl projektu musí být:</a:t>
            </a:r>
          </a:p>
          <a:p>
            <a:pPr marL="414000" lvl="1" indent="0">
              <a:lnSpc>
                <a:spcPct val="100000"/>
              </a:lnSpc>
              <a:spcBef>
                <a:spcPts val="0"/>
              </a:spcBef>
              <a:buNone/>
            </a:pPr>
            <a:r>
              <a:rPr lang="cs-CZ" sz="1600" dirty="0"/>
              <a:t>	</a:t>
            </a:r>
            <a:r>
              <a:rPr lang="cs-CZ" sz="1600" b="1" dirty="0"/>
              <a:t>1)</a:t>
            </a:r>
            <a:r>
              <a:rPr lang="cs-CZ" sz="1600" dirty="0"/>
              <a:t> </a:t>
            </a:r>
            <a:r>
              <a:rPr lang="cs-CZ" sz="1600" b="1" dirty="0"/>
              <a:t>reálně dosažitelný </a:t>
            </a:r>
            <a:r>
              <a:rPr lang="cs-CZ" sz="1600" dirty="0"/>
              <a:t>v daném čase a za daných podmínek,</a:t>
            </a:r>
          </a:p>
          <a:p>
            <a:pPr marL="414000" lvl="1" indent="0">
              <a:lnSpc>
                <a:spcPct val="100000"/>
              </a:lnSpc>
              <a:spcBef>
                <a:spcPts val="0"/>
              </a:spcBef>
              <a:buNone/>
            </a:pPr>
            <a:r>
              <a:rPr lang="cs-CZ" sz="1600" dirty="0"/>
              <a:t>	</a:t>
            </a:r>
            <a:r>
              <a:rPr lang="cs-CZ" sz="1600" b="1" dirty="0"/>
              <a:t>2) měřitelný</a:t>
            </a:r>
            <a:r>
              <a:rPr lang="cs-CZ" sz="1600" dirty="0"/>
              <a:t>, aby bylo možné po ukončení projektu prokázat jeho naplnění 	    pomocí kvantifikovaných údajů.</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a:t>	1) Hlavní </a:t>
            </a:r>
            <a:r>
              <a:rPr lang="cs-CZ" sz="1600" dirty="0"/>
              <a:t>= “globální změna“, ke které projekt přispívá - formulován obecněji, </a:t>
            </a:r>
          </a:p>
          <a:p>
            <a:pPr marL="0" lvl="0" indent="0" hangingPunct="0">
              <a:lnSpc>
                <a:spcPct val="100000"/>
              </a:lnSpc>
              <a:spcBef>
                <a:spcPts val="0"/>
              </a:spcBef>
              <a:spcAft>
                <a:spcPts val="0"/>
              </a:spcAft>
              <a:buNone/>
            </a:pPr>
            <a:r>
              <a:rPr lang="cs-CZ" sz="1600" dirty="0"/>
              <a:t>	</a:t>
            </a:r>
            <a:r>
              <a:rPr lang="cs-CZ" sz="1600" b="1" dirty="0"/>
              <a:t>2) Specifické </a:t>
            </a:r>
            <a:r>
              <a:rPr lang="cs-CZ" sz="1600" dirty="0"/>
              <a:t>= konkrétní změny, které projekt 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600" dirty="0"/>
              <a:t>dbejte na dosažitelnost cílů (již při vytyčování cílů musíte mít představu o aktivitách),</a:t>
            </a:r>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pic>
        <p:nvPicPr>
          <p:cNvPr id="5" name="Obrázek 4">
            <a:extLst>
              <a:ext uri="{FF2B5EF4-FFF2-40B4-BE49-F238E27FC236}">
                <a16:creationId xmlns:a16="http://schemas.microsoft.com/office/drawing/2014/main" id="{944E90FA-538C-4FDB-B5FE-4911CC909A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496172" y="1340768"/>
            <a:ext cx="2447464" cy="403449"/>
          </a:xfrm>
          <a:prstGeom prst="rect">
            <a:avLst/>
          </a:prstGeom>
        </p:spPr>
      </p:pic>
    </p:spTree>
    <p:extLst>
      <p:ext uri="{BB962C8B-B14F-4D97-AF65-F5344CB8AC3E}">
        <p14:creationId xmlns:p14="http://schemas.microsoft.com/office/powerpoint/2010/main" val="114530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 Jak toho chceme dosáhnout?</a:t>
            </a:r>
          </a:p>
          <a:p>
            <a:pPr lvl="1">
              <a:lnSpc>
                <a:spcPct val="100000"/>
              </a:lnSpc>
              <a:spcBef>
                <a:spcPts val="0"/>
              </a:spcBef>
              <a:spcAft>
                <a:spcPts val="600"/>
              </a:spcAft>
            </a:pPr>
            <a:r>
              <a:rPr lang="cs-CZ" sz="1600" dirty="0"/>
              <a:t>V rámci přípravy projektu je nutné </a:t>
            </a:r>
            <a:r>
              <a:rPr lang="cs-CZ" sz="1600" b="1" dirty="0"/>
              <a:t>definovat aktivity </a:t>
            </a:r>
            <a:r>
              <a:rPr lang="cs-CZ" sz="1600" dirty="0"/>
              <a:t>(strategii), kterými bude projekt realizován.</a:t>
            </a:r>
          </a:p>
          <a:p>
            <a:pPr lvl="1">
              <a:lnSpc>
                <a:spcPct val="100000"/>
              </a:lnSpc>
              <a:spcBef>
                <a:spcPts val="0"/>
              </a:spcBef>
              <a:spcAft>
                <a:spcPts val="600"/>
              </a:spcAft>
            </a:pPr>
            <a:r>
              <a:rPr lang="cs-CZ" sz="1600" b="1" dirty="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vedou k plnění cílů, jsou prostředkem, nástrojem, ne cílem samotným,</a:t>
            </a:r>
          </a:p>
          <a:p>
            <a:pPr algn="just" hangingPunct="0">
              <a:lnSpc>
                <a:spcPct val="100000"/>
              </a:lnSpc>
              <a:spcBef>
                <a:spcPts val="0"/>
              </a:spcBef>
              <a:spcAft>
                <a:spcPts val="0"/>
              </a:spcAft>
            </a:pPr>
            <a:r>
              <a:rPr lang="cs-CZ" sz="1600" dirty="0"/>
              <a:t>udržujte vazbu </a:t>
            </a:r>
            <a:r>
              <a:rPr lang="cs-CZ" sz="1600" b="1" dirty="0"/>
              <a:t>potřeby – cíle – aktivity</a:t>
            </a:r>
            <a:r>
              <a:rPr lang="cs-CZ" sz="1600" dirty="0"/>
              <a:t>,</a:t>
            </a:r>
          </a:p>
          <a:p>
            <a:pPr algn="just" hangingPunct="0">
              <a:lnSpc>
                <a:spcPct val="100000"/>
              </a:lnSpc>
              <a:spcBef>
                <a:spcPts val="0"/>
              </a:spcBef>
              <a:spcAft>
                <a:spcPts val="0"/>
              </a:spcAft>
            </a:pPr>
            <a:r>
              <a:rPr lang="cs-CZ" sz="1600" dirty="0"/>
              <a:t>v projektu nemají co dělat aktivity, u kterých neprokážete, že slouží k naplnění cílů, </a:t>
            </a:r>
            <a:br>
              <a:rPr lang="cs-CZ" sz="1600" dirty="0"/>
            </a:br>
            <a:r>
              <a:rPr lang="cs-CZ" sz="1600" dirty="0"/>
              <a:t>ať už přímo nebo podpůrně,</a:t>
            </a:r>
          </a:p>
          <a:p>
            <a:pPr algn="just" hangingPunct="0">
              <a:lnSpc>
                <a:spcPct val="100000"/>
              </a:lnSpc>
              <a:spcBef>
                <a:spcPts val="0"/>
              </a:spcBef>
              <a:spcAft>
                <a:spcPts val="0"/>
              </a:spcAft>
            </a:pPr>
            <a:r>
              <a:rPr lang="cs-CZ" sz="1600" dirty="0"/>
              <a:t>tvoří tělo projektu,</a:t>
            </a:r>
          </a:p>
          <a:p>
            <a:pPr algn="just" hangingPunct="0">
              <a:lnSpc>
                <a:spcPct val="100000"/>
              </a:lnSpc>
              <a:spcBef>
                <a:spcPts val="0"/>
              </a:spcBef>
              <a:spcAft>
                <a:spcPts val="0"/>
              </a:spcAft>
            </a:pPr>
            <a:r>
              <a:rPr lang="cs-CZ" sz="1600" dirty="0"/>
              <a:t>to, co se bude vlastně s cílovou skupinou a pro cílovou skupinu dělat, </a:t>
            </a:r>
          </a:p>
          <a:p>
            <a:pPr algn="just" hangingPunct="0">
              <a:lnSpc>
                <a:spcPct val="100000"/>
              </a:lnSpc>
              <a:spcBef>
                <a:spcPts val="0"/>
              </a:spcBef>
              <a:spcAft>
                <a:spcPts val="0"/>
              </a:spcAft>
            </a:pPr>
            <a:r>
              <a:rPr lang="cs-CZ" sz="1600" dirty="0"/>
              <a:t>konkrétní rozpis prací: kdo, kdy, co, jak, s kým, kde, jak často bude dělat, </a:t>
            </a:r>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 </a:t>
            </a:r>
          </a:p>
          <a:p>
            <a:pPr algn="just" hangingPunct="0">
              <a:lnSpc>
                <a:spcPct val="100000"/>
              </a:lnSpc>
              <a:spcBef>
                <a:spcPts val="0"/>
              </a:spcBef>
              <a:spcAft>
                <a:spcPts val="0"/>
              </a:spcAft>
            </a:pPr>
            <a:r>
              <a:rPr lang="cs-CZ" sz="1600" dirty="0"/>
              <a:t>např. pracovní a bilanční diagnostika, pořádání příměstských táborů pro děti pracujících rodičů.</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pic>
        <p:nvPicPr>
          <p:cNvPr id="5" name="Obrázek 4">
            <a:extLst>
              <a:ext uri="{FF2B5EF4-FFF2-40B4-BE49-F238E27FC236}">
                <a16:creationId xmlns:a16="http://schemas.microsoft.com/office/drawing/2014/main" id="{6E72D3BF-1FD5-424C-B96F-B9E26E280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211" y="1286055"/>
            <a:ext cx="2447464" cy="403449"/>
          </a:xfrm>
          <a:prstGeom prst="rect">
            <a:avLst/>
          </a:prstGeom>
        </p:spPr>
      </p:pic>
    </p:spTree>
    <p:extLst>
      <p:ext uri="{BB962C8B-B14F-4D97-AF65-F5344CB8AC3E}">
        <p14:creationId xmlns:p14="http://schemas.microsoft.com/office/powerpoint/2010/main" val="272401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a:t>3. Jak ověříme, že jsme byli úspěšní?</a:t>
            </a:r>
            <a:r>
              <a:rPr lang="cs-CZ" sz="1600" dirty="0"/>
              <a:t>.</a:t>
            </a:r>
          </a:p>
          <a:p>
            <a:pPr lvl="1">
              <a:lnSpc>
                <a:spcPct val="100000"/>
              </a:lnSpc>
              <a:spcBef>
                <a:spcPts val="0"/>
              </a:spcBef>
            </a:pPr>
            <a:r>
              <a:rPr lang="cs-CZ" sz="1600" dirty="0"/>
              <a:t>Základním nástrojem jsou </a:t>
            </a:r>
            <a:r>
              <a:rPr lang="cs-CZ" sz="1600" b="1" dirty="0"/>
              <a:t>indikátory</a:t>
            </a:r>
            <a:r>
              <a:rPr lang="cs-CZ" sz="1600" dirty="0"/>
              <a:t> OPZ.</a:t>
            </a:r>
          </a:p>
          <a:p>
            <a:pPr lvl="1">
              <a:lnSpc>
                <a:spcPct val="100000"/>
              </a:lnSpc>
              <a:spcBef>
                <a:spcPts val="0"/>
              </a:spcBef>
            </a:pPr>
            <a:r>
              <a:rPr lang="cs-CZ" sz="1600" b="1" dirty="0"/>
              <a:t>U indikátorů se setkáváme s dělením na: </a:t>
            </a:r>
            <a:endParaRPr lang="cs-CZ" sz="1600" dirty="0"/>
          </a:p>
          <a:p>
            <a:pPr marL="414000" lvl="1" indent="0">
              <a:lnSpc>
                <a:spcPct val="100000"/>
              </a:lnSpc>
              <a:spcBef>
                <a:spcPts val="0"/>
              </a:spcBef>
              <a:buNone/>
            </a:pPr>
            <a:r>
              <a:rPr lang="cs-CZ" sz="1600" dirty="0"/>
              <a:t>	</a:t>
            </a:r>
            <a:r>
              <a:rPr lang="cs-CZ" sz="1600" b="1" dirty="0"/>
              <a:t>1) Výstupy </a:t>
            </a:r>
            <a:r>
              <a:rPr lang="cs-CZ" sz="1600" dirty="0"/>
              <a:t>= indikátory se závazkem,</a:t>
            </a:r>
          </a:p>
          <a:p>
            <a:pPr marL="414000" lvl="1" indent="0">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a:t>
            </a:r>
            <a:br>
              <a:rPr lang="cs-CZ" sz="1600" dirty="0"/>
            </a:br>
            <a:r>
              <a:rPr lang="cs-CZ" sz="1600" dirty="0"/>
              <a:t>např. 5 rekvalifikovaných osob – doloženo smlouvami s účastníky a prezenčními listinami.</a:t>
            </a:r>
          </a:p>
          <a:p>
            <a:pPr lvl="1">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13</a:t>
            </a:fld>
            <a:endParaRPr lang="cs-CZ" dirty="0"/>
          </a:p>
        </p:txBody>
      </p:sp>
      <p:pic>
        <p:nvPicPr>
          <p:cNvPr id="5" name="Obrázek 4">
            <a:extLst>
              <a:ext uri="{FF2B5EF4-FFF2-40B4-BE49-F238E27FC236}">
                <a16:creationId xmlns:a16="http://schemas.microsoft.com/office/drawing/2014/main" id="{38578FD9-0219-49A7-9B76-90ADD14DB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2914" y="1283072"/>
            <a:ext cx="2555816" cy="421311"/>
          </a:xfrm>
          <a:prstGeom prst="rect">
            <a:avLst/>
          </a:prstGeom>
        </p:spPr>
      </p:pic>
    </p:spTree>
    <p:extLst>
      <p:ext uri="{BB962C8B-B14F-4D97-AF65-F5344CB8AC3E}">
        <p14:creationId xmlns:p14="http://schemas.microsoft.com/office/powerpoint/2010/main" val="330988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Logický rámec projektové žádosti</a:t>
            </a:r>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a:t>Nástroj, který ve velmi koncentrované podobě </a:t>
            </a:r>
            <a:r>
              <a:rPr lang="cs-CZ" sz="1600" b="1" dirty="0"/>
              <a:t>obsahuje</a:t>
            </a:r>
            <a:r>
              <a:rPr lang="cs-CZ" sz="1600" dirty="0"/>
              <a:t> </a:t>
            </a:r>
            <a:r>
              <a:rPr lang="cs-CZ" sz="1600" b="1" dirty="0"/>
              <a:t>základní informace o projektu</a:t>
            </a:r>
            <a:r>
              <a:rPr lang="cs-CZ" sz="1600" dirty="0"/>
              <a:t> </a:t>
            </a:r>
            <a:br>
              <a:rPr lang="cs-CZ" sz="1600" dirty="0"/>
            </a:br>
            <a:r>
              <a:rPr lang="cs-CZ" sz="1600" dirty="0"/>
              <a:t>a zároveň </a:t>
            </a:r>
            <a:r>
              <a:rPr lang="cs-CZ" sz="1600" b="1" dirty="0"/>
              <a:t>ověřuje logiku projektu</a:t>
            </a:r>
            <a:r>
              <a:rPr lang="cs-CZ" sz="1600" dirty="0"/>
              <a:t> (vazbu mezi činnostmi, výstupy a cíli projektu).</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projektu, </a:t>
            </a:r>
          </a:p>
          <a:p>
            <a:pPr lvl="0" hangingPunct="0">
              <a:lnSpc>
                <a:spcPct val="100000"/>
              </a:lnSpc>
              <a:spcBef>
                <a:spcPts val="0"/>
              </a:spcBef>
              <a:spcAft>
                <a:spcPts val="300"/>
              </a:spcAft>
            </a:pPr>
            <a:r>
              <a:rPr lang="cs-CZ" sz="1600" dirty="0"/>
              <a:t>upřesnění vztahů mezi cílem, účelem, výstupem a aktivitami projektu, </a:t>
            </a:r>
          </a:p>
          <a:p>
            <a:pPr lvl="0" hangingPunct="0">
              <a:lnSpc>
                <a:spcPct val="100000"/>
              </a:lnSpc>
              <a:spcBef>
                <a:spcPts val="0"/>
              </a:spcBef>
              <a:spcAft>
                <a:spcPts val="300"/>
              </a:spcAft>
            </a:pPr>
            <a:r>
              <a:rPr lang="cs-CZ" sz="1600" dirty="0"/>
              <a:t>jasné stanovení výkonnostních ukazatelů a kritérií, </a:t>
            </a:r>
          </a:p>
          <a:p>
            <a:pPr lvl="0" hangingPunct="0">
              <a:lnSpc>
                <a:spcPct val="100000"/>
              </a:lnSpc>
              <a:spcBef>
                <a:spcPts val="0"/>
              </a:spcBef>
              <a:spcAft>
                <a:spcPts val="300"/>
              </a:spcAft>
            </a:pPr>
            <a:r>
              <a:rPr lang="cs-CZ" sz="1600" dirty="0"/>
              <a:t>provádění kontroly dosažení cílů, účelu, realizaci výstupů a aktivit projektu, </a:t>
            </a:r>
          </a:p>
          <a:p>
            <a:pPr lvl="0" hangingPunct="0">
              <a:lnSpc>
                <a:spcPct val="100000"/>
              </a:lnSpc>
              <a:spcBef>
                <a:spcPts val="0"/>
              </a:spcBef>
              <a:spcAft>
                <a:spcPts val="300"/>
              </a:spcAft>
            </a:pPr>
            <a:r>
              <a:rPr lang="cs-CZ" sz="1600" dirty="0"/>
              <a:t>udržovat rychlý a srozumitelný přehled o obsahu, rozsahu a zaměření projektu.</a:t>
            </a:r>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p>
          <a:p>
            <a:pPr lvl="0" hangingPunct="0">
              <a:lnSpc>
                <a:spcPct val="100000"/>
              </a:lnSpc>
              <a:spcBef>
                <a:spcPts val="0"/>
              </a:spcBef>
              <a:spcAft>
                <a:spcPts val="0"/>
              </a:spcAft>
            </a:pPr>
            <a:r>
              <a:rPr lang="cs-CZ" sz="1600" dirty="0"/>
              <a:t>sepsání žádosti je pak mnohem jednodušší a hlavně je žádost správně strukturovaná a přehledná.</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14</a:t>
            </a:fld>
            <a:endParaRPr lang="cs-CZ" dirty="0"/>
          </a:p>
        </p:txBody>
      </p:sp>
      <p:pic>
        <p:nvPicPr>
          <p:cNvPr id="5" name="Obrázek 4">
            <a:extLst>
              <a:ext uri="{FF2B5EF4-FFF2-40B4-BE49-F238E27FC236}">
                <a16:creationId xmlns:a16="http://schemas.microsoft.com/office/drawing/2014/main" id="{1F5D28B0-F302-4F64-8E14-B80B68159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829487"/>
            <a:ext cx="4188580" cy="690461"/>
          </a:xfrm>
          <a:prstGeom prst="rect">
            <a:avLst/>
          </a:prstGeom>
        </p:spPr>
      </p:pic>
    </p:spTree>
    <p:extLst>
      <p:ext uri="{BB962C8B-B14F-4D97-AF65-F5344CB8AC3E}">
        <p14:creationId xmlns:p14="http://schemas.microsoft.com/office/powerpoint/2010/main" val="146870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IS KP14+</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B9A473A7-59DB-4952-93DE-2135630D2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5834883"/>
            <a:ext cx="4188580" cy="690461"/>
          </a:xfrm>
          <a:prstGeom prst="rect">
            <a:avLst/>
          </a:prstGeom>
        </p:spPr>
      </p:pic>
    </p:spTree>
    <p:extLst>
      <p:ext uri="{BB962C8B-B14F-4D97-AF65-F5344CB8AC3E}">
        <p14:creationId xmlns:p14="http://schemas.microsoft.com/office/powerpoint/2010/main" val="456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Zřízení 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16</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44F623CE-2695-4B0A-B161-8E2ECEC8C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692" y="6223914"/>
            <a:ext cx="2800616" cy="461664"/>
          </a:xfrm>
          <a:prstGeom prst="rect">
            <a:avLst/>
          </a:prstGeom>
        </p:spPr>
      </p:pic>
    </p:spTree>
    <p:extLst>
      <p:ext uri="{BB962C8B-B14F-4D97-AF65-F5344CB8AC3E}">
        <p14:creationId xmlns:p14="http://schemas.microsoft.com/office/powerpoint/2010/main" val="10628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IS KP14+</a:t>
            </a:r>
          </a:p>
          <a:p>
            <a:pPr>
              <a:lnSpc>
                <a:spcPct val="100000"/>
              </a:lnSpc>
              <a:spcBef>
                <a:spcPts val="0"/>
              </a:spcBef>
              <a:spcAft>
                <a:spcPts val="0"/>
              </a:spcAft>
            </a:pPr>
            <a:r>
              <a:rPr lang="cs-CZ" sz="1400" b="1" dirty="0"/>
              <a:t>Produkční </a:t>
            </a:r>
            <a:r>
              <a:rPr lang="cs-CZ" sz="1400" dirty="0"/>
              <a:t>(ostré) </a:t>
            </a:r>
            <a:r>
              <a:rPr lang="cs-CZ" sz="1400" b="1" dirty="0"/>
              <a:t>prostředí </a:t>
            </a:r>
            <a:r>
              <a:rPr lang="cs-CZ" sz="1400" dirty="0"/>
              <a:t>(slouží pro realizaci OP, zadávají se pouze ostrá data)</a:t>
            </a:r>
          </a:p>
          <a:p>
            <a:pPr lvl="1">
              <a:spcBef>
                <a:spcPts val="0"/>
              </a:spcBef>
              <a:spcAft>
                <a:spcPts val="0"/>
              </a:spcAft>
            </a:pPr>
            <a:r>
              <a:rPr lang="cs-CZ" sz="1400" b="1" u="sng" dirty="0">
                <a:solidFill>
                  <a:schemeClr val="tx1">
                    <a:lumMod val="60000"/>
                    <a:lumOff val="40000"/>
                  </a:schemeClr>
                </a:solidFill>
                <a:hlinkClick r:id="rId3"/>
              </a:rPr>
              <a:t>https://mseu.mssf.cz</a:t>
            </a:r>
            <a:r>
              <a:rPr lang="cs-CZ" sz="1400" b="1" u="sng" dirty="0">
                <a:solidFill>
                  <a:schemeClr val="tx1">
                    <a:lumMod val="60000"/>
                    <a:lumOff val="40000"/>
                  </a:schemeClr>
                </a:solidFill>
              </a:rPr>
              <a:t>  </a:t>
            </a:r>
            <a:endParaRPr lang="cs-CZ" sz="1400" b="1" u="sng" dirty="0"/>
          </a:p>
          <a:p>
            <a:pPr>
              <a:spcBef>
                <a:spcPts val="0"/>
              </a:spcBef>
              <a:spcAft>
                <a:spcPts val="0"/>
              </a:spcAft>
            </a:pPr>
            <a:r>
              <a:rPr lang="cs-CZ" sz="1400" b="1" dirty="0"/>
              <a:t>Technická podpora IS KP14+ </a:t>
            </a:r>
            <a:r>
              <a:rPr lang="cs-CZ" sz="1400" dirty="0"/>
              <a:t>v rámci OPZ </a:t>
            </a:r>
          </a:p>
          <a:p>
            <a:pPr lvl="1">
              <a:spcBef>
                <a:spcPts val="0"/>
              </a:spcBef>
              <a:spcAft>
                <a:spcPts val="600"/>
              </a:spcAft>
            </a:pPr>
            <a:r>
              <a:rPr lang="cs-CZ" sz="1400" b="1" u="sng" dirty="0">
                <a:hlinkClick r:id="rId4"/>
              </a:rPr>
              <a:t>iskp@mpsv.cz</a:t>
            </a:r>
            <a:endParaRPr lang="cs-CZ" sz="1400" b="1" u="sng" dirty="0"/>
          </a:p>
          <a:p>
            <a:pPr lvl="1">
              <a:lnSpc>
                <a:spcPct val="100000"/>
              </a:lnSpc>
              <a:spcBef>
                <a:spcPts val="0"/>
              </a:spcBef>
              <a:spcAft>
                <a:spcPts val="600"/>
              </a:spcAft>
            </a:pPr>
            <a:r>
              <a:rPr lang="cs-CZ" sz="1400" b="1" u="sng" dirty="0"/>
              <a:t>Provozní doba:</a:t>
            </a:r>
            <a:r>
              <a:rPr lang="cs-CZ" sz="1400" b="1" dirty="0"/>
              <a:t> </a:t>
            </a:r>
            <a:r>
              <a:rPr lang="cs-CZ" sz="1200" dirty="0"/>
              <a:t>v pracovních dnech od 8:00 do 16:00 hod.</a:t>
            </a:r>
            <a:r>
              <a:rPr lang="cs-CZ" sz="1200" b="1" dirty="0"/>
              <a:t> </a:t>
            </a:r>
            <a:r>
              <a:rPr lang="cs-CZ" sz="1200" dirty="0"/>
              <a:t>Reakci na váš požadavek garantujeme do 4 hodin v rámci provozní doby technické podpory od obdržení požadavku. Dotazy zaslané mimo provozní dobu budou řešeny nejpozději následující pracovní den.</a:t>
            </a:r>
            <a:endParaRPr lang="cs-CZ" sz="1200" b="1" u="sng" dirty="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a:t>PŘÍRUČKY OPZ</a:t>
            </a:r>
            <a:endParaRPr lang="cs-CZ" sz="1400" b="1" u="sng" dirty="0"/>
          </a:p>
          <a:p>
            <a:pPr lvl="1">
              <a:spcBef>
                <a:spcPts val="0"/>
              </a:spcBef>
              <a:spcAft>
                <a:spcPts val="600"/>
              </a:spcAft>
            </a:pPr>
            <a:r>
              <a:rPr lang="cs-CZ" sz="1400" b="1" u="sng" dirty="0">
                <a:solidFill>
                  <a:schemeClr val="tx1">
                    <a:lumMod val="60000"/>
                    <a:lumOff val="40000"/>
                  </a:schemeClr>
                </a:solidFill>
                <a:hlinkClick r:id="rId6"/>
              </a:rPr>
              <a:t>http://www.esfcr.cz/dokumenty-opz</a:t>
            </a:r>
            <a:r>
              <a:rPr lang="cs-CZ" sz="1400" b="1" dirty="0"/>
              <a:t> </a:t>
            </a:r>
          </a:p>
          <a:p>
            <a:pPr lvl="1">
              <a:spcBef>
                <a:spcPts val="0"/>
              </a:spcBef>
              <a:spcAft>
                <a:spcPts val="600"/>
              </a:spcAft>
            </a:pPr>
            <a:r>
              <a:rPr lang="cs-CZ" sz="1400" b="1" dirty="0"/>
              <a:t>Pokyny k vyplnění žádosti o podporu v IS KP14+ </a:t>
            </a:r>
            <a:r>
              <a:rPr lang="cs-CZ" sz="1400" dirty="0"/>
              <a:t>(v aktuálním vydání)</a:t>
            </a:r>
          </a:p>
          <a:p>
            <a:pPr marL="0" lvl="1" indent="0">
              <a:lnSpc>
                <a:spcPct val="100000"/>
              </a:lnSpc>
              <a:spcBef>
                <a:spcPts val="0"/>
              </a:spcBef>
              <a:spcAft>
                <a:spcPts val="600"/>
              </a:spcAft>
              <a:buSzPct val="100000"/>
              <a:buNone/>
            </a:pPr>
            <a:r>
              <a:rPr lang="cs-CZ" sz="1600" b="1" u="sng" dirty="0"/>
              <a:t>TEXTACE VÝZVY ŘO OPZ PRO MAS Č. 047</a:t>
            </a:r>
          </a:p>
          <a:p>
            <a:pPr lvl="1">
              <a:spcBef>
                <a:spcPts val="0"/>
              </a:spcBef>
              <a:spcAft>
                <a:spcPts val="600"/>
              </a:spcAft>
            </a:pPr>
            <a:r>
              <a:rPr lang="cs-CZ" sz="1400" b="1" u="sng" dirty="0">
                <a:hlinkClick r:id="rId7"/>
              </a:rPr>
              <a:t>https://www.esfcr.cz/2-3-opz-komunitne-vedeny-mistni-rozvoj</a:t>
            </a:r>
            <a:endParaRPr lang="cs-CZ" sz="1400" b="1" u="sng" dirty="0"/>
          </a:p>
          <a:p>
            <a:pPr marL="0" lvl="1" indent="0">
              <a:lnSpc>
                <a:spcPct val="100000"/>
              </a:lnSpc>
              <a:spcBef>
                <a:spcPts val="0"/>
              </a:spcBef>
              <a:spcAft>
                <a:spcPts val="600"/>
              </a:spcAft>
              <a:buSzPct val="100000"/>
              <a:buNone/>
            </a:pPr>
            <a:r>
              <a:rPr lang="cs-CZ" sz="1600" b="1" u="sng" dirty="0"/>
              <a:t>TEXTACE VÝZEV 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a:p>
          <a:p>
            <a:pPr marL="0"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17</a:t>
            </a:fld>
            <a:endParaRPr lang="cs-CZ" dirty="0"/>
          </a:p>
        </p:txBody>
      </p:sp>
      <p:pic>
        <p:nvPicPr>
          <p:cNvPr id="5" name="Obrázek 4">
            <a:extLst>
              <a:ext uri="{FF2B5EF4-FFF2-40B4-BE49-F238E27FC236}">
                <a16:creationId xmlns:a16="http://schemas.microsoft.com/office/drawing/2014/main" id="{43CFDD86-CC34-46AE-BDA3-5502453D45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136" y="6174422"/>
            <a:ext cx="2663488" cy="439059"/>
          </a:xfrm>
          <a:prstGeom prst="rect">
            <a:avLst/>
          </a:prstGeom>
        </p:spPr>
      </p:pic>
    </p:spTree>
    <p:extLst>
      <p:ext uri="{BB962C8B-B14F-4D97-AF65-F5344CB8AC3E}">
        <p14:creationId xmlns:p14="http://schemas.microsoft.com/office/powerpoint/2010/main" val="58934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Titulní obrazovka </a:t>
            </a:r>
            <a:r>
              <a:rPr lang="cs-CZ" dirty="0" err="1"/>
              <a:t>Is</a:t>
            </a:r>
            <a:r>
              <a:rPr lang="cs-CZ" dirty="0"/>
              <a:t> kp14+</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18</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669F1E17-DFB8-4949-A809-B81D3BDDA2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592" y="431144"/>
            <a:ext cx="1943408" cy="320359"/>
          </a:xfrm>
          <a:prstGeom prst="rect">
            <a:avLst/>
          </a:prstGeom>
        </p:spPr>
      </p:pic>
    </p:spTree>
    <p:extLst>
      <p:ext uri="{BB962C8B-B14F-4D97-AF65-F5344CB8AC3E}">
        <p14:creationId xmlns:p14="http://schemas.microsoft.com/office/powerpoint/2010/main" val="2612006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432000" lvl="1" indent="-432000">
              <a:lnSpc>
                <a:spcPts val="2100"/>
              </a:lnSpc>
              <a:spcBef>
                <a:spcPts val="0"/>
              </a:spcBef>
              <a:spcAft>
                <a:spcPts val="0"/>
              </a:spcAft>
              <a:buSzPct val="100000"/>
              <a:buFont typeface="Wingdings" panose="05000000000000000000" pitchFamily="2" charset="2"/>
              <a:buChar char=""/>
            </a:pPr>
            <a:r>
              <a:rPr lang="cs-CZ" sz="1800" dirty="0"/>
              <a:t>DAZ</a:t>
            </a:r>
          </a:p>
          <a:p>
            <a:pPr marL="432000" lvl="1" indent="-432000">
              <a:lnSpc>
                <a:spcPts val="1400"/>
              </a:lnSpc>
              <a:spcBef>
                <a:spcPts val="0"/>
              </a:spcBef>
              <a:spcAft>
                <a:spcPts val="0"/>
              </a:spcAft>
              <a:buSzPct val="100000"/>
              <a:buFont typeface="Wingdings" panose="05000000000000000000" pitchFamily="2" charset="2"/>
              <a:buChar char=""/>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11">
            <a:extLst>
              <a:ext uri="{FF2B5EF4-FFF2-40B4-BE49-F238E27FC236}">
                <a16:creationId xmlns:a16="http://schemas.microsoft.com/office/drawing/2014/main" id="{9009BF0D-BB43-40C3-9947-9F15E52944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3970" y="427945"/>
            <a:ext cx="2679987" cy="441779"/>
          </a:xfrm>
          <a:prstGeom prst="rect">
            <a:avLst/>
          </a:prstGeom>
        </p:spPr>
      </p:pic>
    </p:spTree>
    <p:extLst>
      <p:ext uri="{BB962C8B-B14F-4D97-AF65-F5344CB8AC3E}">
        <p14:creationId xmlns:p14="http://schemas.microsoft.com/office/powerpoint/2010/main" val="182292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Harmonogram semináře</a:t>
            </a:r>
          </a:p>
        </p:txBody>
      </p:sp>
      <p:sp>
        <p:nvSpPr>
          <p:cNvPr id="3" name="Zástupný symbol pro obsah 2"/>
          <p:cNvSpPr>
            <a:spLocks noGrp="1"/>
          </p:cNvSpPr>
          <p:nvPr>
            <p:ph idx="1"/>
          </p:nvPr>
        </p:nvSpPr>
        <p:spPr>
          <a:xfrm>
            <a:off x="395536" y="1628800"/>
            <a:ext cx="8496944" cy="5229200"/>
          </a:xfrm>
        </p:spPr>
        <p:txBody>
          <a:bodyPr/>
          <a:lstStyle/>
          <a:p>
            <a:pPr marL="0" indent="0">
              <a:lnSpc>
                <a:spcPct val="100000"/>
              </a:lnSpc>
              <a:spcBef>
                <a:spcPts val="0"/>
              </a:spcBef>
              <a:buNone/>
            </a:pPr>
            <a:r>
              <a:rPr lang="cs-CZ" b="1" dirty="0"/>
              <a:t>Seminář pro oprávněné žadatele 10:00 – 12:00 hod. </a:t>
            </a:r>
            <a:br>
              <a:rPr lang="cs-CZ" b="1" dirty="0"/>
            </a:br>
            <a:endParaRPr lang="cs-CZ" sz="800" b="1" dirty="0"/>
          </a:p>
          <a:p>
            <a:pPr>
              <a:lnSpc>
                <a:spcPct val="100000"/>
              </a:lnSpc>
              <a:spcBef>
                <a:spcPts val="0"/>
              </a:spcBef>
              <a:spcAft>
                <a:spcPts val="0"/>
              </a:spcAft>
              <a:buFont typeface="Courier New" panose="02070309020205020404" pitchFamily="49" charset="0"/>
              <a:buChar char="o"/>
            </a:pPr>
            <a:r>
              <a:rPr lang="cs-CZ" dirty="0"/>
              <a:t>Zahájení semináře, úvodní informace</a:t>
            </a:r>
          </a:p>
          <a:p>
            <a:pPr>
              <a:lnSpc>
                <a:spcPct val="100000"/>
              </a:lnSpc>
              <a:spcBef>
                <a:spcPts val="0"/>
              </a:spcBef>
              <a:spcAft>
                <a:spcPts val="0"/>
              </a:spcAft>
              <a:buFont typeface="Courier New" panose="02070309020205020404" pitchFamily="49" charset="0"/>
              <a:buChar char="o"/>
            </a:pPr>
            <a:r>
              <a:rPr lang="cs-CZ" dirty="0"/>
              <a:t>Představení výzvy</a:t>
            </a:r>
          </a:p>
          <a:p>
            <a:pPr>
              <a:lnSpc>
                <a:spcPct val="100000"/>
              </a:lnSpc>
              <a:spcBef>
                <a:spcPts val="0"/>
              </a:spcBef>
              <a:spcAft>
                <a:spcPts val="0"/>
              </a:spcAft>
              <a:buFont typeface="Courier New" panose="02070309020205020404" pitchFamily="49" charset="0"/>
              <a:buChar char="o"/>
            </a:pPr>
            <a:r>
              <a:rPr lang="cs-CZ" dirty="0"/>
              <a:t>Projektová žádost CLLD v OPZ </a:t>
            </a:r>
          </a:p>
          <a:p>
            <a:pPr>
              <a:lnSpc>
                <a:spcPct val="100000"/>
              </a:lnSpc>
              <a:spcBef>
                <a:spcPts val="0"/>
              </a:spcBef>
              <a:spcAft>
                <a:spcPts val="0"/>
              </a:spcAft>
              <a:buFont typeface="Courier New" panose="02070309020205020404" pitchFamily="49" charset="0"/>
              <a:buChar char="o"/>
            </a:pPr>
            <a:r>
              <a:rPr lang="cs-CZ" dirty="0"/>
              <a:t>Způsobilost výdajů</a:t>
            </a:r>
          </a:p>
          <a:p>
            <a:pPr>
              <a:lnSpc>
                <a:spcPct val="100000"/>
              </a:lnSpc>
              <a:spcBef>
                <a:spcPts val="0"/>
              </a:spcBef>
              <a:spcAft>
                <a:spcPts val="0"/>
              </a:spcAft>
              <a:buFont typeface="Courier New" panose="02070309020205020404" pitchFamily="49" charset="0"/>
              <a:buChar char="o"/>
            </a:pPr>
            <a:r>
              <a:rPr lang="cs-CZ" dirty="0"/>
              <a:t>Projektová žádost CLLD v IS KP14+ (základní seznámení)</a:t>
            </a:r>
          </a:p>
          <a:p>
            <a:pPr>
              <a:lnSpc>
                <a:spcPct val="100000"/>
              </a:lnSpc>
              <a:spcBef>
                <a:spcPts val="0"/>
              </a:spcBef>
              <a:spcAft>
                <a:spcPts val="0"/>
              </a:spcAft>
              <a:buFont typeface="Courier New" panose="02070309020205020404" pitchFamily="49" charset="0"/>
              <a:buChar char="o"/>
            </a:pPr>
            <a:r>
              <a:rPr lang="cs-CZ" dirty="0"/>
              <a:t>Způsob hodnocení a výběru projektů</a:t>
            </a:r>
          </a:p>
          <a:p>
            <a:pPr>
              <a:lnSpc>
                <a:spcPct val="100000"/>
              </a:lnSpc>
              <a:spcBef>
                <a:spcPts val="0"/>
              </a:spcBef>
              <a:spcAft>
                <a:spcPts val="0"/>
              </a:spcAft>
              <a:buFont typeface="Courier New" panose="02070309020205020404" pitchFamily="49" charset="0"/>
              <a:buChar char="o"/>
            </a:pPr>
            <a:r>
              <a:rPr lang="cs-CZ" dirty="0"/>
              <a:t>Dotazy, diskuse</a:t>
            </a:r>
          </a:p>
          <a:p>
            <a:pPr marL="0" indent="0">
              <a:lnSpc>
                <a:spcPct val="100000"/>
              </a:lnSpc>
              <a:buNone/>
            </a:pPr>
            <a:endParaRPr lang="cs-CZ" sz="1200" b="1" dirty="0"/>
          </a:p>
          <a:p>
            <a:pPr marL="0" indent="0">
              <a:buNone/>
            </a:pPr>
            <a:endParaRPr lang="cs-CZ" sz="1600" dirty="0"/>
          </a:p>
          <a:p>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pic>
        <p:nvPicPr>
          <p:cNvPr id="5" name="Obrázek 4">
            <a:extLst>
              <a:ext uri="{FF2B5EF4-FFF2-40B4-BE49-F238E27FC236}">
                <a16:creationId xmlns:a16="http://schemas.microsoft.com/office/drawing/2014/main" id="{A86449CE-6FF1-4A27-91CE-4324ABCFA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890" y="5970143"/>
            <a:ext cx="4188580" cy="690461"/>
          </a:xfrm>
          <a:prstGeom prst="rect">
            <a:avLst/>
          </a:prstGeom>
        </p:spPr>
      </p:pic>
    </p:spTree>
    <p:extLst>
      <p:ext uri="{BB962C8B-B14F-4D97-AF65-F5344CB8AC3E}">
        <p14:creationId xmlns:p14="http://schemas.microsoft.com/office/powerpoint/2010/main" val="43574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a:t>Nová žádost</a:t>
            </a:r>
          </a:p>
          <a:p>
            <a:pPr>
              <a:lnSpc>
                <a:spcPts val="2200"/>
              </a:lnSpc>
              <a:spcBef>
                <a:spcPts val="0"/>
              </a:spcBef>
              <a:spcAft>
                <a:spcPts val="0"/>
              </a:spcAft>
            </a:pPr>
            <a:r>
              <a:rPr lang="cs-CZ" sz="1400" dirty="0"/>
              <a:t>Seznam programů a výzev (uživatel vybere správný OP)</a:t>
            </a:r>
          </a:p>
          <a:p>
            <a:pPr>
              <a:lnSpc>
                <a:spcPts val="2200"/>
              </a:lnSpc>
              <a:spcBef>
                <a:spcPts val="0"/>
              </a:spcBef>
              <a:spcAft>
                <a:spcPts val="0"/>
              </a:spcAft>
            </a:pPr>
            <a:r>
              <a:rPr lang="cs-CZ" sz="1400" dirty="0"/>
              <a:t>Otevřené výzvy (uživatel vybere </a:t>
            </a:r>
            <a:r>
              <a:rPr lang="cs-CZ" sz="1400" b="1" dirty="0"/>
              <a:t>Výzvu pro MAS č. 03_16_047 </a:t>
            </a:r>
            <a:r>
              <a:rPr lang="cs-CZ" sz="1400" dirty="0"/>
              <a:t>a klikne na modrý odkaz </a:t>
            </a:r>
            <a:r>
              <a:rPr lang="cs-CZ" sz="1400" u="sng" dirty="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EA0A0B81-D1CD-4F70-84F8-033ACDD08D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483" y="6162894"/>
            <a:ext cx="2142069" cy="353106"/>
          </a:xfrm>
          <a:prstGeom prst="rect">
            <a:avLst/>
          </a:prstGeom>
        </p:spPr>
      </p:pic>
    </p:spTree>
    <p:extLst>
      <p:ext uri="{BB962C8B-B14F-4D97-AF65-F5344CB8AC3E}">
        <p14:creationId xmlns:p14="http://schemas.microsoft.com/office/powerpoint/2010/main" val="243288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a:t>Výběr výzvy MAS</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40292BF1-E3E3-4B46-B332-85B677EC26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8674" y="6165304"/>
            <a:ext cx="2541905" cy="419017"/>
          </a:xfrm>
          <a:prstGeom prst="rect">
            <a:avLst/>
          </a:prstGeom>
        </p:spPr>
      </p:pic>
    </p:spTree>
    <p:extLst>
      <p:ext uri="{BB962C8B-B14F-4D97-AF65-F5344CB8AC3E}">
        <p14:creationId xmlns:p14="http://schemas.microsoft.com/office/powerpoint/2010/main" val="2531841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Pravidla pro vyplňování žádosti</a:t>
            </a:r>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a:t>Uživatel </a:t>
            </a:r>
            <a:r>
              <a:rPr lang="cs-CZ" sz="1400" b="1" u="sng" dirty="0"/>
              <a:t>vyplňuje záložky postupně</a:t>
            </a:r>
            <a:r>
              <a:rPr lang="cs-CZ" sz="1400" dirty="0"/>
              <a:t> (!!!) podle navigačního menu v levé části obrazovky.</a:t>
            </a:r>
          </a:p>
          <a:p>
            <a:pPr algn="just">
              <a:lnSpc>
                <a:spcPct val="100000"/>
              </a:lnSpc>
            </a:pPr>
            <a:r>
              <a:rPr lang="cs-CZ" sz="1400" dirty="0"/>
              <a:t>Jednou vepsaná data se propisují do dalších záložek, či umožní zaktivnění některých neaktivních záložek.</a:t>
            </a:r>
          </a:p>
          <a:p>
            <a:pPr algn="just">
              <a:lnSpc>
                <a:spcPct val="100000"/>
              </a:lnSpc>
            </a:pPr>
            <a:r>
              <a:rPr lang="cs-CZ" sz="1400" dirty="0"/>
              <a:t>UKLÁDAT!!!! každou vyplněnou záložku, či delší textové pole před jeho opuštěním uložte.</a:t>
            </a:r>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a:t>Pravidlo:</a:t>
            </a:r>
          </a:p>
          <a:p>
            <a:pPr lvl="1">
              <a:lnSpc>
                <a:spcPct val="100000"/>
              </a:lnSpc>
              <a:spcBef>
                <a:spcPts val="0"/>
              </a:spcBef>
              <a:spcAft>
                <a:spcPts val="0"/>
              </a:spcAft>
            </a:pPr>
            <a:r>
              <a:rPr lang="cs-CZ" sz="1400" b="1" dirty="0"/>
              <a:t>Žlutě</a:t>
            </a:r>
            <a:r>
              <a:rPr lang="cs-CZ" sz="1400" dirty="0"/>
              <a:t> podbarvená pole = </a:t>
            </a:r>
            <a:r>
              <a:rPr lang="cs-CZ" sz="1400" b="1" dirty="0"/>
              <a:t>povinná</a:t>
            </a:r>
          </a:p>
          <a:p>
            <a:pPr lvl="1">
              <a:lnSpc>
                <a:spcPct val="100000"/>
              </a:lnSpc>
              <a:spcBef>
                <a:spcPts val="0"/>
              </a:spcBef>
              <a:spcAft>
                <a:spcPts val="0"/>
              </a:spcAft>
            </a:pPr>
            <a:r>
              <a:rPr lang="cs-CZ" sz="1400" b="1" dirty="0"/>
              <a:t>Šedivě</a:t>
            </a:r>
            <a:r>
              <a:rPr lang="cs-CZ" sz="1400" dirty="0"/>
              <a:t> podbarvená pole = </a:t>
            </a:r>
            <a:r>
              <a:rPr lang="cs-CZ" sz="1400" b="1" dirty="0"/>
              <a:t>volitelná</a:t>
            </a:r>
          </a:p>
          <a:p>
            <a:pPr lvl="1">
              <a:lnSpc>
                <a:spcPct val="100000"/>
              </a:lnSpc>
              <a:spcBef>
                <a:spcPts val="0"/>
              </a:spcBef>
              <a:spcAft>
                <a:spcPts val="0"/>
              </a:spcAft>
            </a:pPr>
            <a:r>
              <a:rPr lang="cs-CZ" sz="1400" b="1" dirty="0"/>
              <a:t>Bíle</a:t>
            </a:r>
            <a:r>
              <a:rPr lang="cs-CZ" sz="1400" dirty="0"/>
              <a:t> podbarvená pole = </a:t>
            </a:r>
            <a:r>
              <a:rPr lang="cs-CZ" sz="1400" b="1" dirty="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22</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400" dirty="0"/>
              <a:t>Nebo nejsou 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jednotlivých 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br>
              <a:rPr lang="cs-CZ" sz="1400" dirty="0"/>
            </a:br>
            <a:r>
              <a:rPr lang="cs-CZ" sz="1400" dirty="0"/>
              <a:t>a přesunutí </a:t>
            </a:r>
          </a:p>
          <a:p>
            <a:pPr lvl="1">
              <a:lnSpc>
                <a:spcPct val="100000"/>
              </a:lnSpc>
              <a:spcBef>
                <a:spcPts val="0"/>
              </a:spcBef>
            </a:pPr>
            <a:r>
              <a:rPr lang="cs-CZ" sz="1400" dirty="0"/>
              <a:t>Nový záznam</a:t>
            </a:r>
          </a:p>
        </p:txBody>
      </p:sp>
      <p:pic>
        <p:nvPicPr>
          <p:cNvPr id="10" name="Obrázek 9">
            <a:extLst>
              <a:ext uri="{FF2B5EF4-FFF2-40B4-BE49-F238E27FC236}">
                <a16:creationId xmlns:a16="http://schemas.microsoft.com/office/drawing/2014/main" id="{594AC3F4-EE67-49B1-96C8-DB5961182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56" y="6415391"/>
            <a:ext cx="1871400" cy="308488"/>
          </a:xfrm>
          <a:prstGeom prst="rect">
            <a:avLst/>
          </a:prstGeom>
        </p:spPr>
      </p:pic>
    </p:spTree>
    <p:extLst>
      <p:ext uri="{BB962C8B-B14F-4D97-AF65-F5344CB8AC3E}">
        <p14:creationId xmlns:p14="http://schemas.microsoft.com/office/powerpoint/2010/main" val="138435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3" name="Zástupný symbol pro obsah 2"/>
          <p:cNvSpPr>
            <a:spLocks noGrp="1"/>
          </p:cNvSpPr>
          <p:nvPr>
            <p:ph idx="1"/>
          </p:nvPr>
        </p:nvSpPr>
        <p:spPr>
          <a:xfrm>
            <a:off x="179512" y="1457400"/>
            <a:ext cx="4032448" cy="5400600"/>
          </a:xfrm>
        </p:spPr>
        <p:txBody>
          <a:bodyPr/>
          <a:lstStyle/>
          <a:p>
            <a:r>
              <a:rPr lang="cs-CZ" sz="1600" b="1" u="sng" cap="all" dirty="0"/>
              <a:t>Indikátory povinné k 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a:t>
            </a:r>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dokládat.  </a:t>
            </a:r>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měnit.</a:t>
            </a:r>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 příjemce, kap. 18.1.1).</a:t>
            </a:r>
          </a:p>
          <a:p>
            <a:pPr lvl="1">
              <a:lnSpc>
                <a:spcPct val="100000"/>
              </a:lnSpc>
              <a:spcBef>
                <a:spcPts val="0"/>
              </a:spcBef>
            </a:pPr>
            <a:r>
              <a:rPr lang="cs-CZ" sz="1400" dirty="0"/>
              <a:t>Indikátor není 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Výchozí hodnota indikátorů povinných k naplnění – vždy 0.</a:t>
            </a:r>
          </a:p>
          <a:p>
            <a:endParaRPr lang="cs-CZ" sz="1600" b="1" u="sng" cap="all" dirty="0"/>
          </a:p>
        </p:txBody>
      </p:sp>
      <p:sp>
        <p:nvSpPr>
          <p:cNvPr id="4" name="Zástupný symbol pro obsah 3"/>
          <p:cNvSpPr>
            <a:spLocks noGrp="1"/>
          </p:cNvSpPr>
          <p:nvPr>
            <p:ph idx="10"/>
          </p:nvPr>
        </p:nvSpPr>
        <p:spPr>
          <a:xfrm>
            <a:off x="4427984" y="1412776"/>
            <a:ext cx="4608512" cy="5112568"/>
          </a:xfrm>
        </p:spPr>
        <p:txBody>
          <a:bodyPr/>
          <a:lstStyle/>
          <a:p>
            <a:r>
              <a:rPr lang="cs-CZ" sz="1600" b="1" u="sng" cap="all" dirty="0"/>
              <a:t>Indikátory povinné k vykazování</a:t>
            </a:r>
          </a:p>
          <a:p>
            <a:pPr lvl="1">
              <a:lnSpc>
                <a:spcPct val="100000"/>
              </a:lnSpc>
              <a:spcBef>
                <a:spcPts val="0"/>
              </a:spcBef>
            </a:pPr>
            <a:r>
              <a:rPr lang="cs-CZ" sz="1400" dirty="0"/>
              <a:t>Žadatel má povinnost </a:t>
            </a:r>
            <a:r>
              <a:rPr lang="cs-CZ" sz="1400" b="1" dirty="0"/>
              <a:t>sledovat dosažené cílové hodnoty</a:t>
            </a:r>
            <a:r>
              <a:rPr lang="cs-CZ" sz="1400" dirty="0"/>
              <a:t> u všech relevantních indikátorů.</a:t>
            </a:r>
          </a:p>
          <a:p>
            <a:pPr lvl="1">
              <a:lnSpc>
                <a:spcPct val="100000"/>
              </a:lnSpc>
              <a:spcBef>
                <a:spcPts val="0"/>
              </a:spcBef>
            </a:pPr>
            <a:r>
              <a:rPr lang="cs-CZ" sz="1400" dirty="0"/>
              <a:t>Na neplnění indikátorů povinných k vykazování </a:t>
            </a:r>
            <a:r>
              <a:rPr lang="cs-CZ" sz="1400" b="1" dirty="0"/>
              <a:t>nebude navázána sankce</a:t>
            </a:r>
            <a:r>
              <a:rPr lang="cs-CZ" sz="1400" dirty="0"/>
              <a:t> v právním aktu.</a:t>
            </a:r>
          </a:p>
          <a:p>
            <a:pPr lvl="1">
              <a:lnSpc>
                <a:spcPct val="100000"/>
              </a:lnSpc>
              <a:spcBef>
                <a:spcPts val="0"/>
              </a:spcBef>
            </a:pPr>
            <a:r>
              <a:rPr lang="cs-CZ" sz="1400" dirty="0"/>
              <a:t>Pokud je indikátor nerelevantní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U výsledkových indikátorů, které se </a:t>
            </a:r>
            <a:r>
              <a:rPr lang="cs-CZ" sz="1400" b="1" dirty="0"/>
              <a:t>týkají účastníků</a:t>
            </a:r>
            <a:r>
              <a:rPr lang="cs-CZ" sz="1400" dirty="0"/>
              <a:t> žadatel uvede vždy cílovou hodnotu 0. </a:t>
            </a:r>
          </a:p>
          <a:p>
            <a:pPr lvl="1">
              <a:lnSpc>
                <a:spcPct val="100000"/>
              </a:lnSpc>
              <a:spcBef>
                <a:spcPts val="0"/>
              </a:spcBef>
            </a:pPr>
            <a:r>
              <a:rPr lang="cs-CZ" sz="1400" dirty="0"/>
              <a:t>Výchozí hodnota indikátorů povinných k vykazování – vždy 0.</a:t>
            </a:r>
          </a:p>
          <a:p>
            <a:pPr lvl="1">
              <a:lnSpc>
                <a:spcPct val="100000"/>
              </a:lnSpc>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23</a:t>
            </a:fld>
            <a:endParaRPr lang="cs-CZ" dirty="0"/>
          </a:p>
        </p:txBody>
      </p:sp>
      <p:pic>
        <p:nvPicPr>
          <p:cNvPr id="6" name="Obrázek 5">
            <a:extLst>
              <a:ext uri="{FF2B5EF4-FFF2-40B4-BE49-F238E27FC236}">
                <a16:creationId xmlns:a16="http://schemas.microsoft.com/office/drawing/2014/main" id="{CA4B9477-3DF8-45C1-B0D2-A97D7F0A0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436" y="6071980"/>
            <a:ext cx="3239552" cy="534020"/>
          </a:xfrm>
          <a:prstGeom prst="rect">
            <a:avLst/>
          </a:prstGeom>
        </p:spPr>
      </p:pic>
    </p:spTree>
    <p:extLst>
      <p:ext uri="{BB962C8B-B14F-4D97-AF65-F5344CB8AC3E}">
        <p14:creationId xmlns:p14="http://schemas.microsoft.com/office/powerpoint/2010/main" val="73460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NAPLNĚNÍ</a:t>
            </a:r>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088780623"/>
              </p:ext>
            </p:extLst>
          </p:nvPr>
        </p:nvGraphicFramePr>
        <p:xfrm>
          <a:off x="755576" y="1628800"/>
          <a:ext cx="7560840" cy="1718675"/>
        </p:xfrm>
        <a:graphic>
          <a:graphicData uri="http://schemas.openxmlformats.org/drawingml/2006/table">
            <a:tbl>
              <a:tblPr firstRow="1" firstCol="1" bandRow="1">
                <a:tableStyleId>{5C22544A-7EE6-4342-B048-85BDC9FD1C3A}</a:tableStyleId>
              </a:tblPr>
              <a:tblGrid>
                <a:gridCol w="1037861">
                  <a:extLst>
                    <a:ext uri="{9D8B030D-6E8A-4147-A177-3AD203B41FA5}">
                      <a16:colId xmlns:a16="http://schemas.microsoft.com/office/drawing/2014/main" val="20000"/>
                    </a:ext>
                  </a:extLst>
                </a:gridCol>
                <a:gridCol w="3435303">
                  <a:extLst>
                    <a:ext uri="{9D8B030D-6E8A-4147-A177-3AD203B41FA5}">
                      <a16:colId xmlns:a16="http://schemas.microsoft.com/office/drawing/2014/main" val="20001"/>
                    </a:ext>
                  </a:extLst>
                </a:gridCol>
                <a:gridCol w="1540078">
                  <a:extLst>
                    <a:ext uri="{9D8B030D-6E8A-4147-A177-3AD203B41FA5}">
                      <a16:colId xmlns:a16="http://schemas.microsoft.com/office/drawing/2014/main" val="20002"/>
                    </a:ext>
                  </a:extLst>
                </a:gridCol>
                <a:gridCol w="1547598">
                  <a:extLst>
                    <a:ext uri="{9D8B030D-6E8A-4147-A177-3AD203B41FA5}">
                      <a16:colId xmlns:a16="http://schemas.microsoft.com/office/drawing/2014/main" val="20003"/>
                    </a:ext>
                  </a:extLst>
                </a:gridCol>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pic>
        <p:nvPicPr>
          <p:cNvPr id="7" name="Obrázek 6">
            <a:extLst>
              <a:ext uri="{FF2B5EF4-FFF2-40B4-BE49-F238E27FC236}">
                <a16:creationId xmlns:a16="http://schemas.microsoft.com/office/drawing/2014/main" id="{29039306-27D0-4239-B925-50955E83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710" y="5915539"/>
            <a:ext cx="4188580" cy="690461"/>
          </a:xfrm>
          <a:prstGeom prst="rect">
            <a:avLst/>
          </a:prstGeom>
        </p:spPr>
      </p:pic>
    </p:spTree>
    <p:extLst>
      <p:ext uri="{BB962C8B-B14F-4D97-AF65-F5344CB8AC3E}">
        <p14:creationId xmlns:p14="http://schemas.microsoft.com/office/powerpoint/2010/main" val="4012930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vykazování</a:t>
            </a:r>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a:t>(výsledkové), které se týkají 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25</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1998744"/>
        </p:xfrm>
        <a:graphic>
          <a:graphicData uri="http://schemas.openxmlformats.org/drawingml/2006/table">
            <a:tbl>
              <a:tblPr firstRow="1" firstCol="1" bandRow="1">
                <a:tableStyleId>{5C22544A-7EE6-4342-B048-85BDC9FD1C3A}</a:tableStyleId>
              </a:tblPr>
              <a:tblGrid>
                <a:gridCol w="927027">
                  <a:extLst>
                    <a:ext uri="{9D8B030D-6E8A-4147-A177-3AD203B41FA5}">
                      <a16:colId xmlns:a16="http://schemas.microsoft.com/office/drawing/2014/main" val="20000"/>
                    </a:ext>
                  </a:extLst>
                </a:gridCol>
                <a:gridCol w="4833613">
                  <a:extLst>
                    <a:ext uri="{9D8B030D-6E8A-4147-A177-3AD203B41FA5}">
                      <a16:colId xmlns:a16="http://schemas.microsoft.com/office/drawing/2014/main" val="20001"/>
                    </a:ext>
                  </a:extLst>
                </a:gridCol>
                <a:gridCol w="867325">
                  <a:extLst>
                    <a:ext uri="{9D8B030D-6E8A-4147-A177-3AD203B41FA5}">
                      <a16:colId xmlns:a16="http://schemas.microsoft.com/office/drawing/2014/main" val="20002"/>
                    </a:ext>
                  </a:extLst>
                </a:gridCol>
                <a:gridCol w="1436931">
                  <a:extLst>
                    <a:ext uri="{9D8B030D-6E8A-4147-A177-3AD203B41FA5}">
                      <a16:colId xmlns:a16="http://schemas.microsoft.com/office/drawing/2014/main" val="20003"/>
                    </a:ext>
                  </a:extLst>
                </a:gridCol>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extLst>
                  <a:ext uri="{0D108BD9-81ED-4DB2-BD59-A6C34878D82A}">
                    <a16:rowId xmlns:a16="http://schemas.microsoft.com/office/drawing/2014/main" val="10000"/>
                  </a:ext>
                </a:extLst>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1"/>
                  </a:ext>
                </a:extLst>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2"/>
                  </a:ext>
                </a:extLst>
              </a:tr>
            </a:tbl>
          </a:graphicData>
        </a:graphic>
      </p:graphicFrame>
      <p:pic>
        <p:nvPicPr>
          <p:cNvPr id="6" name="Obrázek 5">
            <a:extLst>
              <a:ext uri="{FF2B5EF4-FFF2-40B4-BE49-F238E27FC236}">
                <a16:creationId xmlns:a16="http://schemas.microsoft.com/office/drawing/2014/main" id="{73C514D3-07F3-455C-9ADC-B8C308C74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907577"/>
            <a:ext cx="4188580" cy="690461"/>
          </a:xfrm>
          <a:prstGeom prst="rect">
            <a:avLst/>
          </a:prstGeom>
        </p:spPr>
      </p:pic>
    </p:spTree>
    <p:extLst>
      <p:ext uri="{BB962C8B-B14F-4D97-AF65-F5344CB8AC3E}">
        <p14:creationId xmlns:p14="http://schemas.microsoft.com/office/powerpoint/2010/main" val="30198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plán</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26</a:t>
            </a:fld>
            <a:endParaRPr lang="cs-CZ" dirty="0"/>
          </a:p>
        </p:txBody>
      </p:sp>
      <p:sp>
        <p:nvSpPr>
          <p:cNvPr id="5" name="Zástupný symbol pro obsah 4"/>
          <p:cNvSpPr>
            <a:spLocks noGrp="1"/>
          </p:cNvSpPr>
          <p:nvPr>
            <p:ph idx="13"/>
          </p:nvPr>
        </p:nvSpPr>
        <p:spPr>
          <a:xfrm>
            <a:off x="540000" y="5517232"/>
            <a:ext cx="8064000" cy="1152128"/>
          </a:xfrm>
        </p:spPr>
        <p:txBody>
          <a:bodyPr/>
          <a:lstStyle/>
          <a:p>
            <a:pPr algn="just">
              <a:lnSpc>
                <a:spcPct val="100000"/>
              </a:lnSpc>
              <a:spcBef>
                <a:spcPts val="0"/>
              </a:spcBef>
              <a:buFont typeface="Wingdings" panose="05000000000000000000" pitchFamily="2" charset="2"/>
              <a:buChar char=""/>
            </a:pPr>
            <a:r>
              <a:rPr lang="cs-CZ" sz="1800" dirty="0"/>
              <a:t>Možno vytvářet ručně pomocí vyplňování žlutých polí.</a:t>
            </a:r>
          </a:p>
          <a:p>
            <a:pPr algn="just">
              <a:lnSpc>
                <a:spcPct val="100000"/>
              </a:lnSpc>
              <a:spcBef>
                <a:spcPts val="0"/>
              </a:spcBef>
              <a:buFont typeface="Wingdings" panose="05000000000000000000" pitchFamily="2" charset="2"/>
              <a:buChar char=""/>
            </a:pPr>
            <a:r>
              <a:rPr lang="cs-CZ" sz="1800" dirty="0"/>
              <a:t>Kontrola shody částek finančního plánu a rozpočtu.</a:t>
            </a:r>
          </a:p>
          <a:p>
            <a:pPr algn="just">
              <a:lnSpc>
                <a:spcPct val="100000"/>
              </a:lnSpc>
              <a:spcBef>
                <a:spcPts val="0"/>
              </a:spcBef>
              <a:buFont typeface="Wingdings" panose="05000000000000000000" pitchFamily="2" charset="2"/>
              <a:buChar char=""/>
            </a:pPr>
            <a:r>
              <a:rPr lang="cs-CZ" sz="1800" dirty="0"/>
              <a:t>Možno vygenerovat finanční plán - podle nastavení výzvy.</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C3EBA0D2-A7E1-49C7-9108-003FE1C51C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6516001"/>
            <a:ext cx="2074690" cy="342000"/>
          </a:xfrm>
          <a:prstGeom prst="rect">
            <a:avLst/>
          </a:prstGeom>
        </p:spPr>
      </p:pic>
    </p:spTree>
    <p:extLst>
      <p:ext uri="{BB962C8B-B14F-4D97-AF65-F5344CB8AC3E}">
        <p14:creationId xmlns:p14="http://schemas.microsoft.com/office/powerpoint/2010/main" val="1886559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27</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lnSpc>
                <a:spcPct val="100000"/>
              </a:lnSpc>
              <a:spcBef>
                <a:spcPts val="0"/>
              </a:spcBef>
              <a:buFont typeface="Wingdings" panose="05000000000000000000" pitchFamily="2" charset="2"/>
              <a:buChar char=""/>
            </a:pPr>
            <a:r>
              <a:rPr lang="cs-CZ" sz="1600"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pic>
        <p:nvPicPr>
          <p:cNvPr id="8" name="Obrázek 7">
            <a:extLst>
              <a:ext uri="{FF2B5EF4-FFF2-40B4-BE49-F238E27FC236}">
                <a16:creationId xmlns:a16="http://schemas.microsoft.com/office/drawing/2014/main" id="{B47B7730-3DC7-43D1-BE98-BCD509990D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3759" y="361949"/>
            <a:ext cx="2160241" cy="356102"/>
          </a:xfrm>
          <a:prstGeom prst="rect">
            <a:avLst/>
          </a:prstGeom>
        </p:spPr>
      </p:pic>
    </p:spTree>
    <p:extLst>
      <p:ext uri="{BB962C8B-B14F-4D97-AF65-F5344CB8AC3E}">
        <p14:creationId xmlns:p14="http://schemas.microsoft.com/office/powerpoint/2010/main" val="1722158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28</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pic>
        <p:nvPicPr>
          <p:cNvPr id="7" name="Obrázek 6">
            <a:extLst>
              <a:ext uri="{FF2B5EF4-FFF2-40B4-BE49-F238E27FC236}">
                <a16:creationId xmlns:a16="http://schemas.microsoft.com/office/drawing/2014/main" id="{30B75CCA-C279-45B6-B390-70B230C29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40684"/>
            <a:ext cx="2606536" cy="429671"/>
          </a:xfrm>
          <a:prstGeom prst="rect">
            <a:avLst/>
          </a:prstGeom>
        </p:spPr>
      </p:pic>
    </p:spTree>
    <p:extLst>
      <p:ext uri="{BB962C8B-B14F-4D97-AF65-F5344CB8AC3E}">
        <p14:creationId xmlns:p14="http://schemas.microsoft.com/office/powerpoint/2010/main" val="311410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Kontrola</a:t>
            </a:r>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a:t>Provádíme zpravidla po vyplnění všech záložek (celé žádosti). </a:t>
            </a:r>
          </a:p>
          <a:p>
            <a:pPr algn="just">
              <a:lnSpc>
                <a:spcPct val="100000"/>
              </a:lnSpc>
            </a:pPr>
            <a:r>
              <a:rPr lang="cs-CZ" sz="1800" dirty="0"/>
              <a:t>Můžeme využít i průběžně jako nápovědu jak správně dané pole vyplnit.</a:t>
            </a:r>
          </a:p>
          <a:p>
            <a:pPr algn="just">
              <a:lnSpc>
                <a:spcPct val="100000"/>
              </a:lnSpc>
            </a:pPr>
            <a:r>
              <a:rPr lang="cs-CZ" sz="1800" dirty="0"/>
              <a:t>Všechny červené chybové hlášky nutno odstranit.</a:t>
            </a:r>
          </a:p>
          <a:p>
            <a:endParaRPr lang="cs-CZ" dirty="0"/>
          </a:p>
          <a:p>
            <a:endParaRPr lang="cs-CZ" dirty="0"/>
          </a:p>
          <a:p>
            <a:endParaRPr lang="cs-CZ" dirty="0"/>
          </a:p>
          <a:p>
            <a:endParaRPr lang="cs-CZ" dirty="0"/>
          </a:p>
          <a:p>
            <a:r>
              <a:rPr lang="cs-CZ" sz="1800" dirty="0"/>
              <a:t>Kontrola proběhla v pořádku = možnost finalizovat!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29</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E61FE6A7-2B45-4C5D-889E-EF46560BF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5915539"/>
            <a:ext cx="4188580" cy="690461"/>
          </a:xfrm>
          <a:prstGeom prst="rect">
            <a:avLst/>
          </a:prstGeom>
        </p:spPr>
      </p:pic>
    </p:spTree>
    <p:extLst>
      <p:ext uri="{BB962C8B-B14F-4D97-AF65-F5344CB8AC3E}">
        <p14:creationId xmlns:p14="http://schemas.microsoft.com/office/powerpoint/2010/main" val="243120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3212976"/>
            <a:ext cx="7272000" cy="935968"/>
          </a:xfrm>
        </p:spPr>
        <p:txBody>
          <a:bodyPr/>
          <a:lstStyle/>
          <a:p>
            <a:r>
              <a:rPr lang="cs-CZ" dirty="0"/>
              <a:t>Představení </a:t>
            </a:r>
            <a:r>
              <a:rPr lang="cs-CZ" dirty="0" err="1"/>
              <a:t>výzvY</a:t>
            </a:r>
            <a:endParaRPr lang="cs-CZ" dirty="0"/>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6B4F2E11-1AE0-4932-AB37-76523147A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494" y="5942955"/>
            <a:ext cx="4188580" cy="690461"/>
          </a:xfrm>
          <a:prstGeom prst="rect">
            <a:avLst/>
          </a:prstGeom>
        </p:spPr>
      </p:pic>
    </p:spTree>
    <p:extLst>
      <p:ext uri="{BB962C8B-B14F-4D97-AF65-F5344CB8AC3E}">
        <p14:creationId xmlns:p14="http://schemas.microsoft.com/office/powerpoint/2010/main" val="260931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Finalizace</a:t>
            </a:r>
          </a:p>
        </p:txBody>
      </p:sp>
      <p:sp>
        <p:nvSpPr>
          <p:cNvPr id="3" name="Zástupný symbol pro obsah 2"/>
          <p:cNvSpPr>
            <a:spLocks noGrp="1"/>
          </p:cNvSpPr>
          <p:nvPr>
            <p:ph idx="1"/>
          </p:nvPr>
        </p:nvSpPr>
        <p:spPr>
          <a:xfrm>
            <a:off x="540000" y="1628800"/>
            <a:ext cx="8064000" cy="4680520"/>
          </a:xfrm>
        </p:spPr>
        <p:txBody>
          <a:bodyPr/>
          <a:lstStyle/>
          <a:p>
            <a:r>
              <a:rPr lang="cs-CZ" sz="1800" dirty="0"/>
              <a:t>Nutno v nastavení přístupů (záložka Přístup k žádosti) uvést/zatrhnout Signatáře.</a:t>
            </a:r>
          </a:p>
          <a:p>
            <a:r>
              <a:rPr lang="cs-CZ" sz="1800" dirty="0"/>
              <a:t>I po finalizaci žádosti o podporu možno provést změny.</a:t>
            </a:r>
          </a:p>
          <a:p>
            <a:r>
              <a:rPr lang="cs-CZ" sz="1800" dirty="0"/>
              <a:t>V PŘÍKAZOVÉM ŘÁDKU se objeví tlačítko STORNO FINALIZACE.</a:t>
            </a:r>
          </a:p>
          <a:p>
            <a:r>
              <a:rPr lang="cs-CZ" sz="1800" dirty="0"/>
              <a:t>Poté opět nutno finalizovat.</a:t>
            </a:r>
          </a:p>
          <a:p>
            <a:r>
              <a:rPr lang="cs-CZ" sz="1800" dirty="0"/>
              <a:t>POZOR!!!</a:t>
            </a:r>
          </a:p>
          <a:p>
            <a:pPr marL="414000" lvl="1" indent="0" algn="just">
              <a:buNone/>
            </a:pPr>
            <a:r>
              <a:rPr lang="cs-CZ" sz="1800" dirty="0"/>
              <a:t>U </a:t>
            </a:r>
            <a:r>
              <a:rPr lang="cs-CZ" sz="1800" dirty="0" err="1"/>
              <a:t>finalizované</a:t>
            </a:r>
            <a:r>
              <a:rPr lang="cs-CZ" sz="1800" dirty="0"/>
              <a:t> žádosti nelze provádět změny v přístupech k projektu. Pokud je nutné změnu provést, musíte zmáčknout Storno finalizace </a:t>
            </a:r>
            <a:br>
              <a:rPr lang="cs-CZ" sz="1800" dirty="0"/>
            </a:br>
            <a:r>
              <a:rPr lang="cs-CZ" sz="1800" dirty="0"/>
              <a:t>na horní liště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30</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8D079968-DD4F-4BBB-923D-123768E16D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5915539"/>
            <a:ext cx="4188580" cy="690461"/>
          </a:xfrm>
          <a:prstGeom prst="rect">
            <a:avLst/>
          </a:prstGeom>
        </p:spPr>
      </p:pic>
    </p:spTree>
    <p:extLst>
      <p:ext uri="{BB962C8B-B14F-4D97-AF65-F5344CB8AC3E}">
        <p14:creationId xmlns:p14="http://schemas.microsoft.com/office/powerpoint/2010/main" val="750509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 podání žádosti</a:t>
            </a:r>
          </a:p>
        </p:txBody>
      </p:sp>
      <p:sp>
        <p:nvSpPr>
          <p:cNvPr id="3" name="Zástupný symbol pro obsah 2"/>
          <p:cNvSpPr>
            <a:spLocks noGrp="1"/>
          </p:cNvSpPr>
          <p:nvPr>
            <p:ph idx="1"/>
          </p:nvPr>
        </p:nvSpPr>
        <p:spPr>
          <a:xfrm>
            <a:off x="539552" y="1556792"/>
            <a:ext cx="4536056" cy="2403216"/>
          </a:xfrm>
        </p:spPr>
        <p:txBody>
          <a:bodyPr/>
          <a:lstStyle/>
          <a:p>
            <a:r>
              <a:rPr lang="cs-CZ" sz="1600" b="1" u="sng" dirty="0"/>
              <a:t>PODPIS ŽÁDOSTI</a:t>
            </a:r>
          </a:p>
          <a:p>
            <a:pPr lvl="1">
              <a:lnSpc>
                <a:spcPct val="100000"/>
              </a:lnSpc>
            </a:pPr>
            <a:r>
              <a:rPr lang="cs-CZ" sz="1600" dirty="0"/>
              <a:t>Poslední záložka v levém menu.</a:t>
            </a:r>
          </a:p>
          <a:p>
            <a:pPr lvl="1">
              <a:lnSpc>
                <a:spcPct val="100000"/>
              </a:lnSpc>
            </a:pPr>
            <a:r>
              <a:rPr lang="cs-CZ" sz="1600" b="1" u="sng" dirty="0"/>
              <a:t>Zaktivní se až po úspěšné finalizaci.</a:t>
            </a:r>
          </a:p>
          <a:p>
            <a:pPr lvl="1">
              <a:lnSpc>
                <a:spcPct val="100000"/>
              </a:lnSpc>
            </a:pPr>
            <a:r>
              <a:rPr lang="cs-CZ" sz="1600" dirty="0"/>
              <a:t>Podepisuje jeden či více signatářů (dle volby na záložce Identifikace operace </a:t>
            </a:r>
            <a:r>
              <a:rPr lang="cs-CZ" sz="1600" dirty="0">
                <a:sym typeface="Wingdings" pitchFamily="2" charset="2"/>
              </a:rPr>
              <a:t> pole Způsob jednání</a:t>
            </a:r>
            <a:r>
              <a:rPr lang="cs-CZ" sz="1600" dirty="0"/>
              <a:t>).</a:t>
            </a:r>
          </a:p>
          <a:p>
            <a:pPr lvl="1">
              <a:lnSpc>
                <a:spcPct val="100000"/>
              </a:lnSpc>
            </a:pPr>
            <a:r>
              <a:rPr lang="cs-CZ" sz="1600" dirty="0"/>
              <a:t>Nutný elektronický podpis (osobní kvalifikovaný certifikát).</a:t>
            </a:r>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a:t>Určeno na první záložce Identifikace operace (pole Typ podání) při vyplňování žádosti.</a:t>
            </a:r>
          </a:p>
          <a:p>
            <a:pPr lvl="1" algn="just">
              <a:lnSpc>
                <a:spcPct val="100000"/>
              </a:lnSpc>
            </a:pPr>
            <a:r>
              <a:rPr lang="cs-CZ" sz="1600" dirty="0"/>
              <a:t>Automaticky (nastaveno defaultně) x Ručně. </a:t>
            </a:r>
          </a:p>
          <a:p>
            <a:pPr lvl="1" algn="just">
              <a:lnSpc>
                <a:spcPct val="100000"/>
              </a:lnSpc>
            </a:pPr>
            <a:r>
              <a:rPr lang="cs-CZ" sz="1600" dirty="0"/>
              <a:t>Žádost podána současně s podpisem x Žádost ručně podána.</a:t>
            </a:r>
            <a:r>
              <a:rPr lang="cs-CZ" dirty="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31</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D4E262FF-F2A3-4D0D-B817-18C94C351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9259" y="6230451"/>
            <a:ext cx="2541796" cy="418999"/>
          </a:xfrm>
          <a:prstGeom prst="rect">
            <a:avLst/>
          </a:prstGeom>
        </p:spPr>
      </p:pic>
    </p:spTree>
    <p:extLst>
      <p:ext uri="{BB962C8B-B14F-4D97-AF65-F5344CB8AC3E}">
        <p14:creationId xmlns:p14="http://schemas.microsoft.com/office/powerpoint/2010/main" val="2785694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32</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a:t>Na záložce Podpis žádosti klikněte na ikonu pečeti.</a:t>
            </a:r>
          </a:p>
          <a:p>
            <a:pPr algn="just"/>
            <a:r>
              <a:rPr lang="cs-CZ" sz="1800" dirty="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ek 7">
            <a:extLst>
              <a:ext uri="{FF2B5EF4-FFF2-40B4-BE49-F238E27FC236}">
                <a16:creationId xmlns:a16="http://schemas.microsoft.com/office/drawing/2014/main" id="{84280FF7-4810-44CB-944B-15FF4FFF5D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6033424"/>
            <a:ext cx="3540508" cy="583630"/>
          </a:xfrm>
          <a:prstGeom prst="rect">
            <a:avLst/>
          </a:prstGeom>
        </p:spPr>
      </p:pic>
    </p:spTree>
    <p:extLst>
      <p:ext uri="{BB962C8B-B14F-4D97-AF65-F5344CB8AC3E}">
        <p14:creationId xmlns:p14="http://schemas.microsoft.com/office/powerpoint/2010/main" val="12908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a:t>Označíte </a:t>
            </a:r>
            <a:r>
              <a:rPr lang="cs-CZ" sz="1800" dirty="0" err="1"/>
              <a:t>checkbox</a:t>
            </a:r>
            <a:r>
              <a:rPr lang="cs-CZ" sz="1800" dirty="0"/>
              <a:t> Soubory.</a:t>
            </a:r>
          </a:p>
          <a:p>
            <a:pPr algn="just">
              <a:lnSpc>
                <a:spcPct val="100000"/>
              </a:lnSpc>
            </a:pPr>
            <a:r>
              <a:rPr lang="cs-CZ" sz="1800" dirty="0"/>
              <a:t>Přes tlačítko Vybrat vložíte soubor s elektronickým podpisem výběrem </a:t>
            </a:r>
            <a:br>
              <a:rPr lang="cs-CZ" sz="1800" dirty="0"/>
            </a:br>
            <a:r>
              <a:rPr lang="cs-CZ" sz="1800" dirty="0"/>
              <a:t>z adresářů vašeho počítače.</a:t>
            </a:r>
          </a:p>
          <a:p>
            <a:pPr algn="just">
              <a:lnSpc>
                <a:spcPct val="100000"/>
              </a:lnSpc>
            </a:pPr>
            <a:r>
              <a:rPr lang="cs-CZ" sz="1800" dirty="0"/>
              <a:t>Vložíte Heslo. </a:t>
            </a:r>
          </a:p>
          <a:p>
            <a:pPr algn="just">
              <a:lnSpc>
                <a:spcPct val="100000"/>
              </a:lnSpc>
            </a:pPr>
            <a:r>
              <a:rPr lang="cs-CZ" sz="1800" dirty="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33</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16E8775C-700B-4DD4-9F2F-2983A1636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2128" y="6095720"/>
            <a:ext cx="3095536" cy="510280"/>
          </a:xfrm>
          <a:prstGeom prst="rect">
            <a:avLst/>
          </a:prstGeom>
        </p:spPr>
      </p:pic>
    </p:spTree>
    <p:extLst>
      <p:ext uri="{BB962C8B-B14F-4D97-AF65-F5344CB8AC3E}">
        <p14:creationId xmlns:p14="http://schemas.microsoft.com/office/powerpoint/2010/main" val="4294076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žádosti </a:t>
            </a:r>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a:t>Datum a čas jednotlivých operací se žádostí od jejího založení </a:t>
            </a:r>
            <a:br>
              <a:rPr lang="cs-CZ" sz="1800" dirty="0"/>
            </a:br>
            <a:r>
              <a:rPr lang="cs-CZ" sz="1800" dirty="0"/>
              <a:t>až po podání.</a:t>
            </a:r>
          </a:p>
          <a:p>
            <a:pPr algn="just">
              <a:lnSpc>
                <a:spcPct val="100000"/>
              </a:lnSpc>
            </a:pPr>
            <a:r>
              <a:rPr lang="cs-CZ" sz="1800" dirty="0"/>
              <a:t>Možno sledovat stav podané žádosti během její administrace v systému ŘO OPZ (CSSF14+).</a:t>
            </a:r>
          </a:p>
          <a:p>
            <a:pPr algn="just">
              <a:lnSpc>
                <a:spcPct val="100000"/>
              </a:lnSpc>
            </a:pPr>
            <a:r>
              <a:rPr lang="cs-CZ" sz="1800" dirty="0"/>
              <a:t>Pokud je žádost správně podána, je doplněno </a:t>
            </a:r>
            <a:r>
              <a:rPr lang="cs-CZ" sz="1800" b="1" dirty="0"/>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34</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79408AA6-4D0B-42F5-97F2-787F68902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6629" y="6398340"/>
            <a:ext cx="2519472" cy="415319"/>
          </a:xfrm>
          <a:prstGeom prst="rect">
            <a:avLst/>
          </a:prstGeom>
        </p:spPr>
      </p:pic>
    </p:spTree>
    <p:extLst>
      <p:ext uri="{BB962C8B-B14F-4D97-AF65-F5344CB8AC3E}">
        <p14:creationId xmlns:p14="http://schemas.microsoft.com/office/powerpoint/2010/main" val="3211463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29F7AD0F-A875-425A-91EE-BE7AC337A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834883"/>
            <a:ext cx="4188580" cy="690461"/>
          </a:xfrm>
          <a:prstGeom prst="rect">
            <a:avLst/>
          </a:prstGeom>
        </p:spPr>
      </p:pic>
    </p:spTree>
    <p:extLst>
      <p:ext uri="{BB962C8B-B14F-4D97-AF65-F5344CB8AC3E}">
        <p14:creationId xmlns:p14="http://schemas.microsoft.com/office/powerpoint/2010/main" val="3752024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indent="0">
              <a:lnSpc>
                <a:spcPct val="150000"/>
              </a:lnSpc>
              <a:spcBef>
                <a:spcPts val="0"/>
              </a:spcBef>
              <a:spcAft>
                <a:spcPts val="0"/>
              </a:spcAft>
              <a:buNone/>
            </a:pPr>
            <a:r>
              <a:rPr lang="cs-CZ" sz="2000" b="1" dirty="0"/>
              <a:t>Způsobilý výdaj: </a:t>
            </a:r>
          </a:p>
          <a:p>
            <a:pPr marL="432000" lvl="1" indent="-432000">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 </a:t>
            </a:r>
          </a:p>
          <a:p>
            <a:pPr marL="432000" lvl="1" indent="-432000">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podpory </a:t>
            </a:r>
          </a:p>
          <a:p>
            <a:pPr marL="432000" lvl="1" indent="-432000">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 příjemce)</a:t>
            </a:r>
          </a:p>
          <a:p>
            <a:pPr marL="432000" lvl="1" indent="-432000">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zprávy o realizaci projektu</a:t>
            </a:r>
          </a:p>
          <a:p>
            <a:pPr marL="432000" lvl="1" indent="-432000">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způsobilé</a:t>
            </a:r>
          </a:p>
          <a:p>
            <a:pPr marL="432000" lvl="1" indent="-432000">
              <a:lnSpc>
                <a:spcPct val="150000"/>
              </a:lnSpc>
              <a:spcBef>
                <a:spcPts val="0"/>
              </a:spcBef>
              <a:spcAft>
                <a:spcPts val="0"/>
              </a:spcAft>
              <a:buSzPct val="100000"/>
              <a:buFont typeface="Wingdings" panose="05000000000000000000" pitchFamily="2" charset="2"/>
              <a:buChar char=""/>
            </a:pPr>
            <a:r>
              <a:rPr lang="cs-CZ" dirty="0"/>
              <a:t>je řádně identifikovatelný, prokazatelný a doložitelný</a:t>
            </a:r>
            <a:endParaRPr lang="cs-CZ" b="1" dirty="0"/>
          </a:p>
          <a:p>
            <a:pPr marL="0" lvl="1" indent="0">
              <a:lnSpc>
                <a:spcPct val="100000"/>
              </a:lnSpc>
              <a:spcBef>
                <a:spcPts val="0"/>
              </a:spcBef>
              <a:spcAft>
                <a:spcPts val="0"/>
              </a:spcAft>
              <a:buSzPct val="100000"/>
              <a:buNone/>
            </a:pPr>
            <a:endParaRPr lang="cs-CZ" sz="1600" b="1" u="sng"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pic>
        <p:nvPicPr>
          <p:cNvPr id="5" name="Obrázek 4">
            <a:extLst>
              <a:ext uri="{FF2B5EF4-FFF2-40B4-BE49-F238E27FC236}">
                <a16:creationId xmlns:a16="http://schemas.microsoft.com/office/drawing/2014/main" id="{FE692BD2-B5E3-4A15-96B3-C3950A5EF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722" y="5908718"/>
            <a:ext cx="4188580" cy="690461"/>
          </a:xfrm>
          <a:prstGeom prst="rect">
            <a:avLst/>
          </a:prstGeom>
        </p:spPr>
      </p:pic>
    </p:spTree>
    <p:extLst>
      <p:ext uri="{BB962C8B-B14F-4D97-AF65-F5344CB8AC3E}">
        <p14:creationId xmlns:p14="http://schemas.microsoft.com/office/powerpoint/2010/main" val="1349372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a:p>
          <a:p>
            <a:pPr marL="0" lvl="1" indent="0">
              <a:lnSpc>
                <a:spcPct val="150000"/>
              </a:lnSpc>
              <a:spcBef>
                <a:spcPts val="0"/>
              </a:spcBef>
              <a:spcAft>
                <a:spcPts val="0"/>
              </a:spcAft>
              <a:buSzPct val="100000"/>
              <a:buNone/>
            </a:pPr>
            <a:r>
              <a:rPr lang="cs-CZ" b="1" dirty="0"/>
              <a:t>Kategorie 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Zařízení, vybavení a 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2">
              <a:lnSpc>
                <a:spcPct val="80000"/>
              </a:lnSpc>
              <a:buFont typeface="Wingdings" pitchFamily="2" charset="2"/>
              <a:buChar char="Ø"/>
              <a:defRPr/>
            </a:pPr>
            <a:r>
              <a:rPr lang="cs-CZ" altLang="cs-CZ" dirty="0"/>
              <a:t>1.1.7  Křížové financování</a:t>
            </a:r>
          </a:p>
          <a:p>
            <a:pPr lvl="1">
              <a:lnSpc>
                <a:spcPct val="100000"/>
              </a:lnSpc>
              <a:spcBef>
                <a:spcPts val="0"/>
              </a:spcBef>
              <a:spcAft>
                <a:spcPts val="0"/>
              </a:spcAft>
              <a:defRPr/>
            </a:pPr>
            <a:r>
              <a:rPr lang="cs-CZ" b="1" dirty="0"/>
              <a:t>1.2 Nepřímé náklady </a:t>
            </a:r>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pic>
        <p:nvPicPr>
          <p:cNvPr id="5" name="Obrázek 4">
            <a:extLst>
              <a:ext uri="{FF2B5EF4-FFF2-40B4-BE49-F238E27FC236}">
                <a16:creationId xmlns:a16="http://schemas.microsoft.com/office/drawing/2014/main" id="{A7384CAA-1CB2-4E4D-B5D5-F2F8ECEC2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952" y="6190662"/>
            <a:ext cx="3095536" cy="510280"/>
          </a:xfrm>
          <a:prstGeom prst="rect">
            <a:avLst/>
          </a:prstGeom>
        </p:spPr>
      </p:pic>
    </p:spTree>
    <p:extLst>
      <p:ext uri="{BB962C8B-B14F-4D97-AF65-F5344CB8AC3E}">
        <p14:creationId xmlns:p14="http://schemas.microsoft.com/office/powerpoint/2010/main" val="1199736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mzdy a platy pracovníků zaměstnaní výhradně pro projekt</a:t>
            </a:r>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příslušná část mezd nebo platů zaměstnanců, kteří se na realizaci projektu podílejí pouze částí svého úvazku</a:t>
            </a:r>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ostatní osobní náklady na zaměstnance, kteří jsou zaměstnáni na DPČ nebo DPP</a:t>
            </a:r>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výdaje na odměnu OSVČ</a:t>
            </a:r>
          </a:p>
          <a:p>
            <a:pPr marL="0" lvl="1" indent="0">
              <a:lnSpc>
                <a:spcPct val="100000"/>
              </a:lnSpc>
              <a:spcBef>
                <a:spcPts val="0"/>
              </a:spcBef>
              <a:spcAft>
                <a:spcPts val="0"/>
              </a:spcAft>
              <a:buSzPct val="100000"/>
              <a:buNone/>
              <a:defRPr/>
            </a:pP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b="1" dirty="0"/>
              <a:t>Nesmí přesáhnout obvyklou výši v daném místě, čase a oboru! </a:t>
            </a:r>
            <a:r>
              <a:rPr lang="cs-CZ" altLang="cs-CZ" dirty="0"/>
              <a:t>Pro porovnání osobních výdajů lze využít Informační systém o průměrném výdělku (ISPV) dostupný  na </a:t>
            </a:r>
            <a:r>
              <a:rPr lang="cs-CZ" altLang="cs-CZ" b="1" dirty="0">
                <a:hlinkClick r:id="rId3"/>
              </a:rPr>
              <a:t>www.mpsv.cz/ISPV.php</a:t>
            </a: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pic>
        <p:nvPicPr>
          <p:cNvPr id="5" name="Obrázek 4">
            <a:extLst>
              <a:ext uri="{FF2B5EF4-FFF2-40B4-BE49-F238E27FC236}">
                <a16:creationId xmlns:a16="http://schemas.microsoft.com/office/drawing/2014/main" id="{02AFA5C8-7D9B-4FF8-B87E-E4CC65B21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1706" y="5936152"/>
            <a:ext cx="4188580" cy="690461"/>
          </a:xfrm>
          <a:prstGeom prst="rect">
            <a:avLst/>
          </a:prstGeom>
        </p:spPr>
      </p:pic>
    </p:spTree>
    <p:extLst>
      <p:ext uri="{BB962C8B-B14F-4D97-AF65-F5344CB8AC3E}">
        <p14:creationId xmlns:p14="http://schemas.microsoft.com/office/powerpoint/2010/main" val="1642766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nSpc>
                <a:spcPct val="100000"/>
              </a:lnSpc>
              <a:spcBef>
                <a:spcPts val="600"/>
              </a:spcBef>
              <a:spcAft>
                <a:spcPts val="0"/>
              </a:spcAft>
              <a:buSzPct val="100000"/>
              <a:buFont typeface="Wingdings" panose="05000000000000000000" pitchFamily="2" charset="2"/>
              <a:buChar char=""/>
              <a:defRPr/>
            </a:pPr>
            <a:r>
              <a:rPr lang="cs-CZ" b="1" dirty="0"/>
              <a:t>PS, DPČ, DPP </a:t>
            </a:r>
            <a:r>
              <a:rPr lang="cs-CZ" dirty="0"/>
              <a:t>musí být uzavřeny v souladu se zákoníkem práce</a:t>
            </a:r>
          </a:p>
          <a:p>
            <a:pPr marL="432000" lvl="1" indent="-432000">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nSpc>
                <a:spcPct val="100000"/>
              </a:lnSpc>
              <a:spcBef>
                <a:spcPts val="600"/>
              </a:spcBef>
              <a:spcAft>
                <a:spcPts val="0"/>
              </a:spcAft>
              <a:buSzPct val="100000"/>
              <a:buNone/>
              <a:defRPr/>
            </a:pPr>
            <a:r>
              <a:rPr lang="cs-CZ" b="1" dirty="0"/>
              <a:t>        -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nSpc>
                <a:spcPct val="100000"/>
              </a:lnSpc>
              <a:spcBef>
                <a:spcPts val="600"/>
              </a:spcBef>
              <a:spcAft>
                <a:spcPts val="0"/>
              </a:spcAft>
              <a:buSzPct val="100000"/>
              <a:buNone/>
              <a:defRPr/>
            </a:pPr>
            <a:r>
              <a:rPr lang="cs-CZ" b="1" dirty="0"/>
              <a:t>        - v případě překážek v práci </a:t>
            </a:r>
            <a:r>
              <a:rPr lang="cs-CZ" dirty="0"/>
              <a:t>(v souladu se zákoníkem práce)</a:t>
            </a:r>
          </a:p>
          <a:p>
            <a:pPr marL="0" lvl="1" indent="0">
              <a:lnSpc>
                <a:spcPct val="100000"/>
              </a:lnSpc>
              <a:spcBef>
                <a:spcPts val="600"/>
              </a:spcBef>
              <a:spcAft>
                <a:spcPts val="0"/>
              </a:spcAft>
              <a:buSzPct val="100000"/>
              <a:buNone/>
              <a:defRPr/>
            </a:pPr>
            <a:r>
              <a:rPr lang="cs-CZ" b="1" dirty="0"/>
              <a:t>        - za dny dočasné pracovní neschopnosti nebo karantény </a:t>
            </a:r>
            <a:r>
              <a:rPr lang="cs-CZ" dirty="0"/>
              <a:t>(jejich 	poměrná část)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pic>
        <p:nvPicPr>
          <p:cNvPr id="5" name="Obrázek 4">
            <a:extLst>
              <a:ext uri="{FF2B5EF4-FFF2-40B4-BE49-F238E27FC236}">
                <a16:creationId xmlns:a16="http://schemas.microsoft.com/office/drawing/2014/main" id="{6032963F-90B0-4D0E-AB64-BFA980BC7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052" y="6252213"/>
            <a:ext cx="2375456" cy="391579"/>
          </a:xfrm>
          <a:prstGeom prst="rect">
            <a:avLst/>
          </a:prstGeom>
        </p:spPr>
      </p:pic>
    </p:spTree>
    <p:extLst>
      <p:ext uri="{BB962C8B-B14F-4D97-AF65-F5344CB8AC3E}">
        <p14:creationId xmlns:p14="http://schemas.microsoft.com/office/powerpoint/2010/main" val="392755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12776"/>
            <a:ext cx="8604488" cy="4912513"/>
          </a:xfrm>
        </p:spPr>
        <p:txBody>
          <a:bodyPr/>
          <a:lstStyle/>
          <a:p>
            <a:pPr marL="0" indent="0">
              <a:buNone/>
            </a:pPr>
            <a:r>
              <a:rPr lang="cs-CZ" cap="all" dirty="0"/>
              <a:t>B40/03_16_047/CLLD_15_01_271</a:t>
            </a:r>
          </a:p>
          <a:p>
            <a:pPr marL="0" indent="0">
              <a:buNone/>
            </a:pPr>
            <a:r>
              <a:rPr lang="cs-CZ" b="1" cap="all" dirty="0"/>
              <a:t>Podpora terénních a ambulantních služeb pro poskytování odborného poradenství, nízkoprahové služby</a:t>
            </a:r>
            <a:endParaRPr lang="cs-CZ" sz="300" dirty="0"/>
          </a:p>
          <a:p>
            <a:pPr lvl="1">
              <a:lnSpc>
                <a:spcPct val="100000"/>
              </a:lnSpc>
              <a:spcBef>
                <a:spcPts val="0"/>
              </a:spcBef>
            </a:pPr>
            <a:r>
              <a:rPr lang="cs-CZ" sz="1950" dirty="0"/>
              <a:t>rozšíření služeb sociální poradny</a:t>
            </a:r>
          </a:p>
          <a:p>
            <a:pPr lvl="1">
              <a:lnSpc>
                <a:spcPct val="100000"/>
              </a:lnSpc>
              <a:spcBef>
                <a:spcPts val="0"/>
              </a:spcBef>
            </a:pPr>
            <a:r>
              <a:rPr lang="cs-CZ" sz="1950" dirty="0"/>
              <a:t>řešení tíživých sociálních situací pomocí ambulantního sociálního pracovníka</a:t>
            </a:r>
          </a:p>
          <a:p>
            <a:pPr lvl="1">
              <a:lnSpc>
                <a:spcPct val="100000"/>
              </a:lnSpc>
              <a:spcBef>
                <a:spcPts val="0"/>
              </a:spcBef>
            </a:pPr>
            <a:r>
              <a:rPr lang="cs-CZ" sz="1950" dirty="0"/>
              <a:t>podpora obyvatel, kteří jsou ohroženi sociálním vyloučením nebo handicapem či ekonomicky oslabeni</a:t>
            </a:r>
          </a:p>
          <a:p>
            <a:pPr lvl="1">
              <a:lnSpc>
                <a:spcPct val="100000"/>
              </a:lnSpc>
              <a:spcBef>
                <a:spcPts val="0"/>
              </a:spcBef>
            </a:pPr>
            <a:r>
              <a:rPr lang="cs-CZ" sz="1950" dirty="0"/>
              <a:t>řešení problémů, v jejichž důsledku občanům hrozí sociální vyloučení nebo již sociálně vyloučení jsou</a:t>
            </a:r>
          </a:p>
          <a:p>
            <a:pPr lvl="1">
              <a:lnSpc>
                <a:spcPct val="100000"/>
              </a:lnSpc>
              <a:spcBef>
                <a:spcPts val="0"/>
              </a:spcBef>
            </a:pPr>
            <a:r>
              <a:rPr lang="cs-CZ" sz="1950" dirty="0"/>
              <a:t>vytvoření/posílení mobilního terénního týmu pro zajištění dostupnosti sociální služby v rozlehlém území MAS Pošumaví</a:t>
            </a:r>
          </a:p>
        </p:txBody>
      </p:sp>
      <p:sp>
        <p:nvSpPr>
          <p:cNvPr id="6" name="TextovéPole 5"/>
          <p:cNvSpPr txBox="1"/>
          <p:nvPr/>
        </p:nvSpPr>
        <p:spPr>
          <a:xfrm>
            <a:off x="4352498" y="6325289"/>
            <a:ext cx="4608512" cy="400110"/>
          </a:xfrm>
          <a:prstGeom prst="rect">
            <a:avLst/>
          </a:prstGeom>
          <a:noFill/>
        </p:spPr>
        <p:txBody>
          <a:bodyPr wrap="square" rtlCol="0">
            <a:spAutoFit/>
          </a:bodyPr>
          <a:lstStyle/>
          <a:p>
            <a:pPr algn="r"/>
            <a:r>
              <a:rPr lang="cs-CZ" i="1" dirty="0">
                <a:solidFill>
                  <a:srgbClr val="FF0000"/>
                </a:solidFill>
              </a:rPr>
              <a:t>alokace: </a:t>
            </a:r>
            <a:r>
              <a:rPr lang="cs-CZ" sz="2000" b="1" i="1" dirty="0">
                <a:solidFill>
                  <a:srgbClr val="FF0000"/>
                </a:solidFill>
              </a:rPr>
              <a:t>3.888.847 Kč</a:t>
            </a:r>
            <a:endParaRPr lang="cs-CZ" sz="1900" b="1" i="1" dirty="0">
              <a:solidFill>
                <a:srgbClr val="FF0000"/>
              </a:solidFill>
            </a:endParaRPr>
          </a:p>
        </p:txBody>
      </p:sp>
      <p:pic>
        <p:nvPicPr>
          <p:cNvPr id="5" name="Obrázek 4">
            <a:extLst>
              <a:ext uri="{FF2B5EF4-FFF2-40B4-BE49-F238E27FC236}">
                <a16:creationId xmlns:a16="http://schemas.microsoft.com/office/drawing/2014/main" id="{55BBD370-AA42-493D-86E9-4676A10156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6165930"/>
            <a:ext cx="3068830" cy="505877"/>
          </a:xfrm>
          <a:prstGeom prst="rect">
            <a:avLst/>
          </a:prstGeom>
        </p:spPr>
      </p:pic>
    </p:spTree>
    <p:extLst>
      <p:ext uri="{BB962C8B-B14F-4D97-AF65-F5344CB8AC3E}">
        <p14:creationId xmlns:p14="http://schemas.microsoft.com/office/powerpoint/2010/main" val="2996103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r>
              <a:rPr lang="cs-CZ" sz="1800" dirty="0"/>
              <a:t>Pracovní úvazky zaměstnance se nesmí překrývat a není možné, aby byl za stejnou práci placen vícekrát</a:t>
            </a:r>
          </a:p>
          <a:p>
            <a:pPr marL="432000" lvl="1" indent="-432000">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nSpc>
                <a:spcPct val="100000"/>
              </a:lnSpc>
              <a:spcBef>
                <a:spcPts val="0"/>
              </a:spcBef>
              <a:spcAft>
                <a:spcPts val="0"/>
              </a:spcAft>
              <a:buSzPct val="100000"/>
              <a:buFont typeface="Wingdings" panose="05000000000000000000" pitchFamily="2" charset="2"/>
              <a:buChar char=""/>
              <a:defRPr/>
            </a:pPr>
            <a:r>
              <a:rPr lang="cs-CZ" sz="1800" b="1" dirty="0"/>
              <a:t>Výše úvazku = maximálně 1,0 </a:t>
            </a:r>
            <a:r>
              <a:rPr lang="cs-CZ" sz="1800" dirty="0"/>
              <a:t>(součet veškerých úvazků zaměstnance u všech subjektů zapojených do projektu – příjemce a partneři), a to po celou dobu zapojení daného pracovníka do realizace projektu</a:t>
            </a:r>
            <a:endParaRPr lang="cs-CZ" sz="1800"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sz="1800" b="1" dirty="0"/>
              <a:t>Realizační tým projektu (RT) = </a:t>
            </a:r>
            <a:r>
              <a:rPr lang="cs-CZ" altLang="cs-CZ" sz="1800" dirty="0"/>
              <a:t>zařazení mezi přímé/nepřímé náklady projektu dle pracovní náplně v projektu, dle vazby na CS – přímá x nepřímá vazba</a:t>
            </a:r>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sz="1800" b="1" dirty="0"/>
              <a:t>PŘÍMÉ NÁKLADY: </a:t>
            </a:r>
            <a:r>
              <a:rPr lang="cs-CZ" altLang="cs-CZ" sz="1800" dirty="0"/>
              <a:t>pouze přímá práce s CS nebo zajištění výstupu, který je určen k přímému využití CS</a:t>
            </a:r>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sz="1800" b="1" dirty="0"/>
              <a:t>NEPŘÍMÉ NÁKLADY: </a:t>
            </a:r>
            <a:r>
              <a:rPr lang="cs-CZ" altLang="cs-CZ" sz="1800" dirty="0"/>
              <a:t>projektový/finanční manažer a ostatní pozice (administrativní, podpůrné), které nepracují přímo s CS</a:t>
            </a:r>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40</a:t>
            </a:fld>
            <a:endParaRPr lang="cs-CZ" dirty="0"/>
          </a:p>
        </p:txBody>
      </p:sp>
      <p:pic>
        <p:nvPicPr>
          <p:cNvPr id="5" name="Obrázek 4">
            <a:extLst>
              <a:ext uri="{FF2B5EF4-FFF2-40B4-BE49-F238E27FC236}">
                <a16:creationId xmlns:a16="http://schemas.microsoft.com/office/drawing/2014/main" id="{09C4F611-DEB9-4DCC-8F00-9DC0073166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926" y="6237312"/>
            <a:ext cx="2236594" cy="368688"/>
          </a:xfrm>
          <a:prstGeom prst="rect">
            <a:avLst/>
          </a:prstGeom>
        </p:spPr>
      </p:pic>
    </p:spTree>
    <p:extLst>
      <p:ext uri="{BB962C8B-B14F-4D97-AF65-F5344CB8AC3E}">
        <p14:creationId xmlns:p14="http://schemas.microsoft.com/office/powerpoint/2010/main" val="333054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buNone/>
            </a:pPr>
            <a:r>
              <a:rPr lang="cs-CZ" sz="2000" b="1" dirty="0"/>
              <a:t>1.1.2 Cestovné</a:t>
            </a:r>
          </a:p>
          <a:p>
            <a:pPr marL="0" indent="0">
              <a:lnSpc>
                <a:spcPct val="100000"/>
              </a:lnSpc>
              <a:spcBef>
                <a:spcPts val="0"/>
              </a:spcBef>
              <a:spcAft>
                <a:spcPts val="0"/>
              </a:spcAft>
              <a:buNone/>
            </a:pPr>
            <a:r>
              <a:rPr lang="cs-CZ" altLang="cs-CZ" sz="2000" b="1" dirty="0"/>
              <a:t>Cestovní náhrady = </a:t>
            </a:r>
            <a:r>
              <a:rPr lang="cs-CZ" altLang="cs-CZ" sz="2000" dirty="0"/>
              <a:t>náhrady za jízdní výdaje, výdaje za ubytování, za stravné a za nutné vedlejší výdaje</a:t>
            </a:r>
          </a:p>
          <a:p>
            <a:pPr marL="0" indent="0">
              <a:lnSpc>
                <a:spcPct val="100000"/>
              </a:lnSpc>
              <a:spcBef>
                <a:spcPts val="0"/>
              </a:spcBef>
              <a:spcAft>
                <a:spcPts val="0"/>
              </a:spcAft>
              <a:buNone/>
            </a:pPr>
            <a:r>
              <a:rPr lang="cs-CZ" altLang="cs-CZ" sz="2000" dirty="0"/>
              <a:t>Cestovní náhrady spojené s pracovními cestami (tuzemské i zahraniční) realizačního týmu jsou hrazeny z nepřímých nákladů</a:t>
            </a:r>
          </a:p>
          <a:p>
            <a:pPr marL="0" indent="0">
              <a:lnSpc>
                <a:spcPct val="100000"/>
              </a:lnSpc>
              <a:spcBef>
                <a:spcPts val="0"/>
              </a:spcBef>
              <a:spcAft>
                <a:spcPts val="0"/>
              </a:spcAft>
              <a:buNone/>
            </a:pPr>
            <a:endParaRPr lang="cs-CZ" altLang="cs-CZ" sz="2000" b="1" dirty="0"/>
          </a:p>
          <a:p>
            <a:pPr>
              <a:lnSpc>
                <a:spcPct val="100000"/>
              </a:lnSpc>
              <a:spcBef>
                <a:spcPts val="0"/>
              </a:spcBef>
              <a:spcAft>
                <a:spcPts val="0"/>
              </a:spcAft>
            </a:pPr>
            <a:r>
              <a:rPr lang="cs-CZ" altLang="cs-CZ" sz="2000" b="1" dirty="0"/>
              <a:t>Pro zaměstnance českých subjektů při zahraničních cestách (PN) </a:t>
            </a:r>
            <a:r>
              <a:rPr lang="cs-CZ" altLang="cs-CZ" sz="2000" dirty="0"/>
              <a:t>– dle vyhlášky MPSV a MF, cestovné po ČR NN, kapesné v cizí měně je způsobilým výdajem až do 40 % stravného</a:t>
            </a:r>
          </a:p>
          <a:p>
            <a:pPr marL="0" indent="0">
              <a:lnSpc>
                <a:spcPct val="100000"/>
              </a:lnSpc>
              <a:spcBef>
                <a:spcPts val="0"/>
              </a:spcBef>
              <a:spcAft>
                <a:spcPts val="0"/>
              </a:spcAft>
              <a:buNone/>
            </a:pPr>
            <a:endParaRPr lang="cs-CZ" altLang="cs-CZ" sz="2000" dirty="0"/>
          </a:p>
          <a:p>
            <a:pPr>
              <a:lnSpc>
                <a:spcPct val="100000"/>
              </a:lnSpc>
              <a:spcBef>
                <a:spcPts val="0"/>
              </a:spcBef>
              <a:spcAft>
                <a:spcPts val="0"/>
              </a:spcAft>
            </a:pPr>
            <a:r>
              <a:rPr lang="cs-CZ" altLang="cs-CZ" sz="2000" b="1" dirty="0"/>
              <a:t>Pro zahraniční experty při pracovní cestě do ČR (PN) </a:t>
            </a:r>
            <a:r>
              <a:rPr lang="cs-CZ" altLang="cs-CZ" sz="2000" dirty="0"/>
              <a:t>– tzv. „per </a:t>
            </a:r>
            <a:r>
              <a:rPr lang="cs-CZ" altLang="cs-CZ" sz="2000" dirty="0" err="1"/>
              <a:t>diems</a:t>
            </a:r>
            <a:r>
              <a:rPr lang="cs-CZ" altLang="cs-CZ" sz="2000" dirty="0"/>
              <a:t>“ ve výši 230 EUR (</a:t>
            </a:r>
            <a:r>
              <a:rPr lang="cs-CZ" sz="2000" dirty="0"/>
              <a:t>http://ec.europa.eu/</a:t>
            </a:r>
            <a:r>
              <a:rPr lang="cs-CZ" sz="2000" dirty="0" err="1"/>
              <a:t>europeaid</a:t>
            </a:r>
            <a:r>
              <a:rPr lang="cs-CZ" sz="2000" dirty="0"/>
              <a:t>/</a:t>
            </a:r>
            <a:r>
              <a:rPr lang="cs-CZ" sz="2000" dirty="0" err="1"/>
              <a:t>perdiem_en</a:t>
            </a:r>
            <a:r>
              <a:rPr lang="cs-CZ" sz="2000" dirty="0"/>
              <a:t>)</a:t>
            </a:r>
            <a:r>
              <a:rPr lang="cs-CZ" altLang="cs-CZ" sz="2000" dirty="0"/>
              <a:t> nebo paušál 75 EUR, zahrnují </a:t>
            </a:r>
            <a:r>
              <a:rPr lang="cs-CZ" sz="2000" dirty="0"/>
              <a:t>náklady na ubytování, stravné, 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41</a:t>
            </a:fld>
            <a:endParaRPr lang="cs-CZ" dirty="0"/>
          </a:p>
        </p:txBody>
      </p:sp>
      <p:pic>
        <p:nvPicPr>
          <p:cNvPr id="5" name="Obrázek 4">
            <a:extLst>
              <a:ext uri="{FF2B5EF4-FFF2-40B4-BE49-F238E27FC236}">
                <a16:creationId xmlns:a16="http://schemas.microsoft.com/office/drawing/2014/main" id="{A01F140F-57C2-438B-B567-1CAAF01F0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244" y="6122683"/>
            <a:ext cx="2879512" cy="474669"/>
          </a:xfrm>
          <a:prstGeom prst="rect">
            <a:avLst/>
          </a:prstGeom>
        </p:spPr>
      </p:pic>
    </p:spTree>
    <p:extLst>
      <p:ext uri="{BB962C8B-B14F-4D97-AF65-F5344CB8AC3E}">
        <p14:creationId xmlns:p14="http://schemas.microsoft.com/office/powerpoint/2010/main" val="2027173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a:t>1.1.3  Zařízení a vybavení, vč. nájmu a odpisů</a:t>
            </a:r>
          </a:p>
          <a:p>
            <a:pPr>
              <a:lnSpc>
                <a:spcPct val="80000"/>
              </a:lnSpc>
              <a:defRPr/>
            </a:pPr>
            <a:r>
              <a:rPr lang="cs-CZ" altLang="cs-CZ" sz="1800" b="1" dirty="0"/>
              <a:t>Investiční výdaje =</a:t>
            </a:r>
            <a:r>
              <a:rPr lang="cs-CZ" altLang="cs-CZ" sz="1800" dirty="0"/>
              <a:t> odpisovaný hmotný majetek (pořizovací hodnota vyšší než 40 tis. Kč) a nehmotný majetek (pořizovací cena vyšší než 60 tis. Kč)</a:t>
            </a:r>
          </a:p>
          <a:p>
            <a:pPr>
              <a:lnSpc>
                <a:spcPct val="80000"/>
              </a:lnSpc>
              <a:defRPr/>
            </a:pPr>
            <a:r>
              <a:rPr lang="cs-CZ" altLang="cs-CZ" sz="1800" b="1" dirty="0"/>
              <a:t>Neinvestiční výdaje = </a:t>
            </a:r>
            <a:r>
              <a:rPr lang="cs-CZ" altLang="cs-CZ" sz="1800" dirty="0"/>
              <a:t>neodpisovaný hmotný (pořizovací hodnota nižší než 40 tis. Kč) a nehmotný majetek (pořizovací cena nižší než 60 tis. Kč)</a:t>
            </a:r>
          </a:p>
          <a:p>
            <a:pPr>
              <a:lnSpc>
                <a:spcPct val="80000"/>
              </a:lnSpc>
              <a:defRPr/>
            </a:pPr>
            <a:r>
              <a:rPr lang="cs-CZ" altLang="cs-CZ" sz="1800" b="1" dirty="0"/>
              <a:t>Zařízení a vybavení pro členy RT</a:t>
            </a:r>
            <a:r>
              <a:rPr lang="cs-CZ" altLang="cs-CZ" sz="1800" dirty="0"/>
              <a:t>, kteří přímo pracují s CS nebo zajišťují výstup k přímému využití CS</a:t>
            </a:r>
          </a:p>
          <a:p>
            <a:pPr>
              <a:lnSpc>
                <a:spcPct val="80000"/>
              </a:lnSpc>
              <a:defRPr/>
            </a:pPr>
            <a:r>
              <a:rPr lang="cs-CZ" altLang="cs-CZ" sz="1800" b="1" dirty="0"/>
              <a:t>Nákup vybavení pro RT</a:t>
            </a:r>
            <a:r>
              <a:rPr lang="cs-CZ" altLang="cs-CZ" sz="18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nSpc>
                <a:spcPct val="80000"/>
              </a:lnSpc>
              <a:defRPr/>
            </a:pPr>
            <a:r>
              <a:rPr lang="cs-CZ" sz="1800" dirty="0"/>
              <a:t>Nově zařazen do této skupiny výdajů i </a:t>
            </a:r>
            <a:r>
              <a:rPr lang="cs-CZ" sz="1800" b="1" dirty="0"/>
              <a:t>nábytek</a:t>
            </a:r>
            <a:r>
              <a:rPr lang="cs-CZ" sz="1800" dirty="0"/>
              <a:t> (rozdíl oproti OP LZZ)</a:t>
            </a:r>
          </a:p>
          <a:p>
            <a:pPr>
              <a:lnSpc>
                <a:spcPct val="80000"/>
              </a:lnSpc>
              <a:defRPr/>
            </a:pPr>
            <a:r>
              <a:rPr lang="cs-CZ" sz="1800" dirty="0"/>
              <a:t>Pokud jakýkoliv nákup zařízení a vybavení patří na základě vymezení nepřímých nákladů (dle kapitoly 6.4.16) mezi nepřímé náklady, nelze tyto výdaje řadit mezi přímé způsobilé  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42</a:t>
            </a:fld>
            <a:endParaRPr lang="cs-CZ" dirty="0"/>
          </a:p>
        </p:txBody>
      </p:sp>
      <p:pic>
        <p:nvPicPr>
          <p:cNvPr id="5" name="Obrázek 4">
            <a:extLst>
              <a:ext uri="{FF2B5EF4-FFF2-40B4-BE49-F238E27FC236}">
                <a16:creationId xmlns:a16="http://schemas.microsoft.com/office/drawing/2014/main" id="{F5097498-F163-4974-A4BC-EFA7806EA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6131331"/>
            <a:ext cx="2879512" cy="474669"/>
          </a:xfrm>
          <a:prstGeom prst="rect">
            <a:avLst/>
          </a:prstGeom>
        </p:spPr>
      </p:pic>
    </p:spTree>
    <p:extLst>
      <p:ext uri="{BB962C8B-B14F-4D97-AF65-F5344CB8AC3E}">
        <p14:creationId xmlns:p14="http://schemas.microsoft.com/office/powerpoint/2010/main" val="2984867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lnSpc>
                <a:spcPct val="80000"/>
              </a:lnSpc>
              <a:spcBef>
                <a:spcPts val="0"/>
              </a:spcBef>
              <a:spcAft>
                <a:spcPts val="0"/>
              </a:spcAft>
              <a:buNone/>
              <a:defRPr/>
            </a:pPr>
            <a:r>
              <a:rPr lang="cs-CZ" sz="2000" b="1" dirty="0"/>
              <a:t>V rámci kapitoly 1.1.3 lze také hradit:</a:t>
            </a:r>
          </a:p>
          <a:p>
            <a:pPr marL="0" indent="0">
              <a:lnSpc>
                <a:spcPct val="80000"/>
              </a:lnSpc>
              <a:spcBef>
                <a:spcPts val="0"/>
              </a:spcBef>
              <a:spcAft>
                <a:spcPts val="0"/>
              </a:spcAft>
              <a:buNone/>
              <a:defRPr/>
            </a:pPr>
            <a:endParaRPr lang="cs-CZ" sz="1800" b="1" dirty="0"/>
          </a:p>
          <a:p>
            <a:pPr>
              <a:defRPr/>
            </a:pPr>
            <a:r>
              <a:rPr lang="cs-CZ" sz="2000" b="1" dirty="0"/>
              <a:t>Nájem či leasing zařízení a vybavení, budov</a:t>
            </a:r>
          </a:p>
          <a:p>
            <a:pPr lvl="1">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nSpc>
                <a:spcPct val="100000"/>
              </a:lnSpc>
              <a:spcBef>
                <a:spcPts val="0"/>
              </a:spcBef>
              <a:spcAft>
                <a:spcPts val="0"/>
              </a:spcAft>
              <a:defRPr/>
            </a:pPr>
            <a:endParaRPr lang="cs-CZ" sz="2000" b="1" dirty="0"/>
          </a:p>
          <a:p>
            <a:pPr>
              <a:defRPr/>
            </a:pPr>
            <a:r>
              <a:rPr lang="cs-CZ" sz="2000" b="1" dirty="0"/>
              <a:t>Odpisy (daňové)</a:t>
            </a:r>
          </a:p>
          <a:p>
            <a:pPr lvl="1">
              <a:lnSpc>
                <a:spcPct val="100000"/>
              </a:lnSpc>
              <a:spcBef>
                <a:spcPts val="0"/>
              </a:spcBef>
              <a:spcAft>
                <a:spcPts val="0"/>
              </a:spcAft>
            </a:pPr>
            <a:r>
              <a:rPr lang="cs-CZ" dirty="0"/>
              <a:t>Dlouhodobého hmotného a nehmotného majetku používaného pro účely projektu, které využívá CS</a:t>
            </a:r>
          </a:p>
          <a:p>
            <a:pPr lvl="1">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5" name="Obrázek 4">
            <a:extLst>
              <a:ext uri="{FF2B5EF4-FFF2-40B4-BE49-F238E27FC236}">
                <a16:creationId xmlns:a16="http://schemas.microsoft.com/office/drawing/2014/main" id="{A85A3DF3-9F1F-47A0-B50C-82C19A27D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6097669"/>
            <a:ext cx="3366618" cy="554966"/>
          </a:xfrm>
          <a:prstGeom prst="rect">
            <a:avLst/>
          </a:prstGeom>
        </p:spPr>
      </p:pic>
    </p:spTree>
    <p:extLst>
      <p:ext uri="{BB962C8B-B14F-4D97-AF65-F5344CB8AC3E}">
        <p14:creationId xmlns:p14="http://schemas.microsoft.com/office/powerpoint/2010/main" val="867758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a:t>1.1.4 Nákup služeb</a:t>
            </a:r>
          </a:p>
          <a:p>
            <a:pPr marL="0" indent="0">
              <a:lnSpc>
                <a:spcPct val="100000"/>
              </a:lnSpc>
              <a:spcBef>
                <a:spcPts val="0"/>
              </a:spcBef>
              <a:spcAft>
                <a:spcPts val="0"/>
              </a:spcAft>
              <a:buNone/>
            </a:pPr>
            <a:r>
              <a:rPr lang="cs-CZ" altLang="cs-CZ" sz="2000" dirty="0"/>
              <a:t>Dodání služby musí být nezbytné k realizaci projektu a musí vytvářet novou hodnotu </a:t>
            </a:r>
          </a:p>
          <a:p>
            <a:pPr>
              <a:lnSpc>
                <a:spcPct val="100000"/>
              </a:lnSpc>
              <a:spcBef>
                <a:spcPts val="0"/>
              </a:spcBef>
              <a:spcAft>
                <a:spcPts val="0"/>
              </a:spcAft>
            </a:pPr>
            <a:r>
              <a:rPr lang="cs-CZ" sz="2000" dirty="0"/>
              <a:t>zpracování analýz, průzkumů, studií</a:t>
            </a:r>
          </a:p>
          <a:p>
            <a:pPr>
              <a:lnSpc>
                <a:spcPct val="100000"/>
              </a:lnSpc>
              <a:spcBef>
                <a:spcPts val="0"/>
              </a:spcBef>
              <a:spcAft>
                <a:spcPts val="0"/>
              </a:spcAft>
            </a:pPr>
            <a:r>
              <a:rPr lang="cs-CZ" sz="2000" dirty="0"/>
              <a:t>lektorské služby</a:t>
            </a:r>
          </a:p>
          <a:p>
            <a:pPr>
              <a:lnSpc>
                <a:spcPct val="100000"/>
              </a:lnSpc>
              <a:spcBef>
                <a:spcPts val="0"/>
              </a:spcBef>
              <a:spcAft>
                <a:spcPts val="0"/>
              </a:spcAft>
            </a:pPr>
            <a:r>
              <a:rPr lang="cs-CZ" sz="2000" dirty="0"/>
              <a:t>školení a kurzy</a:t>
            </a:r>
          </a:p>
          <a:p>
            <a:pPr>
              <a:lnSpc>
                <a:spcPct val="100000"/>
              </a:lnSpc>
              <a:spcBef>
                <a:spcPts val="0"/>
              </a:spcBef>
              <a:spcAft>
                <a:spcPts val="0"/>
              </a:spcAft>
            </a:pPr>
            <a:r>
              <a:rPr lang="cs-CZ" sz="2000" dirty="0"/>
              <a:t>vytvoření nových publikací, školicích materiálů nebo manuálů, CD/DVD…</a:t>
            </a:r>
          </a:p>
          <a:p>
            <a:pPr>
              <a:lnSpc>
                <a:spcPct val="100000"/>
              </a:lnSpc>
              <a:spcBef>
                <a:spcPts val="0"/>
              </a:spcBef>
              <a:spcAft>
                <a:spcPts val="0"/>
              </a:spcAft>
            </a:pPr>
            <a:r>
              <a:rPr lang="cs-CZ" sz="2000" dirty="0"/>
              <a:t>pronájem prostor pro práci s CS (např. pronájem učebny)</a:t>
            </a:r>
          </a:p>
          <a:p>
            <a:pPr>
              <a:lnSpc>
                <a:spcPct val="100000"/>
              </a:lnSpc>
              <a:spcBef>
                <a:spcPts val="0"/>
              </a:spcBef>
              <a:spcAft>
                <a:spcPts val="0"/>
              </a:spcAft>
            </a:pPr>
            <a:endParaRPr lang="cs-CZ" sz="2000" dirty="0"/>
          </a:p>
          <a:p>
            <a:pPr marL="0" indent="0">
              <a:lnSpc>
                <a:spcPct val="100000"/>
              </a:lnSpc>
              <a:spcBef>
                <a:spcPts val="0"/>
              </a:spcBef>
              <a:spcAft>
                <a:spcPts val="0"/>
              </a:spcAft>
              <a:buNone/>
            </a:pPr>
            <a:r>
              <a:rPr lang="cs-CZ" sz="2000" b="1" dirty="0"/>
              <a:t>1.1.5 Drobné stavební úpravy</a:t>
            </a:r>
          </a:p>
          <a:p>
            <a:pPr>
              <a:lnSpc>
                <a:spcPct val="100000"/>
              </a:lnSpc>
              <a:spcBef>
                <a:spcPts val="0"/>
              </a:spcBef>
              <a:spcAft>
                <a:spcPts val="0"/>
              </a:spcAft>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nSpc>
                <a:spcPct val="100000"/>
              </a:lnSpc>
              <a:spcBef>
                <a:spcPts val="0"/>
              </a:spcBef>
              <a:spcAft>
                <a:spcPts val="0"/>
              </a:spcAft>
            </a:pPr>
            <a:r>
              <a:rPr lang="cs-CZ" sz="2000" dirty="0"/>
              <a:t>Např. úprava pracovního místa, které usnadní přístup osobám zdravotně postiženým</a:t>
            </a:r>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5" name="Obrázek 4">
            <a:extLst>
              <a:ext uri="{FF2B5EF4-FFF2-40B4-BE49-F238E27FC236}">
                <a16:creationId xmlns:a16="http://schemas.microsoft.com/office/drawing/2014/main" id="{F2D43F7D-8B2F-4355-904A-AA62EC5B6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6181800"/>
            <a:ext cx="2807504" cy="462799"/>
          </a:xfrm>
          <a:prstGeom prst="rect">
            <a:avLst/>
          </a:prstGeom>
        </p:spPr>
      </p:pic>
    </p:spTree>
    <p:extLst>
      <p:ext uri="{BB962C8B-B14F-4D97-AF65-F5344CB8AC3E}">
        <p14:creationId xmlns:p14="http://schemas.microsoft.com/office/powerpoint/2010/main" val="782951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a:t>1.1.6 Přímá podpora pro CS</a:t>
            </a:r>
          </a:p>
          <a:p>
            <a:pPr>
              <a:lnSpc>
                <a:spcPct val="150000"/>
              </a:lnSpc>
              <a:spcBef>
                <a:spcPts val="0"/>
              </a:spcBef>
              <a:spcAft>
                <a:spcPts val="0"/>
              </a:spcAft>
              <a:defRPr/>
            </a:pPr>
            <a:r>
              <a:rPr lang="cs-CZ" sz="1800" b="1" dirty="0"/>
              <a:t>mzdy</a:t>
            </a:r>
            <a:r>
              <a:rPr lang="cs-CZ" sz="1800" dirty="0"/>
              <a:t> zaměstnanců z CS (PS, DPČ, DPP ne) – max. limit stanovený pro měsíc práce zaměstnance je ve výši trojnásobku minimální mzdy za měsíc při 40hodinové týdenní pracovní době</a:t>
            </a:r>
          </a:p>
          <a:p>
            <a:pPr>
              <a:lnSpc>
                <a:spcPct val="150000"/>
              </a:lnSpc>
              <a:spcBef>
                <a:spcPts val="0"/>
              </a:spcBef>
              <a:spcAft>
                <a:spcPts val="0"/>
              </a:spcAft>
              <a:defRPr/>
            </a:pPr>
            <a:r>
              <a:rPr lang="cs-CZ" sz="1800" b="1" dirty="0"/>
              <a:t>cestovné, ubytování a stravné </a:t>
            </a:r>
            <a:r>
              <a:rPr lang="cs-CZ" sz="1800" dirty="0"/>
              <a:t>při služebních cestách pro CS</a:t>
            </a:r>
          </a:p>
          <a:p>
            <a:pPr>
              <a:lnSpc>
                <a:spcPct val="150000"/>
              </a:lnSpc>
              <a:spcBef>
                <a:spcPts val="0"/>
              </a:spcBef>
              <a:spcAft>
                <a:spcPts val="0"/>
              </a:spcAft>
              <a:defRPr/>
            </a:pPr>
            <a:r>
              <a:rPr lang="cs-CZ" sz="1800" b="1" dirty="0"/>
              <a:t>příspěvek na péči o dítě a další závislé osoby </a:t>
            </a:r>
            <a:r>
              <a:rPr lang="cs-CZ" sz="1800" dirty="0"/>
              <a:t>– poskytuje se po dobu trvání školení nebo při nástupu nezaměstnané osoby do nového zaměstnání (v tomto případě se poskytuje po dobu max. 6 </a:t>
            </a:r>
            <a:r>
              <a:rPr lang="cs-CZ" sz="1800" dirty="0" err="1"/>
              <a:t>měs</a:t>
            </a:r>
            <a:r>
              <a:rPr lang="cs-CZ" sz="1800" dirty="0"/>
              <a:t>.)</a:t>
            </a:r>
          </a:p>
          <a:p>
            <a:pPr>
              <a:lnSpc>
                <a:spcPct val="150000"/>
              </a:lnSpc>
              <a:spcBef>
                <a:spcPts val="0"/>
              </a:spcBef>
              <a:spcAft>
                <a:spcPts val="0"/>
              </a:spcAft>
              <a:defRPr/>
            </a:pPr>
            <a:r>
              <a:rPr lang="cs-CZ" sz="1800" b="1" dirty="0"/>
              <a:t>příspěvek na zapracování </a:t>
            </a:r>
            <a:r>
              <a:rPr lang="cs-CZ" sz="1800" dirty="0"/>
              <a:t>(dle zákona č. 435/2004 Sb., zákon o zaměstnanosti) – poskytuje se po dobu max. 3 </a:t>
            </a:r>
            <a:r>
              <a:rPr lang="cs-CZ" sz="1800" dirty="0" err="1"/>
              <a:t>měs</a:t>
            </a:r>
            <a:r>
              <a:rPr lang="cs-CZ" sz="1800" dirty="0"/>
              <a:t>., nejvýše do poloviny minimální mzdy</a:t>
            </a:r>
          </a:p>
          <a:p>
            <a:pPr>
              <a:lnSpc>
                <a:spcPct val="150000"/>
              </a:lnSpc>
              <a:spcBef>
                <a:spcPts val="0"/>
              </a:spcBef>
              <a:spcAft>
                <a:spcPts val="0"/>
              </a:spcAft>
              <a:defRPr/>
            </a:pPr>
            <a:r>
              <a:rPr lang="cs-CZ" sz="1800" b="1" dirty="0"/>
              <a:t>jiné nezbytné náklady </a:t>
            </a:r>
            <a:r>
              <a:rPr lang="cs-CZ" sz="18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5" name="Obrázek 4">
            <a:extLst>
              <a:ext uri="{FF2B5EF4-FFF2-40B4-BE49-F238E27FC236}">
                <a16:creationId xmlns:a16="http://schemas.microsoft.com/office/drawing/2014/main" id="{B63FE1E5-C7AF-4E69-9DED-B2376724F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5048" y="6275383"/>
            <a:ext cx="2231440" cy="367839"/>
          </a:xfrm>
          <a:prstGeom prst="rect">
            <a:avLst/>
          </a:prstGeom>
        </p:spPr>
      </p:pic>
    </p:spTree>
    <p:extLst>
      <p:ext uri="{BB962C8B-B14F-4D97-AF65-F5344CB8AC3E}">
        <p14:creationId xmlns:p14="http://schemas.microsoft.com/office/powerpoint/2010/main" val="34718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208912" cy="4968552"/>
          </a:xfrm>
        </p:spPr>
        <p:txBody>
          <a:bodyPr/>
          <a:lstStyle/>
          <a:p>
            <a:pPr marL="0" indent="0">
              <a:buNone/>
            </a:pPr>
            <a:r>
              <a:rPr lang="cs-CZ" sz="1800" b="1" dirty="0"/>
              <a:t>1.1.7 Křížové financování</a:t>
            </a:r>
          </a:p>
          <a:p>
            <a:pPr>
              <a:lnSpc>
                <a:spcPct val="100000"/>
              </a:lnSpc>
              <a:spcAft>
                <a:spcPts val="0"/>
              </a:spcAft>
            </a:pPr>
            <a:r>
              <a:rPr lang="cs-CZ" sz="2000" dirty="0"/>
              <a:t>Způsob doplňkového financování (smyslem je umožnit v projektech financovaných z ESF realizaci také některých aktivit, které spadají do oblasti pomoci EFRR)</a:t>
            </a:r>
          </a:p>
          <a:p>
            <a:pPr>
              <a:lnSpc>
                <a:spcPct val="100000"/>
              </a:lnSpc>
              <a:spcAft>
                <a:spcPts val="0"/>
              </a:spcAft>
            </a:pPr>
            <a:r>
              <a:rPr lang="cs-CZ" sz="2000" b="1" dirty="0"/>
              <a:t>Co patří do křížového financování: </a:t>
            </a:r>
            <a:r>
              <a:rPr lang="cs-CZ" sz="2000" dirty="0"/>
              <a:t>výdaje za nákup infrastruktury a za rekonstrukci infrastruktury v rozsahu větším než jsou drobné stavební úpravy (nad 40 tis. Kč)</a:t>
            </a:r>
          </a:p>
          <a:p>
            <a:pPr>
              <a:lnSpc>
                <a:spcPct val="100000"/>
              </a:lnSpc>
              <a:spcAft>
                <a:spcPts val="0"/>
              </a:spcAft>
            </a:pPr>
            <a:r>
              <a:rPr lang="cs-CZ" sz="2000" b="1" dirty="0"/>
              <a:t>Za infrastrukturu se považují: </a:t>
            </a:r>
            <a:r>
              <a:rPr lang="cs-CZ" sz="2000" dirty="0"/>
              <a:t>budovy, stavby, pozemky a technická zařízení nezbytná pro fungování budov a staveb, s nemovitostmi pevně spojená (vodovod, kanalizace, energetické, komunikační vedení apod.)</a:t>
            </a:r>
          </a:p>
          <a:p>
            <a:pPr>
              <a:lnSpc>
                <a:spcPct val="100000"/>
              </a:lnSpc>
              <a:spcAft>
                <a:spcPts val="0"/>
              </a:spcAft>
            </a:pPr>
            <a:r>
              <a:rPr lang="cs-CZ" sz="2000" b="1" dirty="0"/>
              <a:t>Za infrastrukturu se nepovažují: </a:t>
            </a:r>
            <a:r>
              <a:rPr lang="cs-CZ" sz="2000" dirty="0"/>
              <a:t>movité a samostatně pořizované věci využívané  při realizaci projektů (vybavení, nábytek, učební pomůcky, přístroje sloužící k výuce nebo používané při výzkumu a vývoji apod.)</a:t>
            </a:r>
          </a:p>
          <a:p>
            <a:pPr marL="0" indent="0">
              <a:buNone/>
            </a:pPr>
            <a:endParaRPr lang="cs-CZ" altLang="cs-CZ" sz="1600" b="1" dirty="0"/>
          </a:p>
          <a:p>
            <a:pPr marL="0" indent="0">
              <a:buNone/>
            </a:pPr>
            <a:endParaRPr lang="cs-CZ" altLang="cs-CZ" sz="2400" dirty="0"/>
          </a:p>
          <a:p>
            <a:pPr lvl="1">
              <a:buFont typeface="Arial" charset="0"/>
              <a:buChar char="•"/>
            </a:pPr>
            <a:endParaRPr lang="cs-CZ" sz="2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5" name="Obrázek 4">
            <a:extLst>
              <a:ext uri="{FF2B5EF4-FFF2-40B4-BE49-F238E27FC236}">
                <a16:creationId xmlns:a16="http://schemas.microsoft.com/office/drawing/2014/main" id="{BD953092-685F-475E-A8C1-B1B9EBC80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6361689"/>
            <a:ext cx="1872208" cy="308621"/>
          </a:xfrm>
          <a:prstGeom prst="rect">
            <a:avLst/>
          </a:prstGeom>
        </p:spPr>
      </p:pic>
    </p:spTree>
    <p:extLst>
      <p:ext uri="{BB962C8B-B14F-4D97-AF65-F5344CB8AC3E}">
        <p14:creationId xmlns:p14="http://schemas.microsoft.com/office/powerpoint/2010/main" val="2941082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buNone/>
            </a:pPr>
            <a:r>
              <a:rPr lang="cs-CZ" sz="1800" b="1" dirty="0"/>
              <a:t>Podmínky z Výzvy ŘO ke křížovému financování: </a:t>
            </a:r>
          </a:p>
          <a:p>
            <a:pPr>
              <a:lnSpc>
                <a:spcPct val="100000"/>
              </a:lnSpc>
            </a:pPr>
            <a:r>
              <a:rPr lang="cs-CZ" sz="2000" dirty="0"/>
              <a:t>U aktivity </a:t>
            </a:r>
            <a:r>
              <a:rPr lang="cs-CZ" sz="2000" b="1" dirty="0"/>
              <a:t>1.1, 1.2 </a:t>
            </a:r>
            <a:r>
              <a:rPr lang="cs-CZ" sz="2000" dirty="0"/>
              <a:t>(s výjimkou bodu j), </a:t>
            </a:r>
            <a:r>
              <a:rPr lang="cs-CZ" sz="2000" b="1" dirty="0"/>
              <a:t>2.1</a:t>
            </a:r>
            <a:r>
              <a:rPr lang="cs-CZ" sz="2000" dirty="0"/>
              <a:t> a </a:t>
            </a:r>
            <a:r>
              <a:rPr lang="cs-CZ" sz="2000" b="1" dirty="0"/>
              <a:t>2.2</a:t>
            </a:r>
            <a:r>
              <a:rPr lang="cs-CZ" sz="2000" dirty="0"/>
              <a:t> jsou způsobilé pouze výdaje spojené s technickým zhodnocením budovy, stavby, bytů</a:t>
            </a:r>
          </a:p>
          <a:p>
            <a:pPr>
              <a:lnSpc>
                <a:spcPct val="100000"/>
              </a:lnSpc>
            </a:pPr>
            <a:r>
              <a:rPr lang="cs-CZ" sz="2000" dirty="0"/>
              <a:t>U aktivity </a:t>
            </a:r>
            <a:r>
              <a:rPr lang="cs-CZ" sz="2000" b="1" dirty="0"/>
              <a:t>1.2</a:t>
            </a:r>
            <a:r>
              <a:rPr lang="cs-CZ" sz="2000" dirty="0"/>
              <a:t> </a:t>
            </a:r>
            <a:r>
              <a:rPr lang="cs-CZ" sz="2000" b="1" dirty="0"/>
              <a:t>bod j)</a:t>
            </a:r>
            <a:r>
              <a:rPr lang="cs-CZ" sz="2000" dirty="0"/>
              <a:t> zaměřené na rozvoj sociálního / dostupného / podporovaného / prostupného bydlení není křížové financování způsobilé</a:t>
            </a:r>
            <a:endParaRPr lang="cs-CZ" sz="1400" dirty="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pic>
        <p:nvPicPr>
          <p:cNvPr id="5" name="Obrázek 4">
            <a:extLst>
              <a:ext uri="{FF2B5EF4-FFF2-40B4-BE49-F238E27FC236}">
                <a16:creationId xmlns:a16="http://schemas.microsoft.com/office/drawing/2014/main" id="{E624F715-2039-4A8B-B9D3-EFBD31185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5937293"/>
            <a:ext cx="4188580" cy="690461"/>
          </a:xfrm>
          <a:prstGeom prst="rect">
            <a:avLst/>
          </a:prstGeom>
        </p:spPr>
      </p:pic>
    </p:spTree>
    <p:extLst>
      <p:ext uri="{BB962C8B-B14F-4D97-AF65-F5344CB8AC3E}">
        <p14:creationId xmlns:p14="http://schemas.microsoft.com/office/powerpoint/2010/main" val="2827169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a:p>
          <a:p>
            <a:pPr marL="0" indent="0" algn="just">
              <a:lnSpc>
                <a:spcPct val="100000"/>
              </a:lnSpc>
              <a:buNone/>
            </a:pPr>
            <a:r>
              <a:rPr lang="cs-CZ" sz="2000" b="1" dirty="0"/>
              <a:t>Investiční výdaje:</a:t>
            </a:r>
          </a:p>
          <a:p>
            <a:pPr algn="just">
              <a:lnSpc>
                <a:spcPct val="100000"/>
              </a:lnSpc>
            </a:pPr>
            <a:r>
              <a:rPr lang="cs-CZ" sz="2000" b="1" dirty="0"/>
              <a:t>Pro projekty platí omezení, že podíl investičních výdajů v rámci celkových způsobilých výdajů nesmí být vyšší než 50 %</a:t>
            </a:r>
            <a:endParaRPr lang="cs-CZ" sz="2000" dirty="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48</a:t>
            </a:fld>
            <a:endParaRPr lang="cs-CZ" dirty="0"/>
          </a:p>
        </p:txBody>
      </p:sp>
      <p:pic>
        <p:nvPicPr>
          <p:cNvPr id="5" name="Obrázek 4">
            <a:extLst>
              <a:ext uri="{FF2B5EF4-FFF2-40B4-BE49-F238E27FC236}">
                <a16:creationId xmlns:a16="http://schemas.microsoft.com/office/drawing/2014/main" id="{7455520D-D59A-4B81-823B-6A252CBC8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5923005"/>
            <a:ext cx="4188580" cy="690461"/>
          </a:xfrm>
          <a:prstGeom prst="rect">
            <a:avLst/>
          </a:prstGeom>
        </p:spPr>
      </p:pic>
    </p:spTree>
    <p:extLst>
      <p:ext uri="{BB962C8B-B14F-4D97-AF65-F5344CB8AC3E}">
        <p14:creationId xmlns:p14="http://schemas.microsoft.com/office/powerpoint/2010/main" val="654985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p>
          <a:p>
            <a:pPr>
              <a:lnSpc>
                <a:spcPct val="100000"/>
              </a:lnSpc>
              <a:spcBef>
                <a:spcPts val="0"/>
              </a:spcBef>
              <a:spcAft>
                <a:spcPts val="0"/>
              </a:spcAft>
            </a:pPr>
            <a:endParaRPr lang="cs-CZ" sz="1800" dirty="0"/>
          </a:p>
          <a:p>
            <a:pPr>
              <a:lnSpc>
                <a:spcPct val="100000"/>
              </a:lnSpc>
              <a:spcBef>
                <a:spcPts val="0"/>
              </a:spcBef>
              <a:spcAft>
                <a:spcPts val="0"/>
              </a:spcAft>
            </a:pPr>
            <a:r>
              <a:rPr lang="cs-CZ" altLang="cs-CZ" sz="1800" b="1" dirty="0"/>
              <a:t>Max. 25% přímých způsobilých nákladů projektu</a:t>
            </a:r>
          </a:p>
          <a:p>
            <a:pPr>
              <a:lnSpc>
                <a:spcPct val="100000"/>
              </a:lnSpc>
              <a:spcBef>
                <a:spcPts val="0"/>
              </a:spcBef>
              <a:spcAft>
                <a:spcPts val="0"/>
              </a:spcAft>
            </a:pPr>
            <a:endParaRPr lang="cs-CZ" altLang="cs-CZ" sz="1800" b="1" dirty="0"/>
          </a:p>
          <a:p>
            <a:pPr>
              <a:lnSpc>
                <a:spcPct val="150000"/>
              </a:lnSpc>
              <a:spcBef>
                <a:spcPts val="0"/>
              </a:spcBef>
              <a:spcAft>
                <a:spcPts val="0"/>
              </a:spcAft>
            </a:pPr>
            <a:r>
              <a:rPr lang="cs-CZ" sz="1800" dirty="0"/>
              <a:t>administrativa, řízení projektu (včetně finančního), účetnictví, personalistika komunikační a informační opatření, občerstvení a stravování a podpůrné procesy pro provoz projektu</a:t>
            </a:r>
          </a:p>
          <a:p>
            <a:pPr>
              <a:lnSpc>
                <a:spcPct val="150000"/>
              </a:lnSpc>
              <a:spcBef>
                <a:spcPts val="0"/>
              </a:spcBef>
              <a:spcAft>
                <a:spcPts val="0"/>
              </a:spcAft>
            </a:pPr>
            <a:r>
              <a:rPr lang="cs-CZ" sz="1800" dirty="0"/>
              <a:t>cestovní náhrady spojené s pracovními cestami RT</a:t>
            </a:r>
          </a:p>
          <a:p>
            <a:pPr>
              <a:lnSpc>
                <a:spcPct val="150000"/>
              </a:lnSpc>
              <a:spcBef>
                <a:spcPts val="0"/>
              </a:spcBef>
              <a:spcAft>
                <a:spcPts val="0"/>
              </a:spcAft>
            </a:pPr>
            <a:r>
              <a:rPr lang="cs-CZ" sz="1800" dirty="0"/>
              <a:t>spotřební materiál, zařízení a vybavení (papír…)</a:t>
            </a:r>
          </a:p>
          <a:p>
            <a:pPr>
              <a:lnSpc>
                <a:spcPct val="150000"/>
              </a:lnSpc>
              <a:spcBef>
                <a:spcPts val="0"/>
              </a:spcBef>
              <a:spcAft>
                <a:spcPts val="0"/>
              </a:spcAft>
            </a:pPr>
            <a:r>
              <a:rPr lang="cs-CZ" sz="1800" dirty="0"/>
              <a:t>prostory pro realizaci projektu (nájemné, vodné, stočné, energie…)</a:t>
            </a:r>
          </a:p>
          <a:p>
            <a:pPr>
              <a:lnSpc>
                <a:spcPct val="150000"/>
              </a:lnSpc>
              <a:spcBef>
                <a:spcPts val="0"/>
              </a:spcBef>
              <a:spcAft>
                <a:spcPts val="0"/>
              </a:spcAft>
            </a:pPr>
            <a:r>
              <a:rPr lang="cs-CZ" sz="1800" dirty="0"/>
              <a:t>ostatní provozní výdaje (internet, poštovné, telefon…)</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49</a:t>
            </a:fld>
            <a:endParaRPr lang="cs-CZ" dirty="0"/>
          </a:p>
        </p:txBody>
      </p:sp>
      <p:pic>
        <p:nvPicPr>
          <p:cNvPr id="5" name="Obrázek 4">
            <a:extLst>
              <a:ext uri="{FF2B5EF4-FFF2-40B4-BE49-F238E27FC236}">
                <a16:creationId xmlns:a16="http://schemas.microsoft.com/office/drawing/2014/main" id="{8D20DD7E-4133-4288-8BD9-E5CA0B681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262" y="5969572"/>
            <a:ext cx="4188580" cy="690461"/>
          </a:xfrm>
          <a:prstGeom prst="rect">
            <a:avLst/>
          </a:prstGeom>
        </p:spPr>
      </p:pic>
    </p:spTree>
    <p:extLst>
      <p:ext uri="{BB962C8B-B14F-4D97-AF65-F5344CB8AC3E}">
        <p14:creationId xmlns:p14="http://schemas.microsoft.com/office/powerpoint/2010/main" val="203901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84784"/>
            <a:ext cx="8244000" cy="5040560"/>
          </a:xfrm>
        </p:spPr>
        <p:txBody>
          <a:bodyPr/>
          <a:lstStyle/>
          <a:p>
            <a:pPr lvl="1">
              <a:lnSpc>
                <a:spcPct val="100000"/>
              </a:lnSpc>
              <a:spcBef>
                <a:spcPts val="0"/>
              </a:spcBef>
            </a:pPr>
            <a:r>
              <a:rPr lang="cs-CZ" sz="2400" dirty="0"/>
              <a:t>Odborné sociální poradenství</a:t>
            </a:r>
          </a:p>
          <a:p>
            <a:pPr lvl="1">
              <a:lnSpc>
                <a:spcPct val="100000"/>
              </a:lnSpc>
              <a:spcBef>
                <a:spcPts val="0"/>
              </a:spcBef>
            </a:pPr>
            <a:r>
              <a:rPr lang="cs-CZ" sz="2400" dirty="0"/>
              <a:t>Terénní programy</a:t>
            </a:r>
          </a:p>
          <a:p>
            <a:pPr lvl="1">
              <a:lnSpc>
                <a:spcPct val="100000"/>
              </a:lnSpc>
              <a:spcBef>
                <a:spcPts val="0"/>
              </a:spcBef>
            </a:pPr>
            <a:r>
              <a:rPr lang="cs-CZ" sz="2400" dirty="0"/>
              <a:t>Sociálně aktivizační služby pro rodiny s dětmi</a:t>
            </a:r>
          </a:p>
          <a:p>
            <a:pPr lvl="1">
              <a:lnSpc>
                <a:spcPct val="100000"/>
              </a:lnSpc>
              <a:spcBef>
                <a:spcPts val="0"/>
              </a:spcBef>
            </a:pPr>
            <a:r>
              <a:rPr lang="cs-CZ" sz="2400" dirty="0"/>
              <a:t>Raná péče</a:t>
            </a:r>
          </a:p>
          <a:p>
            <a:pPr lvl="1">
              <a:lnSpc>
                <a:spcPct val="100000"/>
              </a:lnSpc>
              <a:spcBef>
                <a:spcPts val="0"/>
              </a:spcBef>
            </a:pPr>
            <a:r>
              <a:rPr lang="cs-CZ" sz="2400" dirty="0"/>
              <a:t>Krizová pomoc</a:t>
            </a:r>
          </a:p>
          <a:p>
            <a:pPr lvl="1">
              <a:lnSpc>
                <a:spcPct val="100000"/>
              </a:lnSpc>
              <a:spcBef>
                <a:spcPts val="0"/>
              </a:spcBef>
            </a:pPr>
            <a:r>
              <a:rPr lang="cs-CZ" sz="2400" dirty="0"/>
              <a:t>Kontaktní centra</a:t>
            </a:r>
          </a:p>
          <a:p>
            <a:pPr lvl="1">
              <a:lnSpc>
                <a:spcPct val="100000"/>
              </a:lnSpc>
              <a:spcBef>
                <a:spcPts val="0"/>
              </a:spcBef>
            </a:pPr>
            <a:r>
              <a:rPr lang="cs-CZ" sz="2400" dirty="0"/>
              <a:t>Nízkoprahová zařízení pro děti a mládež</a:t>
            </a:r>
          </a:p>
          <a:p>
            <a:pPr lvl="1">
              <a:lnSpc>
                <a:spcPct val="100000"/>
              </a:lnSpc>
              <a:spcBef>
                <a:spcPts val="0"/>
              </a:spcBef>
            </a:pPr>
            <a:r>
              <a:rPr lang="cs-CZ" sz="2400" dirty="0"/>
              <a:t>Sociálně terapeutické dílny</a:t>
            </a:r>
          </a:p>
          <a:p>
            <a:pPr lvl="1">
              <a:lnSpc>
                <a:spcPct val="100000"/>
              </a:lnSpc>
              <a:spcBef>
                <a:spcPts val="0"/>
              </a:spcBef>
            </a:pPr>
            <a:r>
              <a:rPr lang="cs-CZ" sz="2400" dirty="0"/>
              <a:t>Služby následné péče</a:t>
            </a:r>
          </a:p>
          <a:p>
            <a:pPr lvl="1">
              <a:lnSpc>
                <a:spcPct val="100000"/>
              </a:lnSpc>
              <a:spcBef>
                <a:spcPts val="0"/>
              </a:spcBef>
            </a:pPr>
            <a:r>
              <a:rPr lang="cs-CZ" sz="2400" dirty="0"/>
              <a:t>Osobní asistence</a:t>
            </a:r>
          </a:p>
          <a:p>
            <a:pPr lvl="1">
              <a:lnSpc>
                <a:spcPct val="100000"/>
              </a:lnSpc>
              <a:spcBef>
                <a:spcPts val="0"/>
              </a:spcBef>
            </a:pPr>
            <a:endParaRPr lang="cs-CZ" sz="2400" dirty="0"/>
          </a:p>
          <a:p>
            <a:pPr lvl="1">
              <a:lnSpc>
                <a:spcPct val="100000"/>
              </a:lnSpc>
              <a:spcBef>
                <a:spcPts val="0"/>
              </a:spcBef>
            </a:pPr>
            <a:r>
              <a:rPr lang="cs-CZ" dirty="0"/>
              <a:t>Aktivity nad rámec aktivit dle zák. 108/2006Sb., o soc. službách</a:t>
            </a:r>
          </a:p>
          <a:p>
            <a:pPr lvl="1">
              <a:lnSpc>
                <a:spcPct val="100000"/>
              </a:lnSpc>
              <a:spcBef>
                <a:spcPts val="0"/>
              </a:spcBef>
            </a:pP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pic>
        <p:nvPicPr>
          <p:cNvPr id="5" name="Obrázek 4">
            <a:extLst>
              <a:ext uri="{FF2B5EF4-FFF2-40B4-BE49-F238E27FC236}">
                <a16:creationId xmlns:a16="http://schemas.microsoft.com/office/drawing/2014/main" id="{7866CD6E-E168-4B19-BC7A-4B5488ECF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6319167"/>
            <a:ext cx="2286000" cy="376833"/>
          </a:xfrm>
          <a:prstGeom prst="rect">
            <a:avLst/>
          </a:prstGeom>
        </p:spPr>
      </p:pic>
    </p:spTree>
    <p:extLst>
      <p:ext uri="{BB962C8B-B14F-4D97-AF65-F5344CB8AC3E}">
        <p14:creationId xmlns:p14="http://schemas.microsoft.com/office/powerpoint/2010/main" val="1461733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snížena</a:t>
            </a:r>
          </a:p>
          <a:p>
            <a:pPr>
              <a:lnSpc>
                <a:spcPct val="100000"/>
              </a:lnSpc>
              <a:spcBef>
                <a:spcPts val="0"/>
              </a:spcBef>
              <a:spcAft>
                <a:spcPts val="0"/>
              </a:spcAft>
            </a:pPr>
            <a:endParaRPr lang="cs-CZ" sz="1800" dirty="0"/>
          </a:p>
          <a:p>
            <a:pPr>
              <a:lnSpc>
                <a:spcPct val="100000"/>
              </a:lnSpc>
              <a:spcBef>
                <a:spcPts val="0"/>
              </a:spcBef>
              <a:spcAft>
                <a:spcPts val="0"/>
              </a:spcAft>
            </a:pPr>
            <a:r>
              <a:rPr lang="cs-CZ" sz="1800" dirty="0"/>
              <a:t>Podíly pro nepřímé náklady jsou sníženy pro projekty s objemem nákupu služeb v těchto intencích:</a:t>
            </a:r>
          </a:p>
          <a:p>
            <a:pPr>
              <a:lnSpc>
                <a:spcPct val="100000"/>
              </a:lnSpc>
              <a:spcBef>
                <a:spcPts val="0"/>
              </a:spcBef>
              <a:spcAft>
                <a:spcPts val="0"/>
              </a:spcAft>
            </a:pPr>
            <a:endParaRPr lang="cs-CZ" sz="14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výdaje</a:t>
            </a:r>
          </a:p>
          <a:p>
            <a:pPr marL="0" indent="0">
              <a:lnSpc>
                <a:spcPct val="100000"/>
              </a:lnSpc>
              <a:spcBef>
                <a:spcPts val="0"/>
              </a:spcBef>
              <a:spcAft>
                <a:spcPts val="0"/>
              </a:spcAft>
              <a:buNone/>
            </a:pPr>
            <a:endParaRPr lang="cs-CZ" sz="1800" b="1" dirty="0"/>
          </a:p>
          <a:p>
            <a:pPr>
              <a:lnSpc>
                <a:spcPct val="100000"/>
              </a:lnSpc>
              <a:spcBef>
                <a:spcPts val="0"/>
              </a:spcBef>
              <a:spcAft>
                <a:spcPts val="0"/>
              </a:spcAft>
            </a:pPr>
            <a:r>
              <a:rPr lang="cs-CZ" sz="1800" dirty="0"/>
              <a:t>Pro potřeby OPZ se v žádosti o podporu nevyplňují</a:t>
            </a:r>
            <a:endParaRPr lang="cs-CZ" sz="1800" b="1" dirty="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50</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ázek 5">
            <a:extLst>
              <a:ext uri="{FF2B5EF4-FFF2-40B4-BE49-F238E27FC236}">
                <a16:creationId xmlns:a16="http://schemas.microsoft.com/office/drawing/2014/main" id="{0E239BC7-A85D-49B7-A700-086D39204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1802" y="6261901"/>
            <a:ext cx="2087424" cy="344099"/>
          </a:xfrm>
          <a:prstGeom prst="rect">
            <a:avLst/>
          </a:prstGeom>
        </p:spPr>
      </p:pic>
    </p:spTree>
    <p:extLst>
      <p:ext uri="{BB962C8B-B14F-4D97-AF65-F5344CB8AC3E}">
        <p14:creationId xmlns:p14="http://schemas.microsoft.com/office/powerpoint/2010/main" val="667889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nSpc>
                <a:spcPct val="100000"/>
              </a:lnSpc>
              <a:spcBef>
                <a:spcPts val="0"/>
              </a:spcBef>
            </a:pPr>
            <a:r>
              <a:rPr lang="cs-CZ" sz="1800" b="1" dirty="0"/>
              <a:t>Příjmem projektu se rozumí </a:t>
            </a:r>
            <a:r>
              <a:rPr lang="cs-CZ" sz="1800" dirty="0"/>
              <a:t>příjmy vygenerované projektem v době realizace projektu </a:t>
            </a:r>
          </a:p>
          <a:p>
            <a:pPr>
              <a:lnSpc>
                <a:spcPct val="100000"/>
              </a:lnSpc>
              <a:spcBef>
                <a:spcPts val="0"/>
              </a:spcBef>
            </a:pPr>
            <a:r>
              <a:rPr lang="cs-CZ" sz="1800" dirty="0"/>
              <a:t>Mezi příjmy projektu </a:t>
            </a:r>
            <a:r>
              <a:rPr lang="cs-CZ" sz="1800" b="1" dirty="0"/>
              <a:t>patří</a:t>
            </a:r>
            <a:r>
              <a:rPr lang="cs-CZ" sz="1800" dirty="0"/>
              <a:t> např. příjmy za poskytované služby (konferenční poplatky, poplatky za školení apod.), příjmy za prodej výrobků, které vznikly v rámci projektu (tj. výrobků, na jejichž vznik byly vynaloženy výdaje projektu); pronájem prostor, zařízení, softwaru atd. financovaných v rámci projektu atd.</a:t>
            </a:r>
          </a:p>
          <a:p>
            <a:pPr>
              <a:lnSpc>
                <a:spcPct val="100000"/>
              </a:lnSpc>
              <a:spcBef>
                <a:spcPts val="0"/>
              </a:spcBef>
            </a:pPr>
            <a:r>
              <a:rPr lang="cs-CZ" sz="1800" dirty="0">
                <a:solidFill>
                  <a:srgbClr val="FF0000"/>
                </a:solidFill>
              </a:rPr>
              <a:t>Příjmem projektu nikdy </a:t>
            </a:r>
            <a:r>
              <a:rPr lang="cs-CZ" sz="1800" b="1" dirty="0">
                <a:solidFill>
                  <a:srgbClr val="FF0000"/>
                </a:solidFill>
              </a:rPr>
              <a:t>nejsou</a:t>
            </a:r>
            <a:r>
              <a:rPr lang="cs-CZ" sz="1800" dirty="0">
                <a:solidFill>
                  <a:srgbClr val="FF0000"/>
                </a:solidFill>
              </a:rPr>
              <a:t> úroky z bankovního účtu, obdržené platby                      ze smluvních pokut, peněžní jistota</a:t>
            </a:r>
          </a:p>
          <a:p>
            <a:pPr>
              <a:lnSpc>
                <a:spcPct val="100000"/>
              </a:lnSpc>
              <a:spcBef>
                <a:spcPts val="0"/>
              </a:spcBef>
            </a:pPr>
            <a:r>
              <a:rPr lang="cs-CZ" sz="1800" b="1" dirty="0"/>
              <a:t>Do žádosti o podporu </a:t>
            </a:r>
            <a:r>
              <a:rPr lang="cs-CZ" sz="1800" dirty="0"/>
              <a:t>se uvádí pouze „</a:t>
            </a:r>
            <a:r>
              <a:rPr lang="cs-CZ" sz="1800" b="1" dirty="0"/>
              <a:t>předpokládané čisté příjmy</a:t>
            </a:r>
            <a:r>
              <a:rPr lang="cs-CZ" sz="1800" dirty="0"/>
              <a:t>“ do řádku „</a:t>
            </a:r>
            <a:r>
              <a:rPr lang="cs-CZ" sz="1800" b="1" dirty="0"/>
              <a:t>Jiné peněžní příjmy</a:t>
            </a:r>
            <a:r>
              <a:rPr lang="cs-CZ" sz="1800" dirty="0"/>
              <a:t>“ (v případě vyrovnávací platby vypočtené na listu ISKP přílohy 11A) – o tyto příjmy bude vždy snížena poskytnutá podpora ŘO</a:t>
            </a:r>
          </a:p>
          <a:p>
            <a:pPr>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(pokud příjemce má vlastní financování viz povinná míra spolufinancování)</a:t>
            </a:r>
          </a:p>
          <a:p>
            <a:pPr>
              <a:lnSpc>
                <a:spcPct val="100000"/>
              </a:lnSpc>
              <a:spcBef>
                <a:spcPts val="0"/>
              </a:spcBef>
            </a:pPr>
            <a:r>
              <a:rPr lang="cs-CZ" sz="1800" b="1" dirty="0"/>
              <a:t>Nepředpokládané i předpokládané čisté příjmy </a:t>
            </a:r>
            <a:r>
              <a:rPr lang="cs-CZ" sz="1800" dirty="0"/>
              <a:t>se budou reportovat průběžně ve Zprávách o realizaci projektu (ZOR)</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51</a:t>
            </a:fld>
            <a:endParaRPr lang="cs-CZ" dirty="0">
              <a:solidFill>
                <a:srgbClr val="084A8B"/>
              </a:solidFill>
            </a:endParaRPr>
          </a:p>
        </p:txBody>
      </p:sp>
      <p:pic>
        <p:nvPicPr>
          <p:cNvPr id="5" name="Obrázek 4">
            <a:extLst>
              <a:ext uri="{FF2B5EF4-FFF2-40B4-BE49-F238E27FC236}">
                <a16:creationId xmlns:a16="http://schemas.microsoft.com/office/drawing/2014/main" id="{DCD9D528-9CB5-4C4E-8875-FBEA046F0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361756"/>
            <a:ext cx="1871400" cy="308488"/>
          </a:xfrm>
          <a:prstGeom prst="rect">
            <a:avLst/>
          </a:prstGeom>
        </p:spPr>
      </p:pic>
    </p:spTree>
    <p:extLst>
      <p:ext uri="{BB962C8B-B14F-4D97-AF65-F5344CB8AC3E}">
        <p14:creationId xmlns:p14="http://schemas.microsoft.com/office/powerpoint/2010/main" val="176446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časová způsobilost výdajů</a:t>
            </a:r>
          </a:p>
        </p:txBody>
      </p:sp>
      <p:sp>
        <p:nvSpPr>
          <p:cNvPr id="3" name="Zástupný symbol pro obsah 2"/>
          <p:cNvSpPr>
            <a:spLocks noGrp="1"/>
          </p:cNvSpPr>
          <p:nvPr>
            <p:ph idx="1"/>
          </p:nvPr>
        </p:nvSpPr>
        <p:spPr/>
        <p:txBody>
          <a:bodyPr/>
          <a:lstStyle/>
          <a:p>
            <a:r>
              <a:rPr lang="cs-CZ" sz="1800" dirty="0"/>
              <a:t>Náklady vzniklé v době realizace projektu</a:t>
            </a:r>
          </a:p>
          <a:p>
            <a:r>
              <a:rPr lang="cs-CZ" sz="1800" dirty="0"/>
              <a:t>Datum zahájení realizace projektu nesmí předcházet datu vyhlášení příslušné výzvy MAS</a:t>
            </a:r>
          </a:p>
          <a:p>
            <a:r>
              <a:rPr lang="cs-CZ" sz="1800" dirty="0"/>
              <a:t>Omezení v režimu podpory blokové výjimky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52</a:t>
            </a:fld>
            <a:endParaRPr lang="cs-CZ" dirty="0"/>
          </a:p>
        </p:txBody>
      </p:sp>
      <p:pic>
        <p:nvPicPr>
          <p:cNvPr id="5" name="Obrázek 4">
            <a:extLst>
              <a:ext uri="{FF2B5EF4-FFF2-40B4-BE49-F238E27FC236}">
                <a16:creationId xmlns:a16="http://schemas.microsoft.com/office/drawing/2014/main" id="{CDCEAAAD-D9A2-4078-9B75-A5FEAFEAC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863451"/>
            <a:ext cx="4188580" cy="690461"/>
          </a:xfrm>
          <a:prstGeom prst="rect">
            <a:avLst/>
          </a:prstGeom>
        </p:spPr>
      </p:pic>
    </p:spTree>
    <p:extLst>
      <p:ext uri="{BB962C8B-B14F-4D97-AF65-F5344CB8AC3E}">
        <p14:creationId xmlns:p14="http://schemas.microsoft.com/office/powerpoint/2010/main" val="295659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32000" y="2492896"/>
            <a:ext cx="7272000" cy="730252"/>
          </a:xfrm>
        </p:spPr>
        <p:txBody>
          <a:bodyPr/>
          <a:lstStyle/>
          <a:p>
            <a:r>
              <a:rPr lang="cs-CZ" dirty="0"/>
              <a:t>Sociální služby a další programy a činnosti </a:t>
            </a:r>
            <a:br>
              <a:rPr lang="cs-CZ" dirty="0"/>
            </a:br>
            <a:r>
              <a:rPr lang="cs-CZ" dirty="0"/>
              <a:t>v oblasti sociálního začleňování</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41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14BB531D-5C2A-411B-AB1C-E6063B010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5661248"/>
            <a:ext cx="4188580" cy="690461"/>
          </a:xfrm>
          <a:prstGeom prst="rect">
            <a:avLst/>
          </a:prstGeom>
        </p:spPr>
      </p:pic>
    </p:spTree>
    <p:extLst>
      <p:ext uri="{BB962C8B-B14F-4D97-AF65-F5344CB8AC3E}">
        <p14:creationId xmlns:p14="http://schemas.microsoft.com/office/powerpoint/2010/main" val="1680287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žadatelů</a:t>
            </a:r>
          </a:p>
        </p:txBody>
      </p:sp>
      <p:sp>
        <p:nvSpPr>
          <p:cNvPr id="3" name="Zástupný symbol pro obsah 2"/>
          <p:cNvSpPr>
            <a:spLocks noGrp="1"/>
          </p:cNvSpPr>
          <p:nvPr>
            <p:ph idx="1"/>
          </p:nvPr>
        </p:nvSpPr>
        <p:spPr/>
        <p:txBody>
          <a:bodyPr/>
          <a:lstStyle/>
          <a:p>
            <a:r>
              <a:rPr lang="cs-CZ" dirty="0"/>
              <a:t>U projektů zaměřených pouze na poskytování sociálních služeb v souladu se zákonem č. 108/2006 Sb., o sociálních službách…jsou oprávněnými žadateli pouze poskytovatelé sociálních služeb registrovaní podle zákona č. 108/2006 Sb., o sociálních službách</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pic>
        <p:nvPicPr>
          <p:cNvPr id="5" name="Obrázek 4">
            <a:extLst>
              <a:ext uri="{FF2B5EF4-FFF2-40B4-BE49-F238E27FC236}">
                <a16:creationId xmlns:a16="http://schemas.microsoft.com/office/drawing/2014/main" id="{79F050A0-31AF-4B47-8B5E-DDF82A9682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5915539"/>
            <a:ext cx="4188580" cy="690461"/>
          </a:xfrm>
          <a:prstGeom prst="rect">
            <a:avLst/>
          </a:prstGeom>
        </p:spPr>
      </p:pic>
    </p:spTree>
    <p:extLst>
      <p:ext uri="{BB962C8B-B14F-4D97-AF65-F5344CB8AC3E}">
        <p14:creationId xmlns:p14="http://schemas.microsoft.com/office/powerpoint/2010/main" val="280614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partnerů</a:t>
            </a:r>
          </a:p>
        </p:txBody>
      </p:sp>
      <p:sp>
        <p:nvSpPr>
          <p:cNvPr id="3" name="Zástupný symbol pro obsah 2"/>
          <p:cNvSpPr>
            <a:spLocks noGrp="1"/>
          </p:cNvSpPr>
          <p:nvPr>
            <p:ph idx="1"/>
          </p:nvPr>
        </p:nvSpPr>
        <p:spPr/>
        <p:txBody>
          <a:bodyPr/>
          <a:lstStyle/>
          <a:p>
            <a:r>
              <a:rPr lang="cs-CZ" dirty="0"/>
              <a:t>U aktivity 1.2 (Další programy a činnosti v oblasti sociálního začleňování) a aktivity 2. (Podpora komunitní sociální práce a komunitních center):</a:t>
            </a:r>
          </a:p>
          <a:p>
            <a:pPr>
              <a:buFont typeface="Arial" panose="020B0604020202020204" pitchFamily="34" charset="0"/>
              <a:buChar char="•"/>
            </a:pPr>
            <a:r>
              <a:rPr lang="cs-CZ" dirty="0"/>
              <a:t>Partneři s finančním příspěvkem  </a:t>
            </a:r>
          </a:p>
          <a:p>
            <a:pPr>
              <a:buFont typeface="Arial" panose="020B0604020202020204" pitchFamily="34" charset="0"/>
              <a:buChar char="•"/>
            </a:pPr>
            <a:r>
              <a:rPr lang="cs-CZ" dirty="0"/>
              <a:t>Partneři bez finančního příspěvku</a:t>
            </a:r>
          </a:p>
          <a:p>
            <a:endParaRPr lang="cs-CZ" dirty="0"/>
          </a:p>
          <a:p>
            <a:r>
              <a:rPr lang="cs-CZ" dirty="0"/>
              <a:t>U aktivity 1.1 (Sociální služby):</a:t>
            </a:r>
          </a:p>
          <a:p>
            <a:pPr>
              <a:buFont typeface="Arial" panose="020B0604020202020204" pitchFamily="34" charset="0"/>
              <a:buChar char="•"/>
            </a:pPr>
            <a:r>
              <a:rPr lang="cs-CZ" dirty="0"/>
              <a:t>Partneři bez finančního příspěvku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pic>
        <p:nvPicPr>
          <p:cNvPr id="5" name="Obrázek 4">
            <a:extLst>
              <a:ext uri="{FF2B5EF4-FFF2-40B4-BE49-F238E27FC236}">
                <a16:creationId xmlns:a16="http://schemas.microsoft.com/office/drawing/2014/main" id="{6F866035-D001-4E7A-8DBF-6BD12ABF42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860439"/>
            <a:ext cx="4188580" cy="690461"/>
          </a:xfrm>
          <a:prstGeom prst="rect">
            <a:avLst/>
          </a:prstGeom>
        </p:spPr>
      </p:pic>
    </p:spTree>
    <p:extLst>
      <p:ext uri="{BB962C8B-B14F-4D97-AF65-F5344CB8AC3E}">
        <p14:creationId xmlns:p14="http://schemas.microsoft.com/office/powerpoint/2010/main" val="3963724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Křížové financování</a:t>
            </a:r>
          </a:p>
        </p:txBody>
      </p:sp>
      <p:sp>
        <p:nvSpPr>
          <p:cNvPr id="3" name="Zástupný symbol pro obsah 2"/>
          <p:cNvSpPr>
            <a:spLocks noGrp="1"/>
          </p:cNvSpPr>
          <p:nvPr>
            <p:ph idx="1"/>
          </p:nvPr>
        </p:nvSpPr>
        <p:spPr/>
        <p:txBody>
          <a:bodyPr/>
          <a:lstStyle/>
          <a:p>
            <a:r>
              <a:rPr lang="cs-CZ" dirty="0"/>
              <a:t>U aktivit 1.1, 1.2. - </a:t>
            </a:r>
          </a:p>
          <a:p>
            <a:r>
              <a:rPr lang="cs-CZ" dirty="0"/>
              <a:t>nezpůsobilé výdaje - nákup infrastruktury (nákup budov, staveb, pozemků, bytů)</a:t>
            </a:r>
          </a:p>
          <a:p>
            <a:pPr>
              <a:buSzPct val="200000"/>
              <a:buFont typeface="Arial" panose="020B0604020202020204" pitchFamily="34" charset="0"/>
              <a:buChar char="•"/>
            </a:pPr>
            <a:r>
              <a:rPr lang="cs-CZ" dirty="0"/>
              <a:t>způsobilé výdaje – </a:t>
            </a:r>
            <a:r>
              <a:rPr lang="cs-CZ" b="1" dirty="0"/>
              <a:t>pouze výdaje spojené s technickým zhodnocením budovy, stavby, bytů</a:t>
            </a:r>
            <a:br>
              <a:rPr lang="cs-CZ" b="1" dirty="0"/>
            </a:br>
            <a:endParaRPr lang="cs-CZ" b="1" dirty="0"/>
          </a:p>
          <a:p>
            <a:pPr>
              <a:buSzPct val="200000"/>
              <a:buFont typeface="Arial" panose="020B0604020202020204" pitchFamily="34" charset="0"/>
              <a:buChar char="•"/>
            </a:pPr>
            <a:r>
              <a:rPr lang="cs-CZ" dirty="0"/>
              <a:t>U aktivit 1.2 – není křížové financování povoleno</a:t>
            </a:r>
          </a:p>
          <a:p>
            <a:pPr>
              <a:buSzPct val="200000"/>
              <a:buFont typeface="Arial" panose="020B0604020202020204" pitchFamily="34" charset="0"/>
              <a:buChar char="•"/>
            </a:pPr>
            <a:endParaRPr lang="cs-CZ" dirty="0"/>
          </a:p>
          <a:p>
            <a:pPr>
              <a:buFont typeface="Arial" panose="020B0604020202020204" pitchFamily="34" charset="0"/>
              <a:buChar char="•"/>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pic>
        <p:nvPicPr>
          <p:cNvPr id="5" name="Obrázek 4">
            <a:extLst>
              <a:ext uri="{FF2B5EF4-FFF2-40B4-BE49-F238E27FC236}">
                <a16:creationId xmlns:a16="http://schemas.microsoft.com/office/drawing/2014/main" id="{3C3AF189-1214-4E36-804D-2CAFDCC09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710" y="5834876"/>
            <a:ext cx="4188580" cy="690461"/>
          </a:xfrm>
          <a:prstGeom prst="rect">
            <a:avLst/>
          </a:prstGeom>
        </p:spPr>
      </p:pic>
    </p:spTree>
    <p:extLst>
      <p:ext uri="{BB962C8B-B14F-4D97-AF65-F5344CB8AC3E}">
        <p14:creationId xmlns:p14="http://schemas.microsoft.com/office/powerpoint/2010/main" val="2869180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Veřejná podpora</a:t>
            </a:r>
          </a:p>
        </p:txBody>
      </p:sp>
      <p:sp>
        <p:nvSpPr>
          <p:cNvPr id="3" name="Zástupný symbol pro obsah 2"/>
          <p:cNvSpPr>
            <a:spLocks noGrp="1"/>
          </p:cNvSpPr>
          <p:nvPr>
            <p:ph idx="1"/>
          </p:nvPr>
        </p:nvSpPr>
        <p:spPr/>
        <p:txBody>
          <a:bodyPr/>
          <a:lstStyle/>
          <a:p>
            <a:r>
              <a:rPr lang="cs-CZ" dirty="0"/>
              <a:t>Sociální služby budou financovány formou </a:t>
            </a:r>
            <a:r>
              <a:rPr lang="cs-CZ" b="1" dirty="0"/>
              <a:t>VYROVNÁVACÍ PLATBY</a:t>
            </a:r>
          </a:p>
          <a:p>
            <a:r>
              <a:rPr lang="cs-CZ" dirty="0"/>
              <a:t>Fakultativní činnosti SS a další programy a činnosti soc. začleňování, které nejsou SS, jsou službami mimo režim veřejné podpory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pic>
        <p:nvPicPr>
          <p:cNvPr id="5" name="Obrázek 4">
            <a:extLst>
              <a:ext uri="{FF2B5EF4-FFF2-40B4-BE49-F238E27FC236}">
                <a16:creationId xmlns:a16="http://schemas.microsoft.com/office/drawing/2014/main" id="{BAD62B5C-001F-4BD6-B967-0534CD0ABA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5774769"/>
            <a:ext cx="4188580" cy="690461"/>
          </a:xfrm>
          <a:prstGeom prst="rect">
            <a:avLst/>
          </a:prstGeom>
        </p:spPr>
      </p:pic>
    </p:spTree>
    <p:extLst>
      <p:ext uri="{BB962C8B-B14F-4D97-AF65-F5344CB8AC3E}">
        <p14:creationId xmlns:p14="http://schemas.microsoft.com/office/powerpoint/2010/main" val="1832456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Povinná příloha žádosti o podporu</a:t>
            </a:r>
          </a:p>
        </p:txBody>
      </p:sp>
      <p:sp>
        <p:nvSpPr>
          <p:cNvPr id="3" name="Zástupný symbol pro obsah 2"/>
          <p:cNvSpPr>
            <a:spLocks noGrp="1"/>
          </p:cNvSpPr>
          <p:nvPr>
            <p:ph idx="1"/>
          </p:nvPr>
        </p:nvSpPr>
        <p:spPr>
          <a:xfrm>
            <a:off x="540000" y="1268760"/>
            <a:ext cx="8064000" cy="4851240"/>
          </a:xfrm>
        </p:spPr>
        <p:txBody>
          <a:bodyPr/>
          <a:lstStyle/>
          <a:p>
            <a:pPr marL="0" indent="0">
              <a:buNone/>
            </a:pPr>
            <a:r>
              <a:rPr lang="cs-CZ" dirty="0"/>
              <a:t>Aktivita 1.1</a:t>
            </a:r>
          </a:p>
          <a:p>
            <a:r>
              <a:rPr lang="cs-CZ" dirty="0"/>
              <a:t>Údaje o sociální službě</a:t>
            </a:r>
          </a:p>
          <a:p>
            <a:pPr>
              <a:buFont typeface="Arial" panose="020B0604020202020204" pitchFamily="34" charset="0"/>
              <a:buChar char="•"/>
            </a:pPr>
            <a:r>
              <a:rPr lang="cs-CZ" dirty="0"/>
              <a:t>Údaje slouží k výpočtu vyrovnávací platby</a:t>
            </a:r>
          </a:p>
          <a:p>
            <a:pPr>
              <a:buFont typeface="Arial" panose="020B0604020202020204" pitchFamily="34" charset="0"/>
              <a:buChar char="•"/>
            </a:pPr>
            <a:r>
              <a:rPr lang="cs-CZ" dirty="0"/>
              <a:t>Obsahuje veškeré náklady a výnosy služeb</a:t>
            </a:r>
          </a:p>
          <a:p>
            <a:pPr>
              <a:buFont typeface="Arial" panose="020B0604020202020204" pitchFamily="34" charset="0"/>
              <a:buChar char="•"/>
            </a:pPr>
            <a:r>
              <a:rPr lang="cs-CZ" dirty="0"/>
              <a:t>Příloha č. 9 výzvy ŘO 047</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pic>
        <p:nvPicPr>
          <p:cNvPr id="5" name="Obrázek 4">
            <a:extLst>
              <a:ext uri="{FF2B5EF4-FFF2-40B4-BE49-F238E27FC236}">
                <a16:creationId xmlns:a16="http://schemas.microsoft.com/office/drawing/2014/main" id="{24CFC402-D32E-4FE3-B59B-78C343319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774769"/>
            <a:ext cx="4188580" cy="690461"/>
          </a:xfrm>
          <a:prstGeom prst="rect">
            <a:avLst/>
          </a:prstGeom>
        </p:spPr>
      </p:pic>
    </p:spTree>
    <p:extLst>
      <p:ext uri="{BB962C8B-B14F-4D97-AF65-F5344CB8AC3E}">
        <p14:creationId xmlns:p14="http://schemas.microsoft.com/office/powerpoint/2010/main" val="66332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 Nákup vozidla</a:t>
            </a:r>
          </a:p>
        </p:txBody>
      </p:sp>
      <p:sp>
        <p:nvSpPr>
          <p:cNvPr id="3" name="Zástupný symbol pro obsah 2"/>
          <p:cNvSpPr>
            <a:spLocks noGrp="1"/>
          </p:cNvSpPr>
          <p:nvPr>
            <p:ph idx="1"/>
          </p:nvPr>
        </p:nvSpPr>
        <p:spPr/>
        <p:txBody>
          <a:bodyPr/>
          <a:lstStyle/>
          <a:p>
            <a:r>
              <a:rPr lang="cs-CZ" dirty="0"/>
              <a:t>Náklady související s provozem (pohonné hmoty, povinné ručení) – nepřímý náklad</a:t>
            </a:r>
          </a:p>
          <a:p>
            <a:r>
              <a:rPr lang="cs-CZ" dirty="0"/>
              <a:t>Používání vozu k dojíždění za klienty – přímý náklad X používání vozu RT –poměrná část hrazena z nepřímých nákladů</a:t>
            </a:r>
          </a:p>
          <a:p>
            <a:r>
              <a:rPr lang="cs-CZ" dirty="0"/>
              <a:t>Výdaj musí být nezbytný pro projekt a dosažení cíle</a:t>
            </a:r>
          </a:p>
          <a:p>
            <a:r>
              <a:rPr lang="cs-CZ" dirty="0"/>
              <a:t>Zdůvodnění v žádosti o podporu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pic>
        <p:nvPicPr>
          <p:cNvPr id="5" name="Obrázek 4">
            <a:extLst>
              <a:ext uri="{FF2B5EF4-FFF2-40B4-BE49-F238E27FC236}">
                <a16:creationId xmlns:a16="http://schemas.microsoft.com/office/drawing/2014/main" id="{B68E154C-B8F7-485C-A096-7646BCD4E2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5774769"/>
            <a:ext cx="4188580" cy="690461"/>
          </a:xfrm>
          <a:prstGeom prst="rect">
            <a:avLst/>
          </a:prstGeom>
        </p:spPr>
      </p:pic>
    </p:spTree>
    <p:extLst>
      <p:ext uri="{BB962C8B-B14F-4D97-AF65-F5344CB8AC3E}">
        <p14:creationId xmlns:p14="http://schemas.microsoft.com/office/powerpoint/2010/main" val="306950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772816"/>
            <a:ext cx="8352480" cy="4752528"/>
          </a:xfrm>
        </p:spPr>
        <p:txBody>
          <a:bodyPr/>
          <a:lstStyle/>
          <a:p>
            <a:pPr lvl="1">
              <a:lnSpc>
                <a:spcPct val="100000"/>
              </a:lnSpc>
              <a:spcBef>
                <a:spcPts val="0"/>
              </a:spcBef>
              <a:spcAft>
                <a:spcPts val="1800"/>
              </a:spcAft>
            </a:pPr>
            <a:r>
              <a:rPr lang="cs-CZ" sz="2800" dirty="0"/>
              <a:t>Budou podporovány pouze sociální služby poskytované </a:t>
            </a:r>
            <a:r>
              <a:rPr lang="cs-CZ" sz="2800" b="1" dirty="0"/>
              <a:t>terénní a ambulantní formou</a:t>
            </a:r>
            <a:r>
              <a:rPr lang="cs-CZ" sz="2800" dirty="0"/>
              <a:t>.</a:t>
            </a:r>
          </a:p>
          <a:p>
            <a:pPr lvl="1">
              <a:lnSpc>
                <a:spcPct val="100000"/>
              </a:lnSpc>
              <a:spcBef>
                <a:spcPts val="0"/>
              </a:spcBef>
              <a:spcAft>
                <a:spcPts val="1800"/>
              </a:spcAft>
            </a:pPr>
            <a:r>
              <a:rPr lang="cs-CZ" sz="2800" dirty="0"/>
              <a:t>Jako pobytová bude podpořena pouze </a:t>
            </a:r>
            <a:r>
              <a:rPr lang="cs-CZ" sz="2800" b="1" dirty="0"/>
              <a:t>krizová pomoc</a:t>
            </a:r>
            <a:r>
              <a:rPr lang="cs-CZ" sz="2800" dirty="0"/>
              <a:t> dle §60 z. 108/2006Sb.</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pic>
        <p:nvPicPr>
          <p:cNvPr id="5" name="Obrázek 4">
            <a:extLst>
              <a:ext uri="{FF2B5EF4-FFF2-40B4-BE49-F238E27FC236}">
                <a16:creationId xmlns:a16="http://schemas.microsoft.com/office/drawing/2014/main" id="{9670167C-2C63-4A0C-9329-C6DEFEB411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915539"/>
            <a:ext cx="4188580" cy="690461"/>
          </a:xfrm>
          <a:prstGeom prst="rect">
            <a:avLst/>
          </a:prstGeom>
        </p:spPr>
      </p:pic>
    </p:spTree>
    <p:extLst>
      <p:ext uri="{BB962C8B-B14F-4D97-AF65-F5344CB8AC3E}">
        <p14:creationId xmlns:p14="http://schemas.microsoft.com/office/powerpoint/2010/main" val="3659382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a:t>
            </a:r>
          </a:p>
        </p:txBody>
      </p:sp>
      <p:sp>
        <p:nvSpPr>
          <p:cNvPr id="3" name="Zástupný symbol pro obsah 2"/>
          <p:cNvSpPr>
            <a:spLocks noGrp="1"/>
          </p:cNvSpPr>
          <p:nvPr>
            <p:ph idx="1"/>
          </p:nvPr>
        </p:nvSpPr>
        <p:spPr>
          <a:xfrm>
            <a:off x="539552" y="1268760"/>
            <a:ext cx="8064000" cy="4320000"/>
          </a:xfrm>
        </p:spPr>
        <p:txBody>
          <a:bodyPr/>
          <a:lstStyle/>
          <a:p>
            <a:endParaRPr lang="cs-CZ" dirty="0"/>
          </a:p>
          <a:p>
            <a:r>
              <a:rPr lang="cs-CZ" dirty="0"/>
              <a:t>Cestovné pro CS – přímý náklad (Přímá podpora) X cestovné pracovníku RT (např. sociální pracovníci, terénní pracovníci) – nepřímý náklad</a:t>
            </a:r>
          </a:p>
          <a:p>
            <a:r>
              <a:rPr lang="cs-CZ" dirty="0"/>
              <a:t>Pronájem místností pro práci s  CS – přímý náklad (Nákup služeb) X pronájem místností  pro RT – nepřímý náklad </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pic>
        <p:nvPicPr>
          <p:cNvPr id="5" name="Obrázek 4">
            <a:extLst>
              <a:ext uri="{FF2B5EF4-FFF2-40B4-BE49-F238E27FC236}">
                <a16:creationId xmlns:a16="http://schemas.microsoft.com/office/drawing/2014/main" id="{A4A4D9EA-A5D4-4838-B81C-0472E03476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262" y="5754700"/>
            <a:ext cx="4188580" cy="690461"/>
          </a:xfrm>
          <a:prstGeom prst="rect">
            <a:avLst/>
          </a:prstGeom>
        </p:spPr>
      </p:pic>
    </p:spTree>
    <p:extLst>
      <p:ext uri="{BB962C8B-B14F-4D97-AF65-F5344CB8AC3E}">
        <p14:creationId xmlns:p14="http://schemas.microsoft.com/office/powerpoint/2010/main" val="2387409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Pověření kraje/obce</a:t>
            </a:r>
            <a:br>
              <a:rPr lang="cs-CZ" dirty="0"/>
            </a:br>
            <a:endParaRPr lang="cs-CZ" dirty="0"/>
          </a:p>
        </p:txBody>
      </p:sp>
      <p:sp>
        <p:nvSpPr>
          <p:cNvPr id="3" name="Zástupný symbol pro obsah 2"/>
          <p:cNvSpPr>
            <a:spLocks noGrp="1"/>
          </p:cNvSpPr>
          <p:nvPr>
            <p:ph idx="1"/>
          </p:nvPr>
        </p:nvSpPr>
        <p:spPr/>
        <p:txBody>
          <a:bodyPr/>
          <a:lstStyle/>
          <a:p>
            <a:r>
              <a:rPr lang="cs-CZ" dirty="0"/>
              <a:t>Buď součást žádosti o podporu</a:t>
            </a:r>
          </a:p>
          <a:p>
            <a:r>
              <a:rPr lang="cs-CZ" dirty="0"/>
              <a:t>Nebo před vydání právního aktu</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pic>
        <p:nvPicPr>
          <p:cNvPr id="5" name="Obrázek 4">
            <a:extLst>
              <a:ext uri="{FF2B5EF4-FFF2-40B4-BE49-F238E27FC236}">
                <a16:creationId xmlns:a16="http://schemas.microsoft.com/office/drawing/2014/main" id="{59518B46-3DE6-4490-AB93-F4018D206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774769"/>
            <a:ext cx="4188580" cy="690461"/>
          </a:xfrm>
          <a:prstGeom prst="rect">
            <a:avLst/>
          </a:prstGeom>
        </p:spPr>
      </p:pic>
    </p:spTree>
    <p:extLst>
      <p:ext uri="{BB962C8B-B14F-4D97-AF65-F5344CB8AC3E}">
        <p14:creationId xmlns:p14="http://schemas.microsoft.com/office/powerpoint/2010/main" val="435101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a:t>
            </a:r>
          </a:p>
        </p:txBody>
      </p:sp>
      <p:sp>
        <p:nvSpPr>
          <p:cNvPr id="3" name="Zástupný symbol pro obsah 2"/>
          <p:cNvSpPr>
            <a:spLocks noGrp="1"/>
          </p:cNvSpPr>
          <p:nvPr>
            <p:ph idx="1"/>
          </p:nvPr>
        </p:nvSpPr>
        <p:spPr/>
        <p:txBody>
          <a:bodyPr/>
          <a:lstStyle/>
          <a:p>
            <a:endParaRPr lang="cs-CZ" dirty="0"/>
          </a:p>
          <a:p>
            <a:r>
              <a:rPr lang="cs-CZ" dirty="0"/>
              <a:t>Zákon č. 108/2006 Sb. o sociálních službách</a:t>
            </a:r>
          </a:p>
          <a:p>
            <a:endParaRPr lang="cs-CZ" dirty="0"/>
          </a:p>
          <a:p>
            <a:pPr lvl="0"/>
            <a:r>
              <a:rPr lang="cs-CZ" dirty="0"/>
              <a:t>Vyhláška č. 505/2006 Sb. ze dne 15. listopadu 2006, kterou se provádějí některá ustanovení zákona o soc. </a:t>
            </a:r>
            <a:r>
              <a:rPr lang="cs-CZ"/>
              <a:t>službách</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pic>
        <p:nvPicPr>
          <p:cNvPr id="5" name="Obrázek 4">
            <a:extLst>
              <a:ext uri="{FF2B5EF4-FFF2-40B4-BE49-F238E27FC236}">
                <a16:creationId xmlns:a16="http://schemas.microsoft.com/office/drawing/2014/main" id="{E6E066B5-30D0-40E2-98EF-3DBAB017F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774769"/>
            <a:ext cx="4188580" cy="690461"/>
          </a:xfrm>
          <a:prstGeom prst="rect">
            <a:avLst/>
          </a:prstGeom>
        </p:spPr>
      </p:pic>
    </p:spTree>
    <p:extLst>
      <p:ext uri="{BB962C8B-B14F-4D97-AF65-F5344CB8AC3E}">
        <p14:creationId xmlns:p14="http://schemas.microsoft.com/office/powerpoint/2010/main" val="306419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75656" y="3284984"/>
            <a:ext cx="7272000" cy="730252"/>
          </a:xfrm>
        </p:spPr>
        <p:txBody>
          <a:bodyPr/>
          <a:lstStyle/>
          <a:p>
            <a:r>
              <a:rPr lang="cs-CZ" dirty="0"/>
              <a:t>HODNOCENÍ </a:t>
            </a:r>
            <a:r>
              <a:rPr lang="cs-CZ" dirty="0" err="1"/>
              <a:t>PROJEKTů</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8A8595E8-C19F-47AB-9C18-36153FAE3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494" y="5661248"/>
            <a:ext cx="4188580" cy="690461"/>
          </a:xfrm>
          <a:prstGeom prst="rect">
            <a:avLst/>
          </a:prstGeom>
        </p:spPr>
      </p:pic>
    </p:spTree>
    <p:extLst>
      <p:ext uri="{BB962C8B-B14F-4D97-AF65-F5344CB8AC3E}">
        <p14:creationId xmlns:p14="http://schemas.microsoft.com/office/powerpoint/2010/main" val="3951165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žadatelů</a:t>
            </a:r>
          </a:p>
        </p:txBody>
      </p:sp>
      <p:sp>
        <p:nvSpPr>
          <p:cNvPr id="3" name="Zástupný symbol pro obsah 2"/>
          <p:cNvSpPr>
            <a:spLocks noGrp="1"/>
          </p:cNvSpPr>
          <p:nvPr>
            <p:ph idx="1"/>
          </p:nvPr>
        </p:nvSpPr>
        <p:spPr>
          <a:xfrm>
            <a:off x="540000" y="1800000"/>
            <a:ext cx="8352480" cy="4320000"/>
          </a:xfrm>
        </p:spPr>
        <p:txBody>
          <a:bodyPr/>
          <a:lstStyle/>
          <a:p>
            <a:r>
              <a:rPr lang="cs-CZ" sz="2800" dirty="0"/>
              <a:t>Hodnocení přijatelnosti a formálních náležitostí</a:t>
            </a:r>
            <a:br>
              <a:rPr lang="cs-CZ" sz="2800" dirty="0"/>
            </a:br>
            <a:r>
              <a:rPr lang="cs-CZ" sz="2000" dirty="0"/>
              <a:t>- zaměstnanci MAS</a:t>
            </a:r>
            <a:br>
              <a:rPr lang="cs-CZ" sz="2000" dirty="0"/>
            </a:br>
            <a:r>
              <a:rPr lang="cs-CZ" sz="2000" dirty="0"/>
              <a:t>- žadatel může být vyzván 1x k opravě (doplnění) ve lhůtě 5 dnů</a:t>
            </a:r>
            <a:br>
              <a:rPr lang="cs-CZ" sz="2000" dirty="0"/>
            </a:br>
            <a:r>
              <a:rPr lang="cs-CZ" sz="2000" dirty="0"/>
              <a:t>- limit 30 dnů</a:t>
            </a:r>
          </a:p>
          <a:p>
            <a:r>
              <a:rPr lang="cs-CZ" sz="2800" dirty="0"/>
              <a:t>Věcné hodnocení</a:t>
            </a:r>
            <a:r>
              <a:rPr lang="cs-CZ" sz="2000" dirty="0"/>
              <a:t>– výběrová komise</a:t>
            </a:r>
            <a:br>
              <a:rPr lang="cs-CZ" sz="2000" dirty="0"/>
            </a:br>
            <a:r>
              <a:rPr lang="cs-CZ" sz="2000" dirty="0"/>
              <a:t>- limit 50 dnů</a:t>
            </a:r>
          </a:p>
          <a:p>
            <a:r>
              <a:rPr lang="cs-CZ" sz="2800" dirty="0"/>
              <a:t>Výběr projektů </a:t>
            </a:r>
            <a:r>
              <a:rPr lang="cs-CZ" dirty="0"/>
              <a:t>– provádí výkonná rada MAS</a:t>
            </a:r>
          </a:p>
          <a:p>
            <a:r>
              <a:rPr lang="cs-CZ" sz="2800" dirty="0"/>
              <a:t>Kontrola ŘO</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pic>
        <p:nvPicPr>
          <p:cNvPr id="5" name="Obrázek 4">
            <a:extLst>
              <a:ext uri="{FF2B5EF4-FFF2-40B4-BE49-F238E27FC236}">
                <a16:creationId xmlns:a16="http://schemas.microsoft.com/office/drawing/2014/main" id="{D73CAAC0-6A9C-42EF-A98B-579DF4F1FF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710" y="5774769"/>
            <a:ext cx="4188580" cy="690461"/>
          </a:xfrm>
          <a:prstGeom prst="rect">
            <a:avLst/>
          </a:prstGeom>
        </p:spPr>
      </p:pic>
    </p:spTree>
    <p:extLst>
      <p:ext uri="{BB962C8B-B14F-4D97-AF65-F5344CB8AC3E}">
        <p14:creationId xmlns:p14="http://schemas.microsoft.com/office/powerpoint/2010/main" val="860801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75656" y="3284984"/>
            <a:ext cx="7272000" cy="730252"/>
          </a:xfrm>
        </p:spPr>
        <p:txBody>
          <a:bodyPr/>
          <a:lstStyle/>
          <a:p>
            <a:r>
              <a:rPr lang="cs-CZ" dirty="0"/>
              <a:t>Děkujeme za pozornost</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6331C339-4C12-4A87-AC96-6C7B060AD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958" y="5834883"/>
            <a:ext cx="4188580" cy="690461"/>
          </a:xfrm>
          <a:prstGeom prst="rect">
            <a:avLst/>
          </a:prstGeom>
        </p:spPr>
      </p:pic>
    </p:spTree>
    <p:extLst>
      <p:ext uri="{BB962C8B-B14F-4D97-AF65-F5344CB8AC3E}">
        <p14:creationId xmlns:p14="http://schemas.microsoft.com/office/powerpoint/2010/main" val="42070947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979712" y="3356992"/>
            <a:ext cx="7272000" cy="730252"/>
          </a:xfrm>
        </p:spPr>
        <p:txBody>
          <a:bodyPr/>
          <a:lstStyle/>
          <a:p>
            <a:r>
              <a:rPr lang="cs-CZ" dirty="0"/>
              <a:t>Prostor pro dotazy</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1259632" y="3429000"/>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5499FEA5-2B33-428C-92C3-38AC220EA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710" y="5733256"/>
            <a:ext cx="4188580" cy="690461"/>
          </a:xfrm>
          <a:prstGeom prst="rect">
            <a:avLst/>
          </a:prstGeom>
        </p:spPr>
      </p:pic>
    </p:spTree>
    <p:extLst>
      <p:ext uri="{BB962C8B-B14F-4D97-AF65-F5344CB8AC3E}">
        <p14:creationId xmlns:p14="http://schemas.microsoft.com/office/powerpoint/2010/main" val="328066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484784"/>
            <a:ext cx="8352480" cy="5040560"/>
          </a:xfrm>
        </p:spPr>
        <p:txBody>
          <a:bodyPr/>
          <a:lstStyle/>
          <a:p>
            <a:pPr marL="414000" lvl="1" indent="0">
              <a:lnSpc>
                <a:spcPct val="100000"/>
              </a:lnSpc>
              <a:spcBef>
                <a:spcPts val="0"/>
              </a:spcBef>
              <a:buNone/>
            </a:pPr>
            <a:r>
              <a:rPr lang="cs-CZ" sz="2800" b="1" u="sng" cap="all" dirty="0"/>
              <a:t>Cílové skupiny:</a:t>
            </a:r>
          </a:p>
          <a:p>
            <a:pPr marL="414000" lvl="1" indent="0">
              <a:lnSpc>
                <a:spcPct val="100000"/>
              </a:lnSpc>
              <a:spcBef>
                <a:spcPts val="0"/>
              </a:spcBef>
              <a:buNone/>
            </a:pPr>
            <a:endParaRPr lang="cs-CZ" sz="1600" dirty="0"/>
          </a:p>
          <a:p>
            <a:pPr lvl="1">
              <a:lnSpc>
                <a:spcPct val="100000"/>
              </a:lnSpc>
              <a:spcBef>
                <a:spcPts val="0"/>
              </a:spcBef>
              <a:spcAft>
                <a:spcPts val="800"/>
              </a:spcAft>
              <a:buFont typeface="Wingdings" panose="05000000000000000000" pitchFamily="2" charset="2"/>
              <a:buChar char="§"/>
            </a:pPr>
            <a:r>
              <a:rPr lang="cs-CZ" sz="2800" dirty="0"/>
              <a:t>Osoby se zdravotním postižením</a:t>
            </a:r>
          </a:p>
          <a:p>
            <a:pPr lvl="1">
              <a:lnSpc>
                <a:spcPct val="100000"/>
              </a:lnSpc>
              <a:spcBef>
                <a:spcPts val="0"/>
              </a:spcBef>
              <a:spcAft>
                <a:spcPts val="800"/>
              </a:spcAft>
              <a:buFont typeface="Wingdings" panose="05000000000000000000" pitchFamily="2" charset="2"/>
              <a:buChar char="§"/>
            </a:pPr>
            <a:r>
              <a:rPr lang="cs-CZ" sz="2800" dirty="0"/>
              <a:t>Osoby sociálně vyloučené a osoby sociálním vyloučením ohrožené</a:t>
            </a:r>
          </a:p>
          <a:p>
            <a:pPr lvl="1">
              <a:lnSpc>
                <a:spcPct val="100000"/>
              </a:lnSpc>
              <a:spcBef>
                <a:spcPts val="0"/>
              </a:spcBef>
              <a:spcAft>
                <a:spcPts val="800"/>
              </a:spcAft>
              <a:buFont typeface="Wingdings" panose="05000000000000000000" pitchFamily="2" charset="2"/>
              <a:buChar char="§"/>
            </a:pPr>
            <a:r>
              <a:rPr lang="cs-CZ" sz="2800" dirty="0"/>
              <a:t>Osoby pečující o jiné závislé osoby</a:t>
            </a:r>
          </a:p>
          <a:p>
            <a:pPr lvl="1">
              <a:lnSpc>
                <a:spcPct val="100000"/>
              </a:lnSpc>
              <a:spcBef>
                <a:spcPts val="0"/>
              </a:spcBef>
              <a:spcAft>
                <a:spcPts val="800"/>
              </a:spcAft>
              <a:buFont typeface="Wingdings" panose="05000000000000000000" pitchFamily="2" charset="2"/>
              <a:buChar char="§"/>
            </a:pPr>
            <a:r>
              <a:rPr lang="cs-CZ" sz="2800" dirty="0"/>
              <a:t>Osoby ohrožené specifickými zdravotními riziky</a:t>
            </a:r>
          </a:p>
          <a:p>
            <a:pPr lvl="1">
              <a:lnSpc>
                <a:spcPct val="100000"/>
              </a:lnSpc>
              <a:spcBef>
                <a:spcPts val="0"/>
              </a:spcBef>
              <a:spcAft>
                <a:spcPts val="800"/>
              </a:spcAft>
              <a:buFont typeface="Wingdings" panose="05000000000000000000" pitchFamily="2" charset="2"/>
              <a:buChar char="§"/>
            </a:pPr>
            <a:r>
              <a:rPr lang="cs-CZ" sz="2800" dirty="0"/>
              <a:t>Rodiče samoživitelé</a:t>
            </a:r>
          </a:p>
          <a:p>
            <a:pPr lvl="1">
              <a:lnSpc>
                <a:spcPct val="100000"/>
              </a:lnSpc>
              <a:spcBef>
                <a:spcPts val="0"/>
              </a:spcBef>
              <a:spcAft>
                <a:spcPts val="800"/>
              </a:spcAft>
              <a:buFont typeface="Wingdings" panose="05000000000000000000" pitchFamily="2" charset="2"/>
              <a:buChar char="§"/>
            </a:pPr>
            <a:r>
              <a:rPr lang="cs-CZ" sz="2800" dirty="0"/>
              <a:t>Osoby dlouhodobě či opakovaně nezaměstnané</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pic>
        <p:nvPicPr>
          <p:cNvPr id="5" name="Obrázek 4">
            <a:extLst>
              <a:ext uri="{FF2B5EF4-FFF2-40B4-BE49-F238E27FC236}">
                <a16:creationId xmlns:a16="http://schemas.microsoft.com/office/drawing/2014/main" id="{08D3D065-3E04-4F84-83E9-2BB75CDE21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999288"/>
            <a:ext cx="4188580" cy="690461"/>
          </a:xfrm>
          <a:prstGeom prst="rect">
            <a:avLst/>
          </a:prstGeom>
        </p:spPr>
      </p:pic>
    </p:spTree>
    <p:extLst>
      <p:ext uri="{BB962C8B-B14F-4D97-AF65-F5344CB8AC3E}">
        <p14:creationId xmlns:p14="http://schemas.microsoft.com/office/powerpoint/2010/main" val="109688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3212976"/>
            <a:ext cx="7272000" cy="935968"/>
          </a:xfrm>
        </p:spPr>
        <p:txBody>
          <a:bodyPr/>
          <a:lstStyle/>
          <a:p>
            <a:r>
              <a:rPr lang="cs-CZ" dirty="0"/>
              <a:t>Projektová žádost</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6" name="Obrázek 5">
            <a:extLst>
              <a:ext uri="{FF2B5EF4-FFF2-40B4-BE49-F238E27FC236}">
                <a16:creationId xmlns:a16="http://schemas.microsoft.com/office/drawing/2014/main" id="{6F94B0E9-FFBE-4DCA-8807-E1BF29BE9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494" y="5834883"/>
            <a:ext cx="4188580" cy="690461"/>
          </a:xfrm>
          <a:prstGeom prst="rect">
            <a:avLst/>
          </a:prstGeom>
        </p:spPr>
      </p:pic>
    </p:spTree>
    <p:extLst>
      <p:ext uri="{BB962C8B-B14F-4D97-AF65-F5344CB8AC3E}">
        <p14:creationId xmlns:p14="http://schemas.microsoft.com/office/powerpoint/2010/main" val="80319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600" dirty="0"/>
              <a:t>Definování konkrétních problémů (</a:t>
            </a:r>
            <a:r>
              <a:rPr lang="cs-CZ" sz="1600" b="1" dirty="0"/>
              <a:t>identifikování potřeb</a:t>
            </a:r>
            <a:r>
              <a:rPr lang="cs-CZ" sz="1600" dirty="0"/>
              <a:t> </a:t>
            </a:r>
            <a:r>
              <a:rPr lang="cs-CZ" sz="1600" b="1" dirty="0"/>
              <a:t>cílové skupiny</a:t>
            </a:r>
            <a:r>
              <a:rPr lang="cs-CZ" sz="1600" dirty="0"/>
              <a:t>), </a:t>
            </a:r>
            <a:br>
              <a:rPr lang="cs-CZ" sz="1600" dirty="0"/>
            </a:br>
            <a:r>
              <a:rPr lang="cs-CZ" sz="1600" dirty="0"/>
              <a:t>které chceme a jsme schopni projektem 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ji,</a:t>
            </a:r>
          </a:p>
          <a:p>
            <a:pPr lvl="0" algn="just" hangingPunct="0">
              <a:lnSpc>
                <a:spcPct val="100000"/>
              </a:lnSpc>
              <a:spcBef>
                <a:spcPts val="0"/>
              </a:spcBef>
              <a:spcAft>
                <a:spcPts val="0"/>
              </a:spcAft>
            </a:pPr>
            <a:r>
              <a:rPr lang="cs-CZ" sz="1600" dirty="0"/>
              <a:t>nemudrujte, nefilosofujte, nebásněte, buďte konkrétní a exaktní: čísla, data,</a:t>
            </a:r>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a:t>a tuto vazbu prokažte,</a:t>
            </a:r>
          </a:p>
          <a:p>
            <a:pPr lvl="0" algn="just" hangingPunct="0">
              <a:lnSpc>
                <a:spcPct val="100000"/>
              </a:lnSpc>
              <a:spcBef>
                <a:spcPts val="0"/>
              </a:spcBef>
              <a:spcAft>
                <a:spcPts val="0"/>
              </a:spcAft>
            </a:pPr>
            <a:r>
              <a:rPr lang="cs-CZ" sz="1600" dirty="0"/>
              <a:t>držte se cílové skupiny/cílových skupin,</a:t>
            </a:r>
          </a:p>
          <a:p>
            <a:pPr lvl="0" algn="just" hangingPunct="0">
              <a:lnSpc>
                <a:spcPct val="100000"/>
              </a:lnSpc>
              <a:spcBef>
                <a:spcPts val="0"/>
              </a:spcBef>
              <a:spcAft>
                <a:spcPts val="0"/>
              </a:spcAft>
            </a:pPr>
            <a:r>
              <a:rPr lang="cs-CZ" sz="1600" dirty="0"/>
              <a:t>odvolejte se na analytické materiály, dejte je do přílohy,</a:t>
            </a:r>
          </a:p>
          <a:p>
            <a:pPr lvl="0" algn="just" hangingPunct="0">
              <a:lnSpc>
                <a:spcPct val="100000"/>
              </a:lnSpc>
              <a:spcBef>
                <a:spcPts val="0"/>
              </a:spcBef>
              <a:spcAft>
                <a:spcPts val="0"/>
              </a:spcAft>
            </a:pPr>
            <a:r>
              <a:rPr lang="cs-CZ" sz="1600" dirty="0"/>
              <a:t>odvolejte se na strategické dokumenty, dejte je do přílohy.</a:t>
            </a:r>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pic>
        <p:nvPicPr>
          <p:cNvPr id="5" name="Obrázek 4">
            <a:extLst>
              <a:ext uri="{FF2B5EF4-FFF2-40B4-BE49-F238E27FC236}">
                <a16:creationId xmlns:a16="http://schemas.microsoft.com/office/drawing/2014/main" id="{AA78FE6F-AB0A-4F88-8448-3020B8F4F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631" y="1340768"/>
            <a:ext cx="2860369" cy="471514"/>
          </a:xfrm>
          <a:prstGeom prst="rect">
            <a:avLst/>
          </a:prstGeom>
        </p:spPr>
      </p:pic>
    </p:spTree>
    <p:extLst>
      <p:ext uri="{BB962C8B-B14F-4D97-AF65-F5344CB8AC3E}">
        <p14:creationId xmlns:p14="http://schemas.microsoft.com/office/powerpoint/2010/main" val="3295033188"/>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3060</TotalTime>
  <Words>8531</Words>
  <Application>Microsoft Office PowerPoint</Application>
  <PresentationFormat>Předvádění na obrazovce (4:3)</PresentationFormat>
  <Paragraphs>870</Paragraphs>
  <Slides>66</Slides>
  <Notes>47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66</vt:i4>
      </vt:variant>
    </vt:vector>
  </HeadingPairs>
  <TitlesOfParts>
    <vt:vector size="73" baseType="lpstr">
      <vt:lpstr>Arial</vt:lpstr>
      <vt:lpstr>Calibri</vt:lpstr>
      <vt:lpstr>Courier New</vt:lpstr>
      <vt:lpstr>Times New Roman</vt:lpstr>
      <vt:lpstr>Wingdings</vt:lpstr>
      <vt:lpstr>Wingdings 3</vt:lpstr>
      <vt:lpstr>prezentace</vt:lpstr>
      <vt:lpstr>SEMINÁŘ PRO ŽADATELE OP Zaměstnanost</vt:lpstr>
      <vt:lpstr>Harmonogram semináře</vt:lpstr>
      <vt:lpstr>Představení výzvY</vt:lpstr>
      <vt:lpstr>Příprava žádosti o podporu</vt:lpstr>
      <vt:lpstr>Příprava žádosti o podporu</vt:lpstr>
      <vt:lpstr>Příprava žádosti o podporu</vt:lpstr>
      <vt:lpstr>Příprava žádosti o podporu</vt:lpstr>
      <vt:lpstr>Projektová žádost</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indikátory</vt:lpstr>
      <vt:lpstr>Indikátory POVINNÉ K NAPLNĚNÍ</vt:lpstr>
      <vt:lpstr>Indikátory povinné k vykazování</vt:lpstr>
      <vt:lpstr>Finanční plán</vt:lpstr>
      <vt:lpstr>VEŘEJNÉ ZAKÁZKY</vt:lpstr>
      <vt:lpstr>Veřejné zakázky</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Sociální služby a další programy a činnosti  v oblasti sociálního začleňování</vt:lpstr>
      <vt:lpstr>Vymezení Oprávněných žadatelů</vt:lpstr>
      <vt:lpstr>Vymezení oprávněných partnerů</vt:lpstr>
      <vt:lpstr>Křížové financování</vt:lpstr>
      <vt:lpstr> Veřejná podpora</vt:lpstr>
      <vt:lpstr>Povinná příloha žádosti o podporu</vt:lpstr>
      <vt:lpstr>PŘÍKLADY – Nákup vozidla</vt:lpstr>
      <vt:lpstr>příklady</vt:lpstr>
      <vt:lpstr>Pověření kraje/obce </vt:lpstr>
      <vt:lpstr>Právní předpisy</vt:lpstr>
      <vt:lpstr>HODNOCENÍ PROJEKTů</vt:lpstr>
      <vt:lpstr>Vymezení Oprávněných žadatelů</vt:lpstr>
      <vt:lpstr>Děkujeme za pozornost</vt:lpstr>
      <vt:lpstr>Prostor pro dotazy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uzivatel</cp:lastModifiedBy>
  <cp:revision>411</cp:revision>
  <cp:lastPrinted>2017-02-20T08:00:13Z</cp:lastPrinted>
  <dcterms:created xsi:type="dcterms:W3CDTF">2015-02-20T08:23:15Z</dcterms:created>
  <dcterms:modified xsi:type="dcterms:W3CDTF">2019-12-03T08:35:18Z</dcterms:modified>
</cp:coreProperties>
</file>