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7">
  <p:sldMasterIdLst>
    <p:sldMasterId id="2147483684" r:id="rId1"/>
  </p:sldMasterIdLst>
  <p:notesMasterIdLst>
    <p:notesMasterId r:id="rId22"/>
  </p:notesMasterIdLst>
  <p:sldIdLst>
    <p:sldId id="579" r:id="rId2"/>
    <p:sldId id="581" r:id="rId3"/>
    <p:sldId id="582" r:id="rId4"/>
    <p:sldId id="578" r:id="rId5"/>
    <p:sldId id="546" r:id="rId6"/>
    <p:sldId id="559" r:id="rId7"/>
    <p:sldId id="576" r:id="rId8"/>
    <p:sldId id="562" r:id="rId9"/>
    <p:sldId id="565" r:id="rId10"/>
    <p:sldId id="566" r:id="rId11"/>
    <p:sldId id="567" r:id="rId12"/>
    <p:sldId id="568" r:id="rId13"/>
    <p:sldId id="572" r:id="rId14"/>
    <p:sldId id="569" r:id="rId15"/>
    <p:sldId id="570" r:id="rId16"/>
    <p:sldId id="571" r:id="rId17"/>
    <p:sldId id="573" r:id="rId18"/>
    <p:sldId id="575" r:id="rId19"/>
    <p:sldId id="574" r:id="rId20"/>
    <p:sldId id="350" r:id="rId2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onza" initials="H" lastIdx="0" clrIdx="0">
    <p:extLst>
      <p:ext uri="{19B8F6BF-5375-455C-9EA6-DF929625EA0E}">
        <p15:presenceInfo xmlns:p15="http://schemas.microsoft.com/office/powerpoint/2012/main" userId="Honz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Tmavý styl 2 – zvýraznění 1/zvýraznění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16DA210-FB5B-4158-B5E0-FEB733F419BA}" styleName="Styl Světlá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Světlý styl 3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605" autoAdjust="0"/>
    <p:restoredTop sz="93883" autoAdjust="0"/>
  </p:normalViewPr>
  <p:slideViewPr>
    <p:cSldViewPr snapToGrid="0">
      <p:cViewPr varScale="1">
        <p:scale>
          <a:sx n="77" d="100"/>
          <a:sy n="77" d="100"/>
        </p:scale>
        <p:origin x="1253" y="72"/>
      </p:cViewPr>
      <p:guideLst/>
    </p:cSldViewPr>
  </p:slideViewPr>
  <p:outlineViewPr>
    <p:cViewPr>
      <p:scale>
        <a:sx n="33" d="100"/>
        <a:sy n="33" d="100"/>
      </p:scale>
      <p:origin x="0" y="-38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88DA2EF-C37E-46D8-9F3E-734A71132F6D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</dgm:pt>
    <dgm:pt modelId="{C784487A-3581-4078-99A9-6487BB9BC58F}">
      <dgm:prSet phldrT="[Text]" custT="1"/>
      <dgm:spPr/>
      <dgm:t>
        <a:bodyPr/>
        <a:lstStyle/>
        <a:p>
          <a:r>
            <a:rPr lang="cs-CZ" sz="1600" dirty="0"/>
            <a:t>Standardizace MAS</a:t>
          </a:r>
        </a:p>
      </dgm:t>
    </dgm:pt>
    <dgm:pt modelId="{40384FDA-599A-4631-ADCC-D54574606051}" type="parTrans" cxnId="{7D7C8637-EFA4-447A-8447-1777798D3687}">
      <dgm:prSet/>
      <dgm:spPr/>
      <dgm:t>
        <a:bodyPr/>
        <a:lstStyle/>
        <a:p>
          <a:endParaRPr lang="cs-CZ" sz="1600"/>
        </a:p>
      </dgm:t>
    </dgm:pt>
    <dgm:pt modelId="{0265B798-692B-465B-AC85-2A0317B65732}" type="sibTrans" cxnId="{7D7C8637-EFA4-447A-8447-1777798D3687}">
      <dgm:prSet/>
      <dgm:spPr/>
      <dgm:t>
        <a:bodyPr/>
        <a:lstStyle/>
        <a:p>
          <a:endParaRPr lang="cs-CZ" sz="1600"/>
        </a:p>
      </dgm:t>
    </dgm:pt>
    <dgm:pt modelId="{7753653A-90C7-47FD-998C-085BF4F680C1}">
      <dgm:prSet phldrT="[Text]" custT="1"/>
      <dgm:spPr/>
      <dgm:t>
        <a:bodyPr/>
        <a:lstStyle/>
        <a:p>
          <a:r>
            <a:rPr lang="cs-CZ" sz="1600" dirty="0"/>
            <a:t>Koncepční část </a:t>
          </a:r>
          <a:br>
            <a:rPr lang="cs-CZ" sz="1600" dirty="0"/>
          </a:br>
          <a:r>
            <a:rPr lang="cs-CZ" sz="1600" dirty="0"/>
            <a:t>Strategie CLLD</a:t>
          </a:r>
        </a:p>
      </dgm:t>
    </dgm:pt>
    <dgm:pt modelId="{0BE2C7E1-C5A0-452B-B59D-83DE12B21115}" type="parTrans" cxnId="{9D2F4CC9-A01F-434A-B501-B6345A052508}">
      <dgm:prSet/>
      <dgm:spPr/>
      <dgm:t>
        <a:bodyPr/>
        <a:lstStyle/>
        <a:p>
          <a:endParaRPr lang="cs-CZ" sz="1600"/>
        </a:p>
      </dgm:t>
    </dgm:pt>
    <dgm:pt modelId="{9048B1ED-FBD5-421E-B959-633AE0CEDA4F}" type="sibTrans" cxnId="{9D2F4CC9-A01F-434A-B501-B6345A052508}">
      <dgm:prSet/>
      <dgm:spPr/>
      <dgm:t>
        <a:bodyPr/>
        <a:lstStyle/>
        <a:p>
          <a:endParaRPr lang="cs-CZ" sz="1600"/>
        </a:p>
      </dgm:t>
    </dgm:pt>
    <dgm:pt modelId="{D43040D2-7939-41A9-94FC-D7BAAAC2B2E8}">
      <dgm:prSet phldrT="[Text]" custT="1"/>
      <dgm:spPr/>
      <dgm:t>
        <a:bodyPr/>
        <a:lstStyle/>
        <a:p>
          <a:r>
            <a:rPr lang="cs-CZ" sz="1600" dirty="0"/>
            <a:t>Akční plán</a:t>
          </a:r>
          <a:br>
            <a:rPr lang="cs-CZ" sz="1600" dirty="0"/>
          </a:br>
          <a:r>
            <a:rPr lang="cs-CZ" sz="1600" dirty="0"/>
            <a:t>Strategie CLLD (Programové rámce OP)</a:t>
          </a:r>
        </a:p>
      </dgm:t>
    </dgm:pt>
    <dgm:pt modelId="{31A41EFA-F807-434E-91A2-36F950B1296F}" type="parTrans" cxnId="{82C8AF61-D2D5-4D62-BD72-E7F543021321}">
      <dgm:prSet/>
      <dgm:spPr/>
      <dgm:t>
        <a:bodyPr/>
        <a:lstStyle/>
        <a:p>
          <a:endParaRPr lang="cs-CZ" sz="1600"/>
        </a:p>
      </dgm:t>
    </dgm:pt>
    <dgm:pt modelId="{082A2C4F-CB95-4D5C-BAC3-35AF3974F5E4}" type="sibTrans" cxnId="{82C8AF61-D2D5-4D62-BD72-E7F543021321}">
      <dgm:prSet/>
      <dgm:spPr/>
      <dgm:t>
        <a:bodyPr/>
        <a:lstStyle/>
        <a:p>
          <a:endParaRPr lang="cs-CZ" sz="1600"/>
        </a:p>
      </dgm:t>
    </dgm:pt>
    <dgm:pt modelId="{9DC616B9-1550-4FA7-AC4B-2332FD0B2F4E}">
      <dgm:prSet custT="1"/>
      <dgm:spPr/>
      <dgm:t>
        <a:bodyPr/>
        <a:lstStyle/>
        <a:p>
          <a:r>
            <a:rPr lang="cs-CZ" sz="1600" dirty="0"/>
            <a:t>Výzvy MAS</a:t>
          </a:r>
        </a:p>
      </dgm:t>
    </dgm:pt>
    <dgm:pt modelId="{09A23B66-079C-4A5A-AFF1-FABC44E2E7F5}" type="parTrans" cxnId="{551496A0-9FA8-4822-8B69-CC66AA370277}">
      <dgm:prSet/>
      <dgm:spPr/>
      <dgm:t>
        <a:bodyPr/>
        <a:lstStyle/>
        <a:p>
          <a:endParaRPr lang="cs-CZ" sz="1600"/>
        </a:p>
      </dgm:t>
    </dgm:pt>
    <dgm:pt modelId="{B1EF5466-8AB8-4238-97DD-D92FB5B4B3F6}" type="sibTrans" cxnId="{551496A0-9FA8-4822-8B69-CC66AA370277}">
      <dgm:prSet/>
      <dgm:spPr/>
      <dgm:t>
        <a:bodyPr/>
        <a:lstStyle/>
        <a:p>
          <a:endParaRPr lang="cs-CZ" sz="1600"/>
        </a:p>
      </dgm:t>
    </dgm:pt>
    <dgm:pt modelId="{22F3C7C8-43C5-4839-966C-9143C8BA9262}">
      <dgm:prSet custT="1"/>
      <dgm:spPr/>
      <dgm:t>
        <a:bodyPr/>
        <a:lstStyle/>
        <a:p>
          <a:r>
            <a:rPr lang="cs-CZ" sz="1600" dirty="0"/>
            <a:t>Projekty konečných žadatelů</a:t>
          </a:r>
        </a:p>
      </dgm:t>
    </dgm:pt>
    <dgm:pt modelId="{B4F72DA7-6629-4922-9268-96650C29552B}" type="parTrans" cxnId="{B5FD7EFE-617E-440C-A4B0-062FE669801C}">
      <dgm:prSet/>
      <dgm:spPr/>
      <dgm:t>
        <a:bodyPr/>
        <a:lstStyle/>
        <a:p>
          <a:endParaRPr lang="cs-CZ" sz="1600"/>
        </a:p>
      </dgm:t>
    </dgm:pt>
    <dgm:pt modelId="{C8B06771-264E-4C72-A616-6A4F42DF3B76}" type="sibTrans" cxnId="{B5FD7EFE-617E-440C-A4B0-062FE669801C}">
      <dgm:prSet/>
      <dgm:spPr/>
      <dgm:t>
        <a:bodyPr/>
        <a:lstStyle/>
        <a:p>
          <a:endParaRPr lang="cs-CZ" sz="1600"/>
        </a:p>
      </dgm:t>
    </dgm:pt>
    <dgm:pt modelId="{B7868F7B-5F77-4F96-9638-E7AB15CDF5A1}" type="pres">
      <dgm:prSet presAssocID="{888DA2EF-C37E-46D8-9F3E-734A71132F6D}" presName="rootnode" presStyleCnt="0">
        <dgm:presLayoutVars>
          <dgm:chMax/>
          <dgm:chPref/>
          <dgm:dir/>
          <dgm:animLvl val="lvl"/>
        </dgm:presLayoutVars>
      </dgm:prSet>
      <dgm:spPr/>
    </dgm:pt>
    <dgm:pt modelId="{9B50EA41-CEF2-40B0-BEF5-30E8F15B9FCA}" type="pres">
      <dgm:prSet presAssocID="{C784487A-3581-4078-99A9-6487BB9BC58F}" presName="composite" presStyleCnt="0"/>
      <dgm:spPr/>
    </dgm:pt>
    <dgm:pt modelId="{4DE4D2DA-9F0F-40BA-92A1-B653EE863A38}" type="pres">
      <dgm:prSet presAssocID="{C784487A-3581-4078-99A9-6487BB9BC58F}" presName="LShape" presStyleLbl="alignNode1" presStyleIdx="0" presStyleCnt="9"/>
      <dgm:spPr/>
    </dgm:pt>
    <dgm:pt modelId="{66A69575-A90F-4F05-BC13-35A04AF88AE6}" type="pres">
      <dgm:prSet presAssocID="{C784487A-3581-4078-99A9-6487BB9BC58F}" presName="ParentText" presStyleLbl="revTx" presStyleIdx="0" presStyleCnt="5">
        <dgm:presLayoutVars>
          <dgm:chMax val="0"/>
          <dgm:chPref val="0"/>
          <dgm:bulletEnabled val="1"/>
        </dgm:presLayoutVars>
      </dgm:prSet>
      <dgm:spPr/>
    </dgm:pt>
    <dgm:pt modelId="{55FE5AC5-8C9F-445F-AAEC-E89F466B0867}" type="pres">
      <dgm:prSet presAssocID="{C784487A-3581-4078-99A9-6487BB9BC58F}" presName="Triangle" presStyleLbl="alignNode1" presStyleIdx="1" presStyleCnt="9"/>
      <dgm:spPr>
        <a:noFill/>
        <a:ln>
          <a:noFill/>
        </a:ln>
      </dgm:spPr>
    </dgm:pt>
    <dgm:pt modelId="{B54CEAA7-8E1A-4ADD-ABED-AD80F8094E27}" type="pres">
      <dgm:prSet presAssocID="{0265B798-692B-465B-AC85-2A0317B65732}" presName="sibTrans" presStyleCnt="0"/>
      <dgm:spPr/>
    </dgm:pt>
    <dgm:pt modelId="{C3FF2480-7D5A-4F9A-8A2D-D07C1DF42785}" type="pres">
      <dgm:prSet presAssocID="{0265B798-692B-465B-AC85-2A0317B65732}" presName="space" presStyleCnt="0"/>
      <dgm:spPr/>
    </dgm:pt>
    <dgm:pt modelId="{908AA6FD-3F5B-4868-827B-9E22D95AF54F}" type="pres">
      <dgm:prSet presAssocID="{7753653A-90C7-47FD-998C-085BF4F680C1}" presName="composite" presStyleCnt="0"/>
      <dgm:spPr/>
    </dgm:pt>
    <dgm:pt modelId="{290EEAE5-0D89-49C8-BE03-DA52F844AFB3}" type="pres">
      <dgm:prSet presAssocID="{7753653A-90C7-47FD-998C-085BF4F680C1}" presName="LShape" presStyleLbl="alignNode1" presStyleIdx="2" presStyleCnt="9"/>
      <dgm:spPr/>
    </dgm:pt>
    <dgm:pt modelId="{DFB2FB74-D950-4780-8B3F-E6E8A324288A}" type="pres">
      <dgm:prSet presAssocID="{7753653A-90C7-47FD-998C-085BF4F680C1}" presName="ParentText" presStyleLbl="revTx" presStyleIdx="1" presStyleCnt="5">
        <dgm:presLayoutVars>
          <dgm:chMax val="0"/>
          <dgm:chPref val="0"/>
          <dgm:bulletEnabled val="1"/>
        </dgm:presLayoutVars>
      </dgm:prSet>
      <dgm:spPr/>
    </dgm:pt>
    <dgm:pt modelId="{B4CACA47-B620-4950-A9D4-8604AA76B442}" type="pres">
      <dgm:prSet presAssocID="{7753653A-90C7-47FD-998C-085BF4F680C1}" presName="Triangle" presStyleLbl="alignNode1" presStyleIdx="3" presStyleCnt="9"/>
      <dgm:spPr>
        <a:noFill/>
        <a:ln>
          <a:noFill/>
        </a:ln>
      </dgm:spPr>
    </dgm:pt>
    <dgm:pt modelId="{6C71CEFE-3CCC-4E36-9B74-EB12DE08DC4B}" type="pres">
      <dgm:prSet presAssocID="{9048B1ED-FBD5-421E-B959-633AE0CEDA4F}" presName="sibTrans" presStyleCnt="0"/>
      <dgm:spPr/>
    </dgm:pt>
    <dgm:pt modelId="{E4140CDE-729B-4396-A8CD-B0F3BD8CB5E8}" type="pres">
      <dgm:prSet presAssocID="{9048B1ED-FBD5-421E-B959-633AE0CEDA4F}" presName="space" presStyleCnt="0"/>
      <dgm:spPr/>
    </dgm:pt>
    <dgm:pt modelId="{97457A7D-2906-4BDF-8587-A0995AF36A68}" type="pres">
      <dgm:prSet presAssocID="{D43040D2-7939-41A9-94FC-D7BAAAC2B2E8}" presName="composite" presStyleCnt="0"/>
      <dgm:spPr/>
    </dgm:pt>
    <dgm:pt modelId="{41F638E8-323F-494C-8DBE-5DE8627FF5B7}" type="pres">
      <dgm:prSet presAssocID="{D43040D2-7939-41A9-94FC-D7BAAAC2B2E8}" presName="LShape" presStyleLbl="alignNode1" presStyleIdx="4" presStyleCnt="9"/>
      <dgm:spPr/>
    </dgm:pt>
    <dgm:pt modelId="{F6D29452-A02B-49DE-B3F6-3D3D9A4B9976}" type="pres">
      <dgm:prSet presAssocID="{D43040D2-7939-41A9-94FC-D7BAAAC2B2E8}" presName="ParentText" presStyleLbl="revTx" presStyleIdx="2" presStyleCnt="5">
        <dgm:presLayoutVars>
          <dgm:chMax val="0"/>
          <dgm:chPref val="0"/>
          <dgm:bulletEnabled val="1"/>
        </dgm:presLayoutVars>
      </dgm:prSet>
      <dgm:spPr/>
    </dgm:pt>
    <dgm:pt modelId="{E96B4376-4101-4FFC-B177-6CF9232E6AC3}" type="pres">
      <dgm:prSet presAssocID="{D43040D2-7939-41A9-94FC-D7BAAAC2B2E8}" presName="Triangle" presStyleLbl="alignNode1" presStyleIdx="5" presStyleCnt="9"/>
      <dgm:spPr>
        <a:noFill/>
        <a:ln>
          <a:noFill/>
        </a:ln>
      </dgm:spPr>
    </dgm:pt>
    <dgm:pt modelId="{513E1827-1494-43D1-8254-956447B90E57}" type="pres">
      <dgm:prSet presAssocID="{082A2C4F-CB95-4D5C-BAC3-35AF3974F5E4}" presName="sibTrans" presStyleCnt="0"/>
      <dgm:spPr/>
    </dgm:pt>
    <dgm:pt modelId="{12656468-39F3-440D-9C8D-D2DACE82CBE5}" type="pres">
      <dgm:prSet presAssocID="{082A2C4F-CB95-4D5C-BAC3-35AF3974F5E4}" presName="space" presStyleCnt="0"/>
      <dgm:spPr/>
    </dgm:pt>
    <dgm:pt modelId="{AA7249DE-4C04-44C9-8C25-F371F261ACFD}" type="pres">
      <dgm:prSet presAssocID="{9DC616B9-1550-4FA7-AC4B-2332FD0B2F4E}" presName="composite" presStyleCnt="0"/>
      <dgm:spPr/>
    </dgm:pt>
    <dgm:pt modelId="{967444CE-5366-44EA-93D6-1B165237D1FB}" type="pres">
      <dgm:prSet presAssocID="{9DC616B9-1550-4FA7-AC4B-2332FD0B2F4E}" presName="LShape" presStyleLbl="alignNode1" presStyleIdx="6" presStyleCnt="9"/>
      <dgm:spPr/>
    </dgm:pt>
    <dgm:pt modelId="{FDCE811C-BD79-4D71-8BEE-4471AF2E8089}" type="pres">
      <dgm:prSet presAssocID="{9DC616B9-1550-4FA7-AC4B-2332FD0B2F4E}" presName="ParentText" presStyleLbl="revTx" presStyleIdx="3" presStyleCnt="5">
        <dgm:presLayoutVars>
          <dgm:chMax val="0"/>
          <dgm:chPref val="0"/>
          <dgm:bulletEnabled val="1"/>
        </dgm:presLayoutVars>
      </dgm:prSet>
      <dgm:spPr/>
    </dgm:pt>
    <dgm:pt modelId="{E72464EA-966E-43AC-8444-47EE1EDE2B72}" type="pres">
      <dgm:prSet presAssocID="{9DC616B9-1550-4FA7-AC4B-2332FD0B2F4E}" presName="Triangle" presStyleLbl="alignNode1" presStyleIdx="7" presStyleCnt="9"/>
      <dgm:spPr>
        <a:noFill/>
        <a:ln>
          <a:noFill/>
        </a:ln>
      </dgm:spPr>
    </dgm:pt>
    <dgm:pt modelId="{3D7E0A78-A927-4197-90A7-85B3EB86E10F}" type="pres">
      <dgm:prSet presAssocID="{B1EF5466-8AB8-4238-97DD-D92FB5B4B3F6}" presName="sibTrans" presStyleCnt="0"/>
      <dgm:spPr/>
    </dgm:pt>
    <dgm:pt modelId="{E19231F6-5199-4E79-89DE-ADFE3292DED6}" type="pres">
      <dgm:prSet presAssocID="{B1EF5466-8AB8-4238-97DD-D92FB5B4B3F6}" presName="space" presStyleCnt="0"/>
      <dgm:spPr/>
    </dgm:pt>
    <dgm:pt modelId="{4572B465-7F80-4EFF-83AE-98F9E871ABB9}" type="pres">
      <dgm:prSet presAssocID="{22F3C7C8-43C5-4839-966C-9143C8BA9262}" presName="composite" presStyleCnt="0"/>
      <dgm:spPr/>
    </dgm:pt>
    <dgm:pt modelId="{D6F7E478-CA15-485C-9325-C61422EA3D01}" type="pres">
      <dgm:prSet presAssocID="{22F3C7C8-43C5-4839-966C-9143C8BA9262}" presName="LShape" presStyleLbl="alignNode1" presStyleIdx="8" presStyleCnt="9"/>
      <dgm:spPr/>
    </dgm:pt>
    <dgm:pt modelId="{FC969527-3CB1-4FE1-931F-CCD5AD937944}" type="pres">
      <dgm:prSet presAssocID="{22F3C7C8-43C5-4839-966C-9143C8BA9262}" presName="ParentText" presStyleLbl="revTx" presStyleIdx="4" presStyleCnt="5">
        <dgm:presLayoutVars>
          <dgm:chMax val="0"/>
          <dgm:chPref val="0"/>
          <dgm:bulletEnabled val="1"/>
        </dgm:presLayoutVars>
      </dgm:prSet>
      <dgm:spPr/>
    </dgm:pt>
  </dgm:ptLst>
  <dgm:cxnLst>
    <dgm:cxn modelId="{7D7C8637-EFA4-447A-8447-1777798D3687}" srcId="{888DA2EF-C37E-46D8-9F3E-734A71132F6D}" destId="{C784487A-3581-4078-99A9-6487BB9BC58F}" srcOrd="0" destOrd="0" parTransId="{40384FDA-599A-4631-ADCC-D54574606051}" sibTransId="{0265B798-692B-465B-AC85-2A0317B65732}"/>
    <dgm:cxn modelId="{ED92E93B-0DDD-421D-B65B-0D3C868E604F}" type="presOf" srcId="{22F3C7C8-43C5-4839-966C-9143C8BA9262}" destId="{FC969527-3CB1-4FE1-931F-CCD5AD937944}" srcOrd="0" destOrd="0" presId="urn:microsoft.com/office/officeart/2009/3/layout/StepUpProcess"/>
    <dgm:cxn modelId="{82C8AF61-D2D5-4D62-BD72-E7F543021321}" srcId="{888DA2EF-C37E-46D8-9F3E-734A71132F6D}" destId="{D43040D2-7939-41A9-94FC-D7BAAAC2B2E8}" srcOrd="2" destOrd="0" parTransId="{31A41EFA-F807-434E-91A2-36F950B1296F}" sibTransId="{082A2C4F-CB95-4D5C-BAC3-35AF3974F5E4}"/>
    <dgm:cxn modelId="{8017D24E-CEA2-424C-8469-659D7B37304B}" type="presOf" srcId="{7753653A-90C7-47FD-998C-085BF4F680C1}" destId="{DFB2FB74-D950-4780-8B3F-E6E8A324288A}" srcOrd="0" destOrd="0" presId="urn:microsoft.com/office/officeart/2009/3/layout/StepUpProcess"/>
    <dgm:cxn modelId="{A32FCA73-5AFA-4C2A-B7DE-5EB9B383003F}" type="presOf" srcId="{888DA2EF-C37E-46D8-9F3E-734A71132F6D}" destId="{B7868F7B-5F77-4F96-9638-E7AB15CDF5A1}" srcOrd="0" destOrd="0" presId="urn:microsoft.com/office/officeart/2009/3/layout/StepUpProcess"/>
    <dgm:cxn modelId="{1A7F7E85-BF78-4D8B-8FC4-A5AA60AF72EA}" type="presOf" srcId="{C784487A-3581-4078-99A9-6487BB9BC58F}" destId="{66A69575-A90F-4F05-BC13-35A04AF88AE6}" srcOrd="0" destOrd="0" presId="urn:microsoft.com/office/officeart/2009/3/layout/StepUpProcess"/>
    <dgm:cxn modelId="{A7052691-1D29-4983-9C39-063B4E5C746C}" type="presOf" srcId="{D43040D2-7939-41A9-94FC-D7BAAAC2B2E8}" destId="{F6D29452-A02B-49DE-B3F6-3D3D9A4B9976}" srcOrd="0" destOrd="0" presId="urn:microsoft.com/office/officeart/2009/3/layout/StepUpProcess"/>
    <dgm:cxn modelId="{FDCC5396-488B-4F7A-A48D-F8BD566236B9}" type="presOf" srcId="{9DC616B9-1550-4FA7-AC4B-2332FD0B2F4E}" destId="{FDCE811C-BD79-4D71-8BEE-4471AF2E8089}" srcOrd="0" destOrd="0" presId="urn:microsoft.com/office/officeart/2009/3/layout/StepUpProcess"/>
    <dgm:cxn modelId="{551496A0-9FA8-4822-8B69-CC66AA370277}" srcId="{888DA2EF-C37E-46D8-9F3E-734A71132F6D}" destId="{9DC616B9-1550-4FA7-AC4B-2332FD0B2F4E}" srcOrd="3" destOrd="0" parTransId="{09A23B66-079C-4A5A-AFF1-FABC44E2E7F5}" sibTransId="{B1EF5466-8AB8-4238-97DD-D92FB5B4B3F6}"/>
    <dgm:cxn modelId="{9D2F4CC9-A01F-434A-B501-B6345A052508}" srcId="{888DA2EF-C37E-46D8-9F3E-734A71132F6D}" destId="{7753653A-90C7-47FD-998C-085BF4F680C1}" srcOrd="1" destOrd="0" parTransId="{0BE2C7E1-C5A0-452B-B59D-83DE12B21115}" sibTransId="{9048B1ED-FBD5-421E-B959-633AE0CEDA4F}"/>
    <dgm:cxn modelId="{B5FD7EFE-617E-440C-A4B0-062FE669801C}" srcId="{888DA2EF-C37E-46D8-9F3E-734A71132F6D}" destId="{22F3C7C8-43C5-4839-966C-9143C8BA9262}" srcOrd="4" destOrd="0" parTransId="{B4F72DA7-6629-4922-9268-96650C29552B}" sibTransId="{C8B06771-264E-4C72-A616-6A4F42DF3B76}"/>
    <dgm:cxn modelId="{64EC408D-75AA-43BE-AB1A-6469F8E883E6}" type="presParOf" srcId="{B7868F7B-5F77-4F96-9638-E7AB15CDF5A1}" destId="{9B50EA41-CEF2-40B0-BEF5-30E8F15B9FCA}" srcOrd="0" destOrd="0" presId="urn:microsoft.com/office/officeart/2009/3/layout/StepUpProcess"/>
    <dgm:cxn modelId="{60ED314D-8D75-4CCF-AAB6-BE5B3D9E19F9}" type="presParOf" srcId="{9B50EA41-CEF2-40B0-BEF5-30E8F15B9FCA}" destId="{4DE4D2DA-9F0F-40BA-92A1-B653EE863A38}" srcOrd="0" destOrd="0" presId="urn:microsoft.com/office/officeart/2009/3/layout/StepUpProcess"/>
    <dgm:cxn modelId="{63FB477B-FE51-4556-B14C-C31D627602EF}" type="presParOf" srcId="{9B50EA41-CEF2-40B0-BEF5-30E8F15B9FCA}" destId="{66A69575-A90F-4F05-BC13-35A04AF88AE6}" srcOrd="1" destOrd="0" presId="urn:microsoft.com/office/officeart/2009/3/layout/StepUpProcess"/>
    <dgm:cxn modelId="{7F37B9CA-4455-4335-A814-868C95CEFE30}" type="presParOf" srcId="{9B50EA41-CEF2-40B0-BEF5-30E8F15B9FCA}" destId="{55FE5AC5-8C9F-445F-AAEC-E89F466B0867}" srcOrd="2" destOrd="0" presId="urn:microsoft.com/office/officeart/2009/3/layout/StepUpProcess"/>
    <dgm:cxn modelId="{DE070B65-1FFE-4897-B55A-476B38F95896}" type="presParOf" srcId="{B7868F7B-5F77-4F96-9638-E7AB15CDF5A1}" destId="{B54CEAA7-8E1A-4ADD-ABED-AD80F8094E27}" srcOrd="1" destOrd="0" presId="urn:microsoft.com/office/officeart/2009/3/layout/StepUpProcess"/>
    <dgm:cxn modelId="{33F40740-7417-44E3-9470-7D2927E44D38}" type="presParOf" srcId="{B54CEAA7-8E1A-4ADD-ABED-AD80F8094E27}" destId="{C3FF2480-7D5A-4F9A-8A2D-D07C1DF42785}" srcOrd="0" destOrd="0" presId="urn:microsoft.com/office/officeart/2009/3/layout/StepUpProcess"/>
    <dgm:cxn modelId="{F886AAF8-5618-462E-B600-8C94C8AB956A}" type="presParOf" srcId="{B7868F7B-5F77-4F96-9638-E7AB15CDF5A1}" destId="{908AA6FD-3F5B-4868-827B-9E22D95AF54F}" srcOrd="2" destOrd="0" presId="urn:microsoft.com/office/officeart/2009/3/layout/StepUpProcess"/>
    <dgm:cxn modelId="{4D97DE11-27FE-4289-8365-F2B177EEAEF0}" type="presParOf" srcId="{908AA6FD-3F5B-4868-827B-9E22D95AF54F}" destId="{290EEAE5-0D89-49C8-BE03-DA52F844AFB3}" srcOrd="0" destOrd="0" presId="urn:microsoft.com/office/officeart/2009/3/layout/StepUpProcess"/>
    <dgm:cxn modelId="{1C23CE56-D7A5-422B-AFF2-73AE9AB6EB14}" type="presParOf" srcId="{908AA6FD-3F5B-4868-827B-9E22D95AF54F}" destId="{DFB2FB74-D950-4780-8B3F-E6E8A324288A}" srcOrd="1" destOrd="0" presId="urn:microsoft.com/office/officeart/2009/3/layout/StepUpProcess"/>
    <dgm:cxn modelId="{F50944DC-69FB-41B4-B561-5039A1C4FCA0}" type="presParOf" srcId="{908AA6FD-3F5B-4868-827B-9E22D95AF54F}" destId="{B4CACA47-B620-4950-A9D4-8604AA76B442}" srcOrd="2" destOrd="0" presId="urn:microsoft.com/office/officeart/2009/3/layout/StepUpProcess"/>
    <dgm:cxn modelId="{DE17F4D7-F115-4D4B-B4C8-184152E6A97C}" type="presParOf" srcId="{B7868F7B-5F77-4F96-9638-E7AB15CDF5A1}" destId="{6C71CEFE-3CCC-4E36-9B74-EB12DE08DC4B}" srcOrd="3" destOrd="0" presId="urn:microsoft.com/office/officeart/2009/3/layout/StepUpProcess"/>
    <dgm:cxn modelId="{7827AF07-38B5-4D86-86A0-FE7CFA7E62CD}" type="presParOf" srcId="{6C71CEFE-3CCC-4E36-9B74-EB12DE08DC4B}" destId="{E4140CDE-729B-4396-A8CD-B0F3BD8CB5E8}" srcOrd="0" destOrd="0" presId="urn:microsoft.com/office/officeart/2009/3/layout/StepUpProcess"/>
    <dgm:cxn modelId="{F0B8B7B9-F665-4E7C-93FE-8D340B2A86CC}" type="presParOf" srcId="{B7868F7B-5F77-4F96-9638-E7AB15CDF5A1}" destId="{97457A7D-2906-4BDF-8587-A0995AF36A68}" srcOrd="4" destOrd="0" presId="urn:microsoft.com/office/officeart/2009/3/layout/StepUpProcess"/>
    <dgm:cxn modelId="{924ACE2B-568A-434E-A8EF-20D431BE4FD0}" type="presParOf" srcId="{97457A7D-2906-4BDF-8587-A0995AF36A68}" destId="{41F638E8-323F-494C-8DBE-5DE8627FF5B7}" srcOrd="0" destOrd="0" presId="urn:microsoft.com/office/officeart/2009/3/layout/StepUpProcess"/>
    <dgm:cxn modelId="{261B5FBD-869E-4BAB-B02B-ED7A57BAA1A1}" type="presParOf" srcId="{97457A7D-2906-4BDF-8587-A0995AF36A68}" destId="{F6D29452-A02B-49DE-B3F6-3D3D9A4B9976}" srcOrd="1" destOrd="0" presId="urn:microsoft.com/office/officeart/2009/3/layout/StepUpProcess"/>
    <dgm:cxn modelId="{932F93C9-7E4D-45A2-BCAC-267F4E91AA6E}" type="presParOf" srcId="{97457A7D-2906-4BDF-8587-A0995AF36A68}" destId="{E96B4376-4101-4FFC-B177-6CF9232E6AC3}" srcOrd="2" destOrd="0" presId="urn:microsoft.com/office/officeart/2009/3/layout/StepUpProcess"/>
    <dgm:cxn modelId="{B3D01996-5FDF-4C77-86E5-90D180E68BCC}" type="presParOf" srcId="{B7868F7B-5F77-4F96-9638-E7AB15CDF5A1}" destId="{513E1827-1494-43D1-8254-956447B90E57}" srcOrd="5" destOrd="0" presId="urn:microsoft.com/office/officeart/2009/3/layout/StepUpProcess"/>
    <dgm:cxn modelId="{10A77039-8E9D-4A14-AF54-76FCD20941B5}" type="presParOf" srcId="{513E1827-1494-43D1-8254-956447B90E57}" destId="{12656468-39F3-440D-9C8D-D2DACE82CBE5}" srcOrd="0" destOrd="0" presId="urn:microsoft.com/office/officeart/2009/3/layout/StepUpProcess"/>
    <dgm:cxn modelId="{10635041-69D2-4258-A812-E6C733B0BA6D}" type="presParOf" srcId="{B7868F7B-5F77-4F96-9638-E7AB15CDF5A1}" destId="{AA7249DE-4C04-44C9-8C25-F371F261ACFD}" srcOrd="6" destOrd="0" presId="urn:microsoft.com/office/officeart/2009/3/layout/StepUpProcess"/>
    <dgm:cxn modelId="{3FDE7446-DC19-4FDF-87E9-80A99AF39288}" type="presParOf" srcId="{AA7249DE-4C04-44C9-8C25-F371F261ACFD}" destId="{967444CE-5366-44EA-93D6-1B165237D1FB}" srcOrd="0" destOrd="0" presId="urn:microsoft.com/office/officeart/2009/3/layout/StepUpProcess"/>
    <dgm:cxn modelId="{1C02F538-9E55-498E-A8A7-67128E2B53F9}" type="presParOf" srcId="{AA7249DE-4C04-44C9-8C25-F371F261ACFD}" destId="{FDCE811C-BD79-4D71-8BEE-4471AF2E8089}" srcOrd="1" destOrd="0" presId="urn:microsoft.com/office/officeart/2009/3/layout/StepUpProcess"/>
    <dgm:cxn modelId="{75DA20A7-DE19-440D-BAB3-51CB0F91082E}" type="presParOf" srcId="{AA7249DE-4C04-44C9-8C25-F371F261ACFD}" destId="{E72464EA-966E-43AC-8444-47EE1EDE2B72}" srcOrd="2" destOrd="0" presId="urn:microsoft.com/office/officeart/2009/3/layout/StepUpProcess"/>
    <dgm:cxn modelId="{77C03976-32B8-4D04-AB62-6DF95AFEFC5D}" type="presParOf" srcId="{B7868F7B-5F77-4F96-9638-E7AB15CDF5A1}" destId="{3D7E0A78-A927-4197-90A7-85B3EB86E10F}" srcOrd="7" destOrd="0" presId="urn:microsoft.com/office/officeart/2009/3/layout/StepUpProcess"/>
    <dgm:cxn modelId="{4A808E84-2CAA-4B93-AB69-B6B5F6FABC99}" type="presParOf" srcId="{3D7E0A78-A927-4197-90A7-85B3EB86E10F}" destId="{E19231F6-5199-4E79-89DE-ADFE3292DED6}" srcOrd="0" destOrd="0" presId="urn:microsoft.com/office/officeart/2009/3/layout/StepUpProcess"/>
    <dgm:cxn modelId="{4298A20F-ADD9-4990-940B-C365191E5C13}" type="presParOf" srcId="{B7868F7B-5F77-4F96-9638-E7AB15CDF5A1}" destId="{4572B465-7F80-4EFF-83AE-98F9E871ABB9}" srcOrd="8" destOrd="0" presId="urn:microsoft.com/office/officeart/2009/3/layout/StepUpProcess"/>
    <dgm:cxn modelId="{9A3E379F-EF38-4E15-8AC0-0C458CC01D6F}" type="presParOf" srcId="{4572B465-7F80-4EFF-83AE-98F9E871ABB9}" destId="{D6F7E478-CA15-485C-9325-C61422EA3D01}" srcOrd="0" destOrd="0" presId="urn:microsoft.com/office/officeart/2009/3/layout/StepUpProcess"/>
    <dgm:cxn modelId="{DF5CDD7A-6D10-45CC-96A4-898CC34CA23F}" type="presParOf" srcId="{4572B465-7F80-4EFF-83AE-98F9E871ABB9}" destId="{FC969527-3CB1-4FE1-931F-CCD5AD937944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E4D2DA-9F0F-40BA-92A1-B653EE863A38}">
      <dsp:nvSpPr>
        <dsp:cNvPr id="0" name=""/>
        <dsp:cNvSpPr/>
      </dsp:nvSpPr>
      <dsp:spPr>
        <a:xfrm rot="5400000">
          <a:off x="315093" y="2005052"/>
          <a:ext cx="935659" cy="1556916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A69575-A90F-4F05-BC13-35A04AF88AE6}">
      <dsp:nvSpPr>
        <dsp:cNvPr id="0" name=""/>
        <dsp:cNvSpPr/>
      </dsp:nvSpPr>
      <dsp:spPr>
        <a:xfrm>
          <a:off x="158909" y="2470235"/>
          <a:ext cx="1405593" cy="12320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dirty="0"/>
            <a:t>Standardizace MAS</a:t>
          </a:r>
        </a:p>
      </dsp:txBody>
      <dsp:txXfrm>
        <a:off x="158909" y="2470235"/>
        <a:ext cx="1405593" cy="1232084"/>
      </dsp:txXfrm>
    </dsp:sp>
    <dsp:sp modelId="{55FE5AC5-8C9F-445F-AAEC-E89F466B0867}">
      <dsp:nvSpPr>
        <dsp:cNvPr id="0" name=""/>
        <dsp:cNvSpPr/>
      </dsp:nvSpPr>
      <dsp:spPr>
        <a:xfrm>
          <a:off x="1299296" y="1890430"/>
          <a:ext cx="265206" cy="265206"/>
        </a:xfrm>
        <a:prstGeom prst="triangle">
          <a:avLst>
            <a:gd name="adj" fmla="val 100000"/>
          </a:avLst>
        </a:prstGeom>
        <a:noFill/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0EEAE5-0D89-49C8-BE03-DA52F844AFB3}">
      <dsp:nvSpPr>
        <dsp:cNvPr id="0" name=""/>
        <dsp:cNvSpPr/>
      </dsp:nvSpPr>
      <dsp:spPr>
        <a:xfrm rot="5400000">
          <a:off x="2035814" y="1579258"/>
          <a:ext cx="935659" cy="1556916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B2FB74-D950-4780-8B3F-E6E8A324288A}">
      <dsp:nvSpPr>
        <dsp:cNvPr id="0" name=""/>
        <dsp:cNvSpPr/>
      </dsp:nvSpPr>
      <dsp:spPr>
        <a:xfrm>
          <a:off x="1879629" y="2044441"/>
          <a:ext cx="1405593" cy="12320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dirty="0"/>
            <a:t>Koncepční část </a:t>
          </a:r>
          <a:br>
            <a:rPr lang="cs-CZ" sz="1600" kern="1200" dirty="0"/>
          </a:br>
          <a:r>
            <a:rPr lang="cs-CZ" sz="1600" kern="1200" dirty="0"/>
            <a:t>Strategie CLLD</a:t>
          </a:r>
        </a:p>
      </dsp:txBody>
      <dsp:txXfrm>
        <a:off x="1879629" y="2044441"/>
        <a:ext cx="1405593" cy="1232084"/>
      </dsp:txXfrm>
    </dsp:sp>
    <dsp:sp modelId="{B4CACA47-B620-4950-A9D4-8604AA76B442}">
      <dsp:nvSpPr>
        <dsp:cNvPr id="0" name=""/>
        <dsp:cNvSpPr/>
      </dsp:nvSpPr>
      <dsp:spPr>
        <a:xfrm>
          <a:off x="3020016" y="1464636"/>
          <a:ext cx="265206" cy="265206"/>
        </a:xfrm>
        <a:prstGeom prst="triangle">
          <a:avLst>
            <a:gd name="adj" fmla="val 100000"/>
          </a:avLst>
        </a:prstGeom>
        <a:noFill/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F638E8-323F-494C-8DBE-5DE8627FF5B7}">
      <dsp:nvSpPr>
        <dsp:cNvPr id="0" name=""/>
        <dsp:cNvSpPr/>
      </dsp:nvSpPr>
      <dsp:spPr>
        <a:xfrm rot="5400000">
          <a:off x="3756535" y="1153464"/>
          <a:ext cx="935659" cy="1556916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D29452-A02B-49DE-B3F6-3D3D9A4B9976}">
      <dsp:nvSpPr>
        <dsp:cNvPr id="0" name=""/>
        <dsp:cNvSpPr/>
      </dsp:nvSpPr>
      <dsp:spPr>
        <a:xfrm>
          <a:off x="3600350" y="1618647"/>
          <a:ext cx="1405593" cy="12320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dirty="0"/>
            <a:t>Akční plán</a:t>
          </a:r>
          <a:br>
            <a:rPr lang="cs-CZ" sz="1600" kern="1200" dirty="0"/>
          </a:br>
          <a:r>
            <a:rPr lang="cs-CZ" sz="1600" kern="1200" dirty="0"/>
            <a:t>Strategie CLLD (Programové rámce OP)</a:t>
          </a:r>
        </a:p>
      </dsp:txBody>
      <dsp:txXfrm>
        <a:off x="3600350" y="1618647"/>
        <a:ext cx="1405593" cy="1232084"/>
      </dsp:txXfrm>
    </dsp:sp>
    <dsp:sp modelId="{E96B4376-4101-4FFC-B177-6CF9232E6AC3}">
      <dsp:nvSpPr>
        <dsp:cNvPr id="0" name=""/>
        <dsp:cNvSpPr/>
      </dsp:nvSpPr>
      <dsp:spPr>
        <a:xfrm>
          <a:off x="4740737" y="1038842"/>
          <a:ext cx="265206" cy="265206"/>
        </a:xfrm>
        <a:prstGeom prst="triangle">
          <a:avLst>
            <a:gd name="adj" fmla="val 100000"/>
          </a:avLst>
        </a:prstGeom>
        <a:noFill/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7444CE-5366-44EA-93D6-1B165237D1FB}">
      <dsp:nvSpPr>
        <dsp:cNvPr id="0" name=""/>
        <dsp:cNvSpPr/>
      </dsp:nvSpPr>
      <dsp:spPr>
        <a:xfrm rot="5400000">
          <a:off x="5477255" y="727670"/>
          <a:ext cx="935659" cy="1556916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CE811C-BD79-4D71-8BEE-4471AF2E8089}">
      <dsp:nvSpPr>
        <dsp:cNvPr id="0" name=""/>
        <dsp:cNvSpPr/>
      </dsp:nvSpPr>
      <dsp:spPr>
        <a:xfrm>
          <a:off x="5321070" y="1192853"/>
          <a:ext cx="1405593" cy="12320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dirty="0"/>
            <a:t>Výzvy MAS</a:t>
          </a:r>
        </a:p>
      </dsp:txBody>
      <dsp:txXfrm>
        <a:off x="5321070" y="1192853"/>
        <a:ext cx="1405593" cy="1232084"/>
      </dsp:txXfrm>
    </dsp:sp>
    <dsp:sp modelId="{E72464EA-966E-43AC-8444-47EE1EDE2B72}">
      <dsp:nvSpPr>
        <dsp:cNvPr id="0" name=""/>
        <dsp:cNvSpPr/>
      </dsp:nvSpPr>
      <dsp:spPr>
        <a:xfrm>
          <a:off x="6461457" y="613048"/>
          <a:ext cx="265206" cy="265206"/>
        </a:xfrm>
        <a:prstGeom prst="triangle">
          <a:avLst>
            <a:gd name="adj" fmla="val 100000"/>
          </a:avLst>
        </a:prstGeom>
        <a:noFill/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F7E478-CA15-485C-9325-C61422EA3D01}">
      <dsp:nvSpPr>
        <dsp:cNvPr id="0" name=""/>
        <dsp:cNvSpPr/>
      </dsp:nvSpPr>
      <dsp:spPr>
        <a:xfrm rot="5400000">
          <a:off x="7197976" y="301876"/>
          <a:ext cx="935659" cy="1556916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969527-3CB1-4FE1-931F-CCD5AD937944}">
      <dsp:nvSpPr>
        <dsp:cNvPr id="0" name=""/>
        <dsp:cNvSpPr/>
      </dsp:nvSpPr>
      <dsp:spPr>
        <a:xfrm>
          <a:off x="7041791" y="767059"/>
          <a:ext cx="1405593" cy="12320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dirty="0"/>
            <a:t>Projekty konečných žadatelů</a:t>
          </a:r>
        </a:p>
      </dsp:txBody>
      <dsp:txXfrm>
        <a:off x="7041791" y="767059"/>
        <a:ext cx="1405593" cy="12320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27DEF7-43ED-4173-BBC3-3CD7F2266C44}" type="datetimeFigureOut">
              <a:rPr lang="cs-CZ" smtClean="0"/>
              <a:t>22.10.2021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3AC6B6-C24B-45A5-A84D-E0725E7FCC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3477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3AC6B6-C24B-45A5-A84D-E0725E7FCC2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973154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3AC6B6-C24B-45A5-A84D-E0725E7FCC2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84304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3AC6B6-C24B-45A5-A84D-E0725E7FCC2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94493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3AC6B6-C24B-45A5-A84D-E0725E7FCC2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07613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3AC6B6-C24B-45A5-A84D-E0725E7FCC2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723071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3AC6B6-C24B-45A5-A84D-E0725E7FCC2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404149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3AC6B6-C24B-45A5-A84D-E0725E7FCC2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93787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3AC6B6-C24B-45A5-A84D-E0725E7FCC2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80707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3AC6B6-C24B-45A5-A84D-E0725E7FCC2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2384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3AC6B6-C24B-45A5-A84D-E0725E7FCC2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21926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3AC6B6-C24B-45A5-A84D-E0725E7FCC2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42331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3AC6B6-C24B-45A5-A84D-E0725E7FCC2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59421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3AC6B6-C24B-45A5-A84D-E0725E7FCC2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74212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3AC6B6-C24B-45A5-A84D-E0725E7FCC2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43588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3AC6B6-C24B-45A5-A84D-E0725E7FCC2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185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1FFAC-5C90-42B0-844F-B1DF1DA08380}" type="datetimeFigureOut">
              <a:rPr lang="cs-CZ" smtClean="0"/>
              <a:t>22.10.2021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19445-FDE7-4D96-B033-6C4F26AB4561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256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1FFAC-5C90-42B0-844F-B1DF1DA08380}" type="datetimeFigureOut">
              <a:rPr lang="cs-CZ" smtClean="0"/>
              <a:t>22.10.2021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19445-FDE7-4D96-B033-6C4F26AB45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0132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1FFAC-5C90-42B0-844F-B1DF1DA08380}" type="datetimeFigureOut">
              <a:rPr lang="cs-CZ" smtClean="0"/>
              <a:t>22.10.2021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19445-FDE7-4D96-B033-6C4F26AB45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4407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1FFAC-5C90-42B0-844F-B1DF1DA08380}" type="datetimeFigureOut">
              <a:rPr lang="cs-CZ" smtClean="0"/>
              <a:t>22.10.2021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19445-FDE7-4D96-B033-6C4F26AB45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7601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1FFAC-5C90-42B0-844F-B1DF1DA08380}" type="datetimeFigureOut">
              <a:rPr lang="cs-CZ" smtClean="0"/>
              <a:t>22.10.2021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19445-FDE7-4D96-B033-6C4F26AB4561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3198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1FFAC-5C90-42B0-844F-B1DF1DA08380}" type="datetimeFigureOut">
              <a:rPr lang="cs-CZ" smtClean="0"/>
              <a:t>22.10.2021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19445-FDE7-4D96-B033-6C4F26AB45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4879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1FFAC-5C90-42B0-844F-B1DF1DA08380}" type="datetimeFigureOut">
              <a:rPr lang="cs-CZ" smtClean="0"/>
              <a:t>22.10.2021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19445-FDE7-4D96-B033-6C4F26AB45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1146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1FFAC-5C90-42B0-844F-B1DF1DA08380}" type="datetimeFigureOut">
              <a:rPr lang="cs-CZ" smtClean="0"/>
              <a:t>22.10.2021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19445-FDE7-4D96-B033-6C4F26AB45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730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1FFAC-5C90-42B0-844F-B1DF1DA08380}" type="datetimeFigureOut">
              <a:rPr lang="cs-CZ" smtClean="0"/>
              <a:t>22.10.2021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19445-FDE7-4D96-B033-6C4F26AB45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0813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11C1FFAC-5C90-42B0-844F-B1DF1DA08380}" type="datetimeFigureOut">
              <a:rPr lang="cs-CZ" smtClean="0"/>
              <a:t>22.10.2021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CD19445-FDE7-4D96-B033-6C4F26AB45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547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1FFAC-5C90-42B0-844F-B1DF1DA08380}" type="datetimeFigureOut">
              <a:rPr lang="cs-CZ" smtClean="0"/>
              <a:t>22.10.2021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19445-FDE7-4D96-B033-6C4F26AB45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3821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1C1FFAC-5C90-42B0-844F-B1DF1DA08380}" type="datetimeFigureOut">
              <a:rPr lang="cs-CZ" smtClean="0"/>
              <a:t>22.10.2021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CD19445-FDE7-4D96-B033-6C4F26AB4561}" type="slidenum">
              <a:rPr lang="cs-CZ" smtClean="0"/>
              <a:t>‹#›</a:t>
            </a:fld>
            <a:endParaRPr lang="cs-CZ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2433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6.svg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5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4.sv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6EC7BC-1DED-45C2-90B7-5C9B077FF0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106038"/>
          </a:xfrm>
        </p:spPr>
        <p:txBody>
          <a:bodyPr>
            <a:normAutofit fontScale="90000"/>
          </a:bodyPr>
          <a:lstStyle/>
          <a:p>
            <a:pPr algn="ctr"/>
            <a:br>
              <a:rPr lang="cs-CZ" dirty="0"/>
            </a:br>
            <a:br>
              <a:rPr lang="cs-CZ" dirty="0"/>
            </a:br>
            <a:r>
              <a:rPr lang="cs-CZ" dirty="0"/>
              <a:t>INFORMACE Z </a:t>
            </a:r>
            <a:br>
              <a:rPr lang="cs-CZ" dirty="0"/>
            </a:br>
            <a:r>
              <a:rPr lang="cs-CZ" dirty="0"/>
              <a:t>MAS POŠUMAVÍ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52BA52E-BBD5-4F3D-AF24-C2B1ECF3CC7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796112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B1C799-EE5F-4874-9FB3-9D14A94F3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CLLD v IROP 2021-27 </a:t>
            </a:r>
            <a:br>
              <a:rPr lang="cs-CZ" b="1" dirty="0"/>
            </a:br>
            <a:r>
              <a:rPr lang="cs-CZ" b="1" dirty="0"/>
              <a:t>/ VEŘEJNÁ PROSTRANSTVÍ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B7CEC78-393C-4DA7-89C3-F078F28ADE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59" y="1845734"/>
            <a:ext cx="7920992" cy="4023360"/>
          </a:xfrm>
        </p:spPr>
        <p:txBody>
          <a:bodyPr>
            <a:noAutofit/>
          </a:bodyPr>
          <a:lstStyle/>
          <a:p>
            <a:pPr marL="0" indent="0">
              <a:buFontTx/>
              <a:buNone/>
            </a:pPr>
            <a:r>
              <a:rPr lang="cs-CZ" sz="2400" b="1" dirty="0"/>
              <a:t>Revitalizace veřejných prostranství – staveb krajinářské architektury s budováním zelené infrastruktury měst a obcí (např. parky, náměstí, návsi, městské třídy a uliční prostory, sídliště)</a:t>
            </a:r>
          </a:p>
          <a:p>
            <a:pPr marL="464058" lvl="1" indent="-171450">
              <a:buFontTx/>
              <a:buChar char="-"/>
            </a:pPr>
            <a:r>
              <a:rPr lang="cs-CZ" dirty="0"/>
              <a:t>ucelené (komplexní) projekty veřejných prostranství zaměřené na zelenou infrastrukturu (modrou i zelenou složku), veřejnou a technickou infrastrukturu </a:t>
            </a:r>
            <a:br>
              <a:rPr lang="cs-CZ" dirty="0"/>
            </a:br>
            <a:r>
              <a:rPr lang="cs-CZ" dirty="0"/>
              <a:t>a související opatření v řešeném území nezbytná pro rozvoj a zlepšení kvality ekosystémových služeb měst a obcí</a:t>
            </a:r>
          </a:p>
          <a:p>
            <a:pPr marL="464058" lvl="1" indent="-171450">
              <a:buFontTx/>
              <a:buChar char="-"/>
            </a:pPr>
            <a:r>
              <a:rPr lang="cs-CZ" dirty="0"/>
              <a:t>revitalizace a modernizace stávajících veřejných prostranství</a:t>
            </a:r>
          </a:p>
          <a:p>
            <a:pPr marL="464058" lvl="1" indent="-171450">
              <a:buFontTx/>
              <a:buChar char="-"/>
            </a:pPr>
            <a:r>
              <a:rPr lang="cs-CZ" dirty="0"/>
              <a:t>revitalizace a úprava nevyužívaných ploch</a:t>
            </a:r>
          </a:p>
        </p:txBody>
      </p:sp>
    </p:spTree>
    <p:extLst>
      <p:ext uri="{BB962C8B-B14F-4D97-AF65-F5344CB8AC3E}">
        <p14:creationId xmlns:p14="http://schemas.microsoft.com/office/powerpoint/2010/main" val="6813677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B1C799-EE5F-4874-9FB3-9D14A94F3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CLLD v IROP 2021-27 </a:t>
            </a:r>
            <a:br>
              <a:rPr lang="cs-CZ" b="1" dirty="0"/>
            </a:br>
            <a:r>
              <a:rPr lang="cs-CZ" b="1" dirty="0"/>
              <a:t>/ HASIČI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B7CEC78-393C-4DA7-89C3-F078F28ADE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59" y="1845734"/>
            <a:ext cx="7920992" cy="4023360"/>
          </a:xfrm>
        </p:spPr>
        <p:txBody>
          <a:bodyPr>
            <a:noAutofit/>
          </a:bodyPr>
          <a:lstStyle/>
          <a:p>
            <a:pPr marL="0" indent="0">
              <a:buFontTx/>
              <a:buNone/>
            </a:pPr>
            <a:r>
              <a:rPr lang="cs-CZ" sz="2400" b="1" dirty="0"/>
              <a:t>Podpora jednotek SDH kategorie JPO II, III a V</a:t>
            </a:r>
          </a:p>
          <a:p>
            <a:pPr marL="464058" lvl="1" indent="-171450">
              <a:buFontTx/>
              <a:buChar char="-"/>
            </a:pPr>
            <a:r>
              <a:rPr lang="cs-CZ" dirty="0"/>
              <a:t>výstavba a rekonstrukce požárních zbrojnic, pořízení požární techniky, věcných prostředků požární ochrany, vybudování a revitalizace umělých zdrojů požární vody v obcích</a:t>
            </a:r>
          </a:p>
        </p:txBody>
      </p:sp>
    </p:spTree>
    <p:extLst>
      <p:ext uri="{BB962C8B-B14F-4D97-AF65-F5344CB8AC3E}">
        <p14:creationId xmlns:p14="http://schemas.microsoft.com/office/powerpoint/2010/main" val="27338122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B1C799-EE5F-4874-9FB3-9D14A94F3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CLLD v IROP 2021-27 </a:t>
            </a:r>
            <a:br>
              <a:rPr lang="cs-CZ" b="1" dirty="0"/>
            </a:br>
            <a:r>
              <a:rPr lang="cs-CZ" b="1" dirty="0"/>
              <a:t>/ VZDĚLÁVÁNÍ - MŠ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B7CEC78-393C-4DA7-89C3-F078F28ADE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59" y="1845734"/>
            <a:ext cx="7920992" cy="4023360"/>
          </a:xfrm>
        </p:spPr>
        <p:txBody>
          <a:bodyPr>
            <a:noAutofit/>
          </a:bodyPr>
          <a:lstStyle/>
          <a:p>
            <a:pPr marL="0" indent="0">
              <a:buFontTx/>
              <a:buNone/>
            </a:pPr>
            <a:r>
              <a:rPr lang="cs-CZ" sz="2400" b="1" dirty="0"/>
              <a:t>Rekonstrukce infrastruktury MŠ </a:t>
            </a:r>
            <a:br>
              <a:rPr lang="cs-CZ" sz="2400" b="1" dirty="0"/>
            </a:br>
            <a:r>
              <a:rPr lang="cs-CZ" sz="2400" b="1" dirty="0"/>
              <a:t>a zařízení péče o děti typu dětské skupiny (jesle)</a:t>
            </a:r>
          </a:p>
          <a:p>
            <a:pPr marL="464058" lvl="1" indent="-171450">
              <a:buFontTx/>
              <a:buChar char="-"/>
            </a:pPr>
            <a:r>
              <a:rPr lang="cs-CZ" dirty="0"/>
              <a:t>navýšení kapacit v MŠ v území působnosti MAS</a:t>
            </a:r>
          </a:p>
          <a:p>
            <a:pPr marL="464058" lvl="1" indent="-171450">
              <a:buFontTx/>
              <a:buChar char="-"/>
            </a:pPr>
            <a:r>
              <a:rPr lang="cs-CZ" dirty="0"/>
              <a:t>zvyšování kvality podmínek v MŠ pro poskytování vzdělávání, včetně vzdělávání dětí se speciálními vzdělávacími potřebami, s ohledem na zajištění hygienických požadavků v MŠ, kde jsou nedostatky identifikovány krajskou hygienickou stanicí</a:t>
            </a:r>
          </a:p>
          <a:p>
            <a:pPr marL="464058" lvl="1" indent="-171450">
              <a:buFontTx/>
              <a:buChar char="-"/>
            </a:pPr>
            <a:r>
              <a:rPr lang="cs-CZ" dirty="0"/>
              <a:t>navyšování kapacit a vznik nových zařízení péče o děti typu dětské skupiny (jesle)</a:t>
            </a:r>
          </a:p>
        </p:txBody>
      </p:sp>
    </p:spTree>
    <p:extLst>
      <p:ext uri="{BB962C8B-B14F-4D97-AF65-F5344CB8AC3E}">
        <p14:creationId xmlns:p14="http://schemas.microsoft.com/office/powerpoint/2010/main" val="30427810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B1C799-EE5F-4874-9FB3-9D14A94F3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CLLD v IROP 2021-27 </a:t>
            </a:r>
            <a:br>
              <a:rPr lang="cs-CZ" b="1" dirty="0"/>
            </a:br>
            <a:r>
              <a:rPr lang="cs-CZ" b="1" dirty="0"/>
              <a:t>/ VZDĚLÁVÁNÍ - ZŠ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B7CEC78-393C-4DA7-89C3-F078F28ADE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59" y="1845734"/>
            <a:ext cx="7920992" cy="4023360"/>
          </a:xfrm>
        </p:spPr>
        <p:txBody>
          <a:bodyPr>
            <a:noAutofit/>
          </a:bodyPr>
          <a:lstStyle/>
          <a:p>
            <a:pPr marL="0" indent="0">
              <a:buFontTx/>
              <a:buNone/>
            </a:pPr>
            <a:r>
              <a:rPr lang="cs-CZ" sz="2400" b="1" dirty="0"/>
              <a:t>Infrastruktura ZŠ ve vazbě na odborné učebny </a:t>
            </a:r>
            <a:br>
              <a:rPr lang="cs-CZ" sz="2400" b="1" dirty="0"/>
            </a:br>
            <a:r>
              <a:rPr lang="cs-CZ" sz="2400" b="1" dirty="0"/>
              <a:t>a rekonstrukce učeben neúplných škol</a:t>
            </a:r>
          </a:p>
          <a:p>
            <a:pPr marL="464058" lvl="1" indent="-17145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dirty="0"/>
              <a:t>podpora vybudování a vybavení odborných učeben ZŠ ve vazbě na přírodní vědy, polytechnické vzdělávání, cizí jazyky, práci s digitálními technologiemi</a:t>
            </a:r>
          </a:p>
          <a:p>
            <a:pPr marL="464058" lvl="1" indent="-17145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dirty="0"/>
              <a:t>budování vnitřní konektivity škol</a:t>
            </a:r>
          </a:p>
          <a:p>
            <a:pPr marL="464058" lvl="1" indent="-17145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dirty="0"/>
              <a:t>vybudování zázemí pro školní poradenská pracoviště a pro práci s žáky se speciálními vzdělávacími potřebami (např. klidové zóny, reedukační učebny)</a:t>
            </a:r>
          </a:p>
          <a:p>
            <a:pPr marL="464058" lvl="1" indent="-17145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dirty="0"/>
              <a:t>budování zázemí pro pedagogické i nepedagogické pracovníky škol </a:t>
            </a:r>
            <a:br>
              <a:rPr lang="cs-CZ" dirty="0"/>
            </a:br>
            <a:r>
              <a:rPr lang="cs-CZ" dirty="0"/>
              <a:t>vedoucí k vyšší kvalitě vzdělávání ve školách (např. kabinety)</a:t>
            </a:r>
          </a:p>
          <a:p>
            <a:pPr marL="464058" lvl="1" indent="-17145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dirty="0"/>
              <a:t>vytvoření vnitřního i venkovního zázemí pro komunitní aktivity při ZŠ </a:t>
            </a:r>
            <a:br>
              <a:rPr lang="cs-CZ" dirty="0"/>
            </a:br>
            <a:r>
              <a:rPr lang="cs-CZ" dirty="0"/>
              <a:t>vedoucí k sociální inkluzi (např. veřejně přístupné prostory pro sportovní aktivity, knihovny, společenské místnosti), které by po vyučování sloužilo jako centrum vzdělanosti a komunitních aktivit</a:t>
            </a:r>
          </a:p>
          <a:p>
            <a:pPr marL="464058" lvl="1" indent="-17145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dirty="0"/>
              <a:t>budování zázemí pro školní družiny a školní kluby </a:t>
            </a:r>
            <a:br>
              <a:rPr lang="cs-CZ" dirty="0"/>
            </a:br>
            <a:r>
              <a:rPr lang="cs-CZ" dirty="0"/>
              <a:t>umožňující zvyšování kvality poskytovaných služeb</a:t>
            </a:r>
          </a:p>
          <a:p>
            <a:pPr marL="464058" lvl="1" indent="-17145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dirty="0"/>
              <a:t>rekonstrukce učeben neúplných škol</a:t>
            </a:r>
          </a:p>
          <a:p>
            <a:pPr marL="464058" lvl="1" indent="-17145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dirty="0"/>
              <a:t>doplňková aktivita: doprovodná infrastruktura zázemí školy</a:t>
            </a:r>
          </a:p>
          <a:p>
            <a:pPr marL="646938" lvl="2" indent="-171450"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25520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B1C799-EE5F-4874-9FB3-9D14A94F3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CLLD v IROP 2021-27 </a:t>
            </a:r>
            <a:br>
              <a:rPr lang="cs-CZ" b="1" dirty="0"/>
            </a:br>
            <a:r>
              <a:rPr lang="cs-CZ" b="1" dirty="0"/>
              <a:t>/ SOCIÁLNÍ SLUŽBY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B7CEC78-393C-4DA7-89C3-F078F28ADE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59" y="1845734"/>
            <a:ext cx="7920992" cy="4023360"/>
          </a:xfrm>
        </p:spPr>
        <p:txBody>
          <a:bodyPr>
            <a:noAutofit/>
          </a:bodyPr>
          <a:lstStyle/>
          <a:p>
            <a:pPr marL="0" indent="0">
              <a:buFontTx/>
              <a:buNone/>
            </a:pPr>
            <a:r>
              <a:rPr lang="cs-CZ" sz="2400" b="1" dirty="0"/>
              <a:t>Infrastruktura pro sociální služby</a:t>
            </a:r>
          </a:p>
          <a:p>
            <a:pPr marL="464058" lvl="1" indent="-171450">
              <a:buFontTx/>
              <a:buChar char="-"/>
            </a:pPr>
            <a:r>
              <a:rPr lang="cs-CZ" dirty="0"/>
              <a:t>infrastruktura sociálních služeb </a:t>
            </a:r>
            <a:br>
              <a:rPr lang="cs-CZ" dirty="0"/>
            </a:br>
            <a:r>
              <a:rPr lang="cs-CZ" dirty="0"/>
              <a:t>poskytovaných podle zákona o sociálních službách</a:t>
            </a:r>
          </a:p>
        </p:txBody>
      </p:sp>
    </p:spTree>
    <p:extLst>
      <p:ext uri="{BB962C8B-B14F-4D97-AF65-F5344CB8AC3E}">
        <p14:creationId xmlns:p14="http://schemas.microsoft.com/office/powerpoint/2010/main" val="10957258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B1C799-EE5F-4874-9FB3-9D14A94F3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CLLD v IROP 2021-27 </a:t>
            </a:r>
            <a:br>
              <a:rPr lang="cs-CZ" b="1" dirty="0"/>
            </a:br>
            <a:r>
              <a:rPr lang="cs-CZ" b="1" dirty="0"/>
              <a:t>/ KULTURA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B7CEC78-393C-4DA7-89C3-F078F28ADE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59" y="1845734"/>
            <a:ext cx="7920992" cy="4023360"/>
          </a:xfrm>
        </p:spPr>
        <p:txBody>
          <a:bodyPr>
            <a:noAutofit/>
          </a:bodyPr>
          <a:lstStyle/>
          <a:p>
            <a:pPr marL="0" indent="0">
              <a:buFontTx/>
              <a:buNone/>
            </a:pPr>
            <a:r>
              <a:rPr lang="cs-CZ" sz="2400" b="1" dirty="0"/>
              <a:t>Revitalizace kulturních památek</a:t>
            </a:r>
          </a:p>
          <a:p>
            <a:pPr marL="464058" lvl="1" indent="-171450">
              <a:buFontTx/>
              <a:buChar char="-"/>
            </a:pPr>
            <a:r>
              <a:rPr lang="cs-CZ" dirty="0"/>
              <a:t>revitalizace kulturních památek, expozice, depozitáře, technické zázemí, návštěvnická centra, edukační centra, restaurování, vybavení pro konzervaci </a:t>
            </a:r>
            <a:br>
              <a:rPr lang="cs-CZ" dirty="0"/>
            </a:br>
            <a:r>
              <a:rPr lang="cs-CZ" dirty="0"/>
              <a:t>a restaurování, evidence a dokumentace mobiliárních fondů</a:t>
            </a:r>
          </a:p>
          <a:p>
            <a:pPr marL="464058" lvl="1" indent="-171450">
              <a:buFontTx/>
              <a:buChar char="-"/>
            </a:pPr>
            <a:r>
              <a:rPr lang="cs-CZ" dirty="0"/>
              <a:t>doplňková aktivita: parkoviště u památek</a:t>
            </a:r>
          </a:p>
          <a:p>
            <a:pPr marL="0" indent="0">
              <a:buFontTx/>
              <a:buNone/>
            </a:pPr>
            <a:r>
              <a:rPr lang="cs-CZ" sz="2400" b="1" dirty="0"/>
              <a:t>Revitalizace a vybavení městských a obecních muzeí</a:t>
            </a:r>
          </a:p>
          <a:p>
            <a:pPr marL="464058" lvl="1" indent="-171450">
              <a:buFontTx/>
              <a:buChar char="-"/>
            </a:pPr>
            <a:r>
              <a:rPr lang="cs-CZ" dirty="0"/>
              <a:t>revitalizace muzeí, expozice, depozitáře, technické zázemí, návštěvnická centra, edukační centra, restaurování, vybavení pro konzervaci a restaurování, evidence a dokumentace muzejních sbírek</a:t>
            </a:r>
          </a:p>
          <a:p>
            <a:pPr marL="0" indent="0">
              <a:buFontTx/>
              <a:buNone/>
            </a:pPr>
            <a:r>
              <a:rPr lang="cs-CZ" sz="2400" b="1" dirty="0"/>
              <a:t>Rekonstrukce a vybavení obecních profesionálních knihoven</a:t>
            </a:r>
          </a:p>
          <a:p>
            <a:pPr marL="464058" lvl="1" indent="-171450">
              <a:buFontTx/>
              <a:buChar char="-"/>
            </a:pPr>
            <a:r>
              <a:rPr lang="cs-CZ" dirty="0"/>
              <a:t>výstavba, rekonstrukce knihoven, návštěvnické a technické zázemí, zařízení pro digitalizaci a aplikační software, technické vybavení knihoven</a:t>
            </a:r>
          </a:p>
        </p:txBody>
      </p:sp>
    </p:spTree>
    <p:extLst>
      <p:ext uri="{BB962C8B-B14F-4D97-AF65-F5344CB8AC3E}">
        <p14:creationId xmlns:p14="http://schemas.microsoft.com/office/powerpoint/2010/main" val="8084962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B1C799-EE5F-4874-9FB3-9D14A94F3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CLLD v IROP 2021-27 </a:t>
            </a:r>
            <a:br>
              <a:rPr lang="cs-CZ" b="1" dirty="0"/>
            </a:br>
            <a:r>
              <a:rPr lang="cs-CZ" b="1" dirty="0"/>
              <a:t>/ CESTOVNÍ RUCH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B7CEC78-393C-4DA7-89C3-F078F28ADE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59" y="1845734"/>
            <a:ext cx="7920992" cy="4023360"/>
          </a:xfrm>
        </p:spPr>
        <p:txBody>
          <a:bodyPr>
            <a:noAutofit/>
          </a:bodyPr>
          <a:lstStyle/>
          <a:p>
            <a:pPr marL="0" indent="0">
              <a:buFontTx/>
              <a:buNone/>
            </a:pPr>
            <a:r>
              <a:rPr lang="cs-CZ" sz="2400" b="1" dirty="0"/>
              <a:t>Veřejná infrastruktura udržitelného cestovního ruchu</a:t>
            </a:r>
          </a:p>
          <a:p>
            <a:pPr marL="464058" lvl="1" indent="-171450">
              <a:buFontTx/>
              <a:buChar char="-"/>
            </a:pPr>
            <a:r>
              <a:rPr lang="cs-CZ" dirty="0"/>
              <a:t>budování a revitalizace doprovodné infrastruktury cestovního ruchu </a:t>
            </a:r>
            <a:br>
              <a:rPr lang="cs-CZ" dirty="0"/>
            </a:br>
            <a:r>
              <a:rPr lang="cs-CZ" dirty="0"/>
              <a:t>(např. odpočívadla, parkoviště, sociální zařízení, veřejná infrastruktura </a:t>
            </a:r>
            <a:br>
              <a:rPr lang="cs-CZ" dirty="0"/>
            </a:br>
            <a:r>
              <a:rPr lang="cs-CZ" dirty="0"/>
              <a:t>pro vodáckou a vodní turistiku / rekreační plavbu)</a:t>
            </a:r>
          </a:p>
          <a:p>
            <a:pPr marL="464058" lvl="1" indent="-171450">
              <a:buFontTx/>
              <a:buChar char="-"/>
            </a:pPr>
            <a:r>
              <a:rPr lang="cs-CZ" dirty="0"/>
              <a:t>budování páteřních, regionálních a lokálních turistických tras </a:t>
            </a:r>
            <a:br>
              <a:rPr lang="cs-CZ" dirty="0"/>
            </a:br>
            <a:r>
              <a:rPr lang="cs-CZ" dirty="0"/>
              <a:t>a revitalizace sítě značení</a:t>
            </a:r>
          </a:p>
          <a:p>
            <a:pPr marL="464058" lvl="1" indent="-171450">
              <a:buFontTx/>
              <a:buChar char="-"/>
            </a:pPr>
            <a:r>
              <a:rPr lang="cs-CZ" dirty="0"/>
              <a:t>propojená a otevřená řešení návštěvnického provozu </a:t>
            </a:r>
            <a:br>
              <a:rPr lang="cs-CZ" dirty="0"/>
            </a:br>
            <a:r>
              <a:rPr lang="cs-CZ" dirty="0"/>
              <a:t>a navigačních systémů měst a obcí</a:t>
            </a:r>
          </a:p>
          <a:p>
            <a:pPr marL="464058" lvl="1" indent="-171450">
              <a:buFontTx/>
              <a:buChar char="-"/>
            </a:pPr>
            <a:r>
              <a:rPr lang="cs-CZ" dirty="0"/>
              <a:t>rekonstrukce stávajících a budování nových turistických informačních center</a:t>
            </a:r>
          </a:p>
          <a:p>
            <a:pPr marL="464058" lvl="1" indent="-171450"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76227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B1C799-EE5F-4874-9FB3-9D14A94F3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CLLD v OPŽP 2021-27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B7CEC78-393C-4DA7-89C3-F078F28ADE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59" y="1845734"/>
            <a:ext cx="7543801" cy="4023360"/>
          </a:xfrm>
        </p:spPr>
        <p:txBody>
          <a:bodyPr>
            <a:noAutofit/>
          </a:bodyPr>
          <a:lstStyle/>
          <a:p>
            <a:pPr marL="201168" lvl="1" indent="0">
              <a:buNone/>
            </a:pPr>
            <a:r>
              <a:rPr lang="cs-CZ" sz="2000" b="1" dirty="0"/>
              <a:t>SC 1.1 Podpora opatření v oblasti energetické účinnosti</a:t>
            </a:r>
            <a:endParaRPr lang="cs-CZ" sz="2000" dirty="0"/>
          </a:p>
          <a:p>
            <a:pPr lvl="1"/>
            <a:r>
              <a:rPr lang="cs-CZ" sz="2000" dirty="0"/>
              <a:t>snížení energetické náročnosti veř. budov a veř. infrastruktury</a:t>
            </a:r>
          </a:p>
          <a:p>
            <a:pPr lvl="1"/>
            <a:r>
              <a:rPr lang="cs-CZ" sz="2000" dirty="0"/>
              <a:t>snížení energetické náročnosti systémů technologické spotřeby energie</a:t>
            </a:r>
          </a:p>
          <a:p>
            <a:pPr lvl="1"/>
            <a:r>
              <a:rPr lang="cs-CZ" sz="2000" dirty="0"/>
              <a:t>výstavba nových veřejných budov, které budou splňovat parametry pro pasivní nebo plusové budovy</a:t>
            </a:r>
          </a:p>
          <a:p>
            <a:pPr lvl="1"/>
            <a:r>
              <a:rPr lang="cs-CZ" sz="2000" dirty="0"/>
              <a:t>doprovodné aktivity:</a:t>
            </a:r>
          </a:p>
          <a:p>
            <a:pPr lvl="2"/>
            <a:r>
              <a:rPr lang="cs-CZ" sz="2000" dirty="0"/>
              <a:t>zlepšení kvality vnitřního prostředí budov</a:t>
            </a:r>
          </a:p>
          <a:p>
            <a:pPr lvl="2"/>
            <a:r>
              <a:rPr lang="cs-CZ" sz="2000" dirty="0"/>
              <a:t>zvýšení adaptability budov/infrastruktury na změnu klimatu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7AAB56BF-72A3-41C5-8530-F5AD14DB2FF5}"/>
              </a:ext>
            </a:extLst>
          </p:cNvPr>
          <p:cNvSpPr txBox="1"/>
          <p:nvPr/>
        </p:nvSpPr>
        <p:spPr>
          <a:xfrm rot="646111">
            <a:off x="6210985" y="428004"/>
            <a:ext cx="25519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>
                <a:solidFill>
                  <a:srgbClr val="C00000"/>
                </a:solidFill>
              </a:rPr>
              <a:t>PILOTNÍ</a:t>
            </a:r>
          </a:p>
          <a:p>
            <a:pPr algn="ctr"/>
            <a:r>
              <a:rPr lang="cs-CZ" sz="2800" b="1" dirty="0">
                <a:solidFill>
                  <a:srgbClr val="C00000"/>
                </a:solidFill>
              </a:rPr>
              <a:t>PROJEKT(Y)</a:t>
            </a:r>
          </a:p>
        </p:txBody>
      </p:sp>
    </p:spTree>
    <p:extLst>
      <p:ext uri="{BB962C8B-B14F-4D97-AF65-F5344CB8AC3E}">
        <p14:creationId xmlns:p14="http://schemas.microsoft.com/office/powerpoint/2010/main" val="26816477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B1C799-EE5F-4874-9FB3-9D14A94F3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CLLD v </a:t>
            </a:r>
            <a:r>
              <a:rPr lang="en-GB" b="1" dirty="0"/>
              <a:t>OP</a:t>
            </a:r>
            <a:r>
              <a:rPr lang="cs-CZ" b="1" dirty="0"/>
              <a:t>TAK 2021-27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B7CEC78-393C-4DA7-89C3-F078F28ADE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dirty="0"/>
              <a:t>určeno pro malé a střední podniky (MSP)</a:t>
            </a:r>
          </a:p>
          <a:p>
            <a:pPr lvl="1"/>
            <a:r>
              <a:rPr lang="cs-CZ" sz="2000" dirty="0"/>
              <a:t>digitalizace</a:t>
            </a:r>
          </a:p>
          <a:p>
            <a:pPr lvl="1"/>
            <a:r>
              <a:rPr lang="cs-CZ" sz="2000" dirty="0"/>
              <a:t>automatizace</a:t>
            </a:r>
          </a:p>
          <a:p>
            <a:pPr lvl="1"/>
            <a:r>
              <a:rPr lang="cs-CZ" sz="2000" dirty="0"/>
              <a:t>robotizace</a:t>
            </a:r>
          </a:p>
          <a:p>
            <a:pPr marL="201168" lvl="1" indent="0">
              <a:buNone/>
            </a:pPr>
            <a:r>
              <a:rPr lang="cs-CZ" sz="2000" dirty="0"/>
              <a:t>tj. inovativní projekty s vysokou přidanou hodnotou</a:t>
            </a:r>
          </a:p>
          <a:p>
            <a:pPr marL="201168" lvl="1" indent="0">
              <a:buNone/>
            </a:pPr>
            <a:r>
              <a:rPr lang="cs-CZ" sz="2000" i="1" dirty="0"/>
              <a:t>míra dotace: max. 50%</a:t>
            </a:r>
            <a:endParaRPr lang="cs-CZ" sz="2800" i="1" dirty="0"/>
          </a:p>
        </p:txBody>
      </p:sp>
    </p:spTree>
    <p:extLst>
      <p:ext uri="{BB962C8B-B14F-4D97-AF65-F5344CB8AC3E}">
        <p14:creationId xmlns:p14="http://schemas.microsoft.com/office/powerpoint/2010/main" val="35582296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B1C799-EE5F-4874-9FB3-9D14A94F3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CLLD v </a:t>
            </a:r>
            <a:r>
              <a:rPr lang="en-GB" b="1" dirty="0"/>
              <a:t>OP</a:t>
            </a:r>
            <a:r>
              <a:rPr lang="cs-CZ" b="1" dirty="0"/>
              <a:t>Z</a:t>
            </a:r>
            <a:r>
              <a:rPr lang="en-GB" b="1" dirty="0"/>
              <a:t>+</a:t>
            </a:r>
            <a:r>
              <a:rPr lang="cs-CZ" b="1" dirty="0"/>
              <a:t> 2021-27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B7CEC78-393C-4DA7-89C3-F078F28ADE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239" y="1737361"/>
            <a:ext cx="7543801" cy="4023360"/>
          </a:xfrm>
        </p:spPr>
        <p:txBody>
          <a:bodyPr>
            <a:noAutofit/>
          </a:bodyPr>
          <a:lstStyle/>
          <a:p>
            <a:pPr marL="201168" lvl="1" indent="0">
              <a:buNone/>
            </a:pPr>
            <a:r>
              <a:rPr lang="cs-CZ" sz="2000" b="1" dirty="0"/>
              <a:t>SC 2.1 posílit aktivní začleňování občanů…</a:t>
            </a:r>
          </a:p>
          <a:p>
            <a:pPr lvl="1"/>
            <a:r>
              <a:rPr lang="cs-CZ" sz="2000" dirty="0"/>
              <a:t>aktivizace a participace CS, komunitní (sociální) práce, kom. centra</a:t>
            </a:r>
          </a:p>
          <a:p>
            <a:pPr lvl="1"/>
            <a:r>
              <a:rPr lang="cs-CZ" sz="2000" dirty="0"/>
              <a:t>sociální práce, posílení kompetencí obcí</a:t>
            </a:r>
          </a:p>
          <a:p>
            <a:pPr lvl="1"/>
            <a:r>
              <a:rPr lang="cs-CZ" sz="2000" dirty="0"/>
              <a:t>posílení prvků svépomoci, vzájemné pomoci, sousedské výpomoci, sdílení a výměny zkušeností, podpora dobrovolnictví </a:t>
            </a:r>
            <a:br>
              <a:rPr lang="cs-CZ" sz="2000" dirty="0"/>
            </a:br>
            <a:r>
              <a:rPr lang="cs-CZ" sz="2000" dirty="0"/>
              <a:t>a mezigenerační výměny a výpomoci</a:t>
            </a:r>
          </a:p>
          <a:p>
            <a:pPr lvl="1"/>
            <a:r>
              <a:rPr lang="cs-CZ" sz="2000" dirty="0"/>
              <a:t>sdílená a neformální péče, vč. paliativní a domácí hospicové</a:t>
            </a:r>
          </a:p>
          <a:p>
            <a:pPr lvl="1"/>
            <a:r>
              <a:rPr lang="cs-CZ" sz="2000" dirty="0"/>
              <a:t>zaměstnanostní programy – podpora tvorby pracovních míst</a:t>
            </a:r>
          </a:p>
          <a:p>
            <a:pPr lvl="1"/>
            <a:r>
              <a:rPr lang="cs-CZ" sz="2000" dirty="0"/>
              <a:t>posilování rodinných vazeb – příměstské komunitní tábory, </a:t>
            </a:r>
            <a:br>
              <a:rPr lang="cs-CZ" sz="2000" dirty="0"/>
            </a:br>
            <a:r>
              <a:rPr lang="cs-CZ" sz="2000" dirty="0"/>
              <a:t>programy pro rodiny</a:t>
            </a:r>
          </a:p>
          <a:p>
            <a:pPr lvl="1"/>
            <a:r>
              <a:rPr lang="cs-CZ" sz="2000" dirty="0"/>
              <a:t>vzdělávací a edukační aktivity </a:t>
            </a:r>
          </a:p>
          <a:p>
            <a:pPr marL="201168" lvl="1" indent="0">
              <a:buNone/>
            </a:pPr>
            <a:r>
              <a:rPr lang="cs-CZ" sz="2000" i="1" dirty="0">
                <a:solidFill>
                  <a:srgbClr val="FF0000"/>
                </a:solidFill>
              </a:rPr>
              <a:t>míra dotace 100%: MAS Pošumaví by mohla být nositelem individuálního projektu – je nutné vydefinovat cílové skupiny a potřeby v území</a:t>
            </a:r>
            <a:r>
              <a:rPr lang="cs-CZ" sz="2000" i="1">
                <a:solidFill>
                  <a:srgbClr val="FF0000"/>
                </a:solidFill>
              </a:rPr>
              <a:t>. </a:t>
            </a:r>
            <a:endParaRPr lang="cs-CZ" sz="2000" i="1" dirty="0">
              <a:solidFill>
                <a:srgbClr val="FF0000"/>
              </a:solidFill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0965052F-22AA-4E01-AE33-FECECB572AE2}"/>
              </a:ext>
            </a:extLst>
          </p:cNvPr>
          <p:cNvSpPr txBox="1"/>
          <p:nvPr/>
        </p:nvSpPr>
        <p:spPr>
          <a:xfrm rot="646111">
            <a:off x="6210985" y="389904"/>
            <a:ext cx="25519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>
                <a:solidFill>
                  <a:srgbClr val="C00000"/>
                </a:solidFill>
              </a:rPr>
              <a:t>INTEGROVANÝ</a:t>
            </a:r>
          </a:p>
          <a:p>
            <a:pPr algn="ctr"/>
            <a:r>
              <a:rPr lang="cs-CZ" sz="2800" b="1" dirty="0">
                <a:solidFill>
                  <a:srgbClr val="C00000"/>
                </a:solidFill>
              </a:rPr>
              <a:t>PROJEKT MAS</a:t>
            </a:r>
          </a:p>
        </p:txBody>
      </p:sp>
    </p:spTree>
    <p:extLst>
      <p:ext uri="{BB962C8B-B14F-4D97-AF65-F5344CB8AC3E}">
        <p14:creationId xmlns:p14="http://schemas.microsoft.com/office/powerpoint/2010/main" val="22023889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863C4433-D89B-40E3-8A72-AF3C7C8F9153}"/>
              </a:ext>
            </a:extLst>
          </p:cNvPr>
          <p:cNvSpPr txBox="1"/>
          <p:nvPr/>
        </p:nvSpPr>
        <p:spPr>
          <a:xfrm>
            <a:off x="2286000" y="3246690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8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enviromentální</a:t>
            </a:r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BD011CE8-39D7-4BF0-85EB-B75D673EF3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465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77566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DĚKUJEME ZA POZORNOST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b="1" dirty="0"/>
          </a:p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00D7D260-CE58-4B89-82A7-99E669CA5CA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2636" y="2752344"/>
            <a:ext cx="3538728" cy="1353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3190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2FD109-4FEC-495B-96B6-F3544EBB9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/>
              <a:t>Operační programy MAS v programovém období 2014 - 2020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7A58A49-F1D5-4673-8931-DDC1066928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3377" y="1737361"/>
            <a:ext cx="8719794" cy="4131733"/>
          </a:xfrm>
        </p:spPr>
        <p:txBody>
          <a:bodyPr>
            <a:normAutofit fontScale="85000" lnSpcReduction="20000"/>
          </a:bodyPr>
          <a:lstStyle/>
          <a:p>
            <a:r>
              <a:rPr lang="cs-CZ" b="1" u="sng" dirty="0"/>
              <a:t>IROP</a:t>
            </a:r>
            <a:r>
              <a:rPr lang="cs-CZ" dirty="0"/>
              <a:t> – celková alokace 105 690 450 Kč</a:t>
            </a:r>
          </a:p>
          <a:p>
            <a:r>
              <a:rPr lang="cs-CZ" dirty="0"/>
              <a:t>- v roce 2021 vyčerpáno 105 475 450 Kč – podpořeno 48 projektů</a:t>
            </a:r>
          </a:p>
          <a:p>
            <a:r>
              <a:rPr lang="cs-CZ" dirty="0"/>
              <a:t>- v listopadu 2021 vyhlášena poslední výzva na Mobilitu sociálních služeb ve výši 215 000 Kč</a:t>
            </a:r>
          </a:p>
          <a:p>
            <a:pPr marL="0" indent="0">
              <a:buNone/>
            </a:pPr>
            <a:r>
              <a:rPr lang="cs-CZ" dirty="0"/>
              <a:t> </a:t>
            </a:r>
          </a:p>
          <a:p>
            <a:pPr marL="0" indent="0">
              <a:buNone/>
            </a:pPr>
            <a:r>
              <a:rPr lang="cs-CZ" b="1" u="sng" dirty="0"/>
              <a:t>OPZ</a:t>
            </a:r>
            <a:r>
              <a:rPr lang="cs-CZ" dirty="0"/>
              <a:t> – celková alokace 15 450 000 Kč</a:t>
            </a:r>
          </a:p>
          <a:p>
            <a:pPr>
              <a:buFontTx/>
              <a:buChar char="-"/>
            </a:pPr>
            <a:r>
              <a:rPr lang="cs-CZ" dirty="0"/>
              <a:t>v roce 2021 vyčerpáno 14 772 795 Kč – podpořeno 8 projektů</a:t>
            </a:r>
          </a:p>
          <a:p>
            <a:pPr>
              <a:buFontTx/>
              <a:buChar char="-"/>
            </a:pPr>
            <a:r>
              <a:rPr lang="cs-CZ" dirty="0"/>
              <a:t>program je již od roku 2020 uzavřen</a:t>
            </a:r>
          </a:p>
          <a:p>
            <a:endParaRPr lang="cs-CZ" dirty="0"/>
          </a:p>
          <a:p>
            <a:r>
              <a:rPr lang="cs-CZ" b="1" u="sng" dirty="0"/>
              <a:t>PRV</a:t>
            </a:r>
            <a:r>
              <a:rPr lang="cs-CZ" dirty="0"/>
              <a:t> – celková alokace 78 930 420 Kč</a:t>
            </a:r>
          </a:p>
          <a:p>
            <a:r>
              <a:rPr lang="cs-CZ" dirty="0"/>
              <a:t>- v roce 2021 vyčerpáno ………….. – podpořeno 83 projektů</a:t>
            </a:r>
          </a:p>
          <a:p>
            <a:r>
              <a:rPr lang="cs-CZ" dirty="0"/>
              <a:t>- bylo vyhlášeno tzv. přechodné období pro které je alokováno více než 20 000 000 Kč, výzva bude vyhlášena v roce 2022</a:t>
            </a:r>
          </a:p>
        </p:txBody>
      </p:sp>
    </p:spTree>
    <p:extLst>
      <p:ext uri="{BB962C8B-B14F-4D97-AF65-F5344CB8AC3E}">
        <p14:creationId xmlns:p14="http://schemas.microsoft.com/office/powerpoint/2010/main" val="765201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92DDC00C-856B-47A8-90B8-41E071E48996}"/>
              </a:ext>
            </a:extLst>
          </p:cNvPr>
          <p:cNvSpPr txBox="1"/>
          <p:nvPr/>
        </p:nvSpPr>
        <p:spPr>
          <a:xfrm>
            <a:off x="245097" y="1791092"/>
            <a:ext cx="889890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200" b="1" dirty="0"/>
              <a:t>Přehled možných OP 2021 -2027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F2EEF19A-F1F6-41B9-BBB6-E1EF954963F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2636" y="4524583"/>
            <a:ext cx="3538728" cy="1353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78817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67F1D516-669E-482F-A135-03AC697D43EC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072107499"/>
              </p:ext>
            </p:extLst>
          </p:nvPr>
        </p:nvGraphicFramePr>
        <p:xfrm>
          <a:off x="692150" y="1846263"/>
          <a:ext cx="8451850" cy="4314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Nadpis 1">
            <a:extLst>
              <a:ext uri="{FF2B5EF4-FFF2-40B4-BE49-F238E27FC236}">
                <a16:creationId xmlns:a16="http://schemas.microsoft.com/office/drawing/2014/main" id="{529C1B82-5504-40E3-951F-84FF0571B85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079702" y="542925"/>
            <a:ext cx="4906538" cy="1126893"/>
          </a:xfrm>
        </p:spPr>
        <p:txBody>
          <a:bodyPr/>
          <a:lstStyle/>
          <a:p>
            <a:r>
              <a:rPr lang="cs-CZ" dirty="0"/>
              <a:t>CLLD 2021 - 2027</a:t>
            </a:r>
          </a:p>
        </p:txBody>
      </p:sp>
      <p:pic>
        <p:nvPicPr>
          <p:cNvPr id="8" name="Grafický objekt 7" descr="Marketing">
            <a:extLst>
              <a:ext uri="{FF2B5EF4-FFF2-40B4-BE49-F238E27FC236}">
                <a16:creationId xmlns:a16="http://schemas.microsoft.com/office/drawing/2014/main" id="{2F43DF45-DE1C-4B4B-94AC-D52FC9C5F0C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572000" y="2340205"/>
            <a:ext cx="914400" cy="914400"/>
          </a:xfrm>
          <a:prstGeom prst="rect">
            <a:avLst/>
          </a:prstGeom>
        </p:spPr>
      </p:pic>
      <p:pic>
        <p:nvPicPr>
          <p:cNvPr id="10" name="Grafický objekt 9" descr="Kladivo">
            <a:extLst>
              <a:ext uri="{FF2B5EF4-FFF2-40B4-BE49-F238E27FC236}">
                <a16:creationId xmlns:a16="http://schemas.microsoft.com/office/drawing/2014/main" id="{B0CBFC2B-6568-4A05-90BC-3E38075C1E0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572000" y="4583783"/>
            <a:ext cx="914400" cy="914400"/>
          </a:xfrm>
          <a:prstGeom prst="rect">
            <a:avLst/>
          </a:prstGeom>
        </p:spPr>
      </p:pic>
      <p:sp>
        <p:nvSpPr>
          <p:cNvPr id="11" name="Veselý obličej 10">
            <a:extLst>
              <a:ext uri="{FF2B5EF4-FFF2-40B4-BE49-F238E27FC236}">
                <a16:creationId xmlns:a16="http://schemas.microsoft.com/office/drawing/2014/main" id="{4243E011-37F7-4892-A2C9-CDACE4682ED0}"/>
              </a:ext>
            </a:extLst>
          </p:cNvPr>
          <p:cNvSpPr/>
          <p:nvPr/>
        </p:nvSpPr>
        <p:spPr>
          <a:xfrm>
            <a:off x="1121790" y="3619893"/>
            <a:ext cx="499620" cy="509047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Veselý obličej 11">
            <a:extLst>
              <a:ext uri="{FF2B5EF4-FFF2-40B4-BE49-F238E27FC236}">
                <a16:creationId xmlns:a16="http://schemas.microsoft.com/office/drawing/2014/main" id="{A187BEF7-9854-4F72-9DA5-AED74F5921B7}"/>
              </a:ext>
            </a:extLst>
          </p:cNvPr>
          <p:cNvSpPr/>
          <p:nvPr/>
        </p:nvSpPr>
        <p:spPr>
          <a:xfrm>
            <a:off x="2950590" y="3110846"/>
            <a:ext cx="499620" cy="509047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9439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5FE5AC5-8C9F-445F-AAEC-E89F466B08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55FE5AC5-8C9F-445F-AAEC-E89F466B086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DE4D2DA-9F0F-40BA-92A1-B653EE863A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graphicEl>
                                              <a:dgm id="{4DE4D2DA-9F0F-40BA-92A1-B653EE863A3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6A69575-A90F-4F05-BC13-35A04AF88A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graphicEl>
                                              <a:dgm id="{66A69575-A90F-4F05-BC13-35A04AF88AE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4CACA47-B620-4950-A9D4-8604AA76B4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graphicEl>
                                              <a:dgm id="{B4CACA47-B620-4950-A9D4-8604AA76B44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90EEAE5-0D89-49C8-BE03-DA52F844AF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graphicEl>
                                              <a:dgm id="{290EEAE5-0D89-49C8-BE03-DA52F844AFB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FB2FB74-D950-4780-8B3F-E6E8A32428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graphicEl>
                                              <a:dgm id="{DFB2FB74-D950-4780-8B3F-E6E8A324288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1F638E8-323F-494C-8DBE-5DE8627FF5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graphicEl>
                                              <a:dgm id="{41F638E8-323F-494C-8DBE-5DE8627FF5B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96B4376-4101-4FFC-B177-6CF9232E6A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graphicEl>
                                              <a:dgm id="{E96B4376-4101-4FFC-B177-6CF9232E6AC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6D29452-A02B-49DE-B3F6-3D3D9A4B99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>
                                            <p:graphicEl>
                                              <a:dgm id="{F6D29452-A02B-49DE-B3F6-3D3D9A4B997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72464EA-966E-43AC-8444-47EE1EDE2B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">
                                            <p:graphicEl>
                                              <a:dgm id="{E72464EA-966E-43AC-8444-47EE1EDE2B7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67444CE-5366-44EA-93D6-1B165237D1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">
                                            <p:graphicEl>
                                              <a:dgm id="{967444CE-5366-44EA-93D6-1B165237D1F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DCE811C-BD79-4D71-8BEE-4471AF2E80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">
                                            <p:graphicEl>
                                              <a:dgm id="{FDCE811C-BD79-4D71-8BEE-4471AF2E808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6F7E478-CA15-485C-9325-C61422EA3D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">
                                            <p:graphicEl>
                                              <a:dgm id="{D6F7E478-CA15-485C-9325-C61422EA3D0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C969527-3CB1-4FE1-931F-CCD5AD9379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">
                                            <p:graphicEl>
                                              <a:dgm id="{FC969527-3CB1-4FE1-931F-CCD5AD93794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B1C799-EE5F-4874-9FB3-9D14A94F3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accent2"/>
                </a:solidFill>
              </a:rPr>
              <a:t>CLLD v jednotlivých OP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B7CEC78-393C-4DA7-89C3-F078F28ADE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59" y="1845734"/>
            <a:ext cx="7543801" cy="4570564"/>
          </a:xfrm>
        </p:spPr>
        <p:txBody>
          <a:bodyPr>
            <a:normAutofit/>
          </a:bodyPr>
          <a:lstStyle/>
          <a:p>
            <a:r>
              <a:rPr lang="cs-CZ" sz="2800" b="1"/>
              <a:t>SZP </a:t>
            </a:r>
            <a:r>
              <a:rPr lang="cs-CZ" sz="2800" b="1" dirty="0"/>
              <a:t>– Společná zemědělská politika</a:t>
            </a:r>
          </a:p>
          <a:p>
            <a:r>
              <a:rPr lang="cs-CZ" sz="2800" b="1" dirty="0"/>
              <a:t>IROP – Integrovaný regionální operační program</a:t>
            </a:r>
          </a:p>
          <a:p>
            <a:r>
              <a:rPr lang="cs-CZ" sz="2800" b="1" dirty="0"/>
              <a:t>OPŽP – OP Životní prostředí</a:t>
            </a:r>
          </a:p>
          <a:p>
            <a:r>
              <a:rPr lang="cs-CZ" sz="2800" b="1" dirty="0"/>
              <a:t>OPTAK – OP Technologie a aplikace </a:t>
            </a:r>
            <a:br>
              <a:rPr lang="cs-CZ" sz="2800" b="1" dirty="0"/>
            </a:br>
            <a:r>
              <a:rPr lang="cs-CZ" sz="2800" b="1" dirty="0"/>
              <a:t>                pro konkurenceschopnost</a:t>
            </a:r>
          </a:p>
          <a:p>
            <a:r>
              <a:rPr lang="cs-CZ" sz="2800" b="1" dirty="0"/>
              <a:t>OPZ</a:t>
            </a:r>
            <a:r>
              <a:rPr lang="en-GB" sz="2800" b="1" dirty="0"/>
              <a:t>+</a:t>
            </a:r>
            <a:r>
              <a:rPr lang="cs-CZ" sz="2800" b="1" dirty="0"/>
              <a:t> - OP Zaměstnanost</a:t>
            </a:r>
            <a:r>
              <a:rPr lang="en-GB" sz="2800" b="1" dirty="0"/>
              <a:t>+</a:t>
            </a:r>
            <a:endParaRPr lang="cs-CZ" sz="2800" b="1" dirty="0"/>
          </a:p>
        </p:txBody>
      </p:sp>
    </p:spTree>
    <p:extLst>
      <p:ext uri="{BB962C8B-B14F-4D97-AF65-F5344CB8AC3E}">
        <p14:creationId xmlns:p14="http://schemas.microsoft.com/office/powerpoint/2010/main" val="10397058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B1C799-EE5F-4874-9FB3-9D14A94F3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CLLD v SZP 2024/5-2027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B7CEC78-393C-4DA7-89C3-F078F28ADE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60" y="1845734"/>
            <a:ext cx="7543800" cy="4323418"/>
          </a:xfrm>
        </p:spPr>
        <p:txBody>
          <a:bodyPr>
            <a:noAutofit/>
          </a:bodyPr>
          <a:lstStyle/>
          <a:p>
            <a:pPr marL="201168" lvl="1" indent="0">
              <a:buNone/>
            </a:pPr>
            <a:r>
              <a:rPr lang="cs-CZ" sz="2400" b="1" dirty="0"/>
              <a:t>intervence LEADER dle čl. 71 Spolupráce</a:t>
            </a:r>
          </a:p>
          <a:p>
            <a:pPr lvl="1"/>
            <a:r>
              <a:rPr lang="cs-CZ" sz="2000" dirty="0"/>
              <a:t>zemědělské podnikání</a:t>
            </a:r>
          </a:p>
          <a:p>
            <a:pPr lvl="1"/>
            <a:r>
              <a:rPr lang="cs-CZ" sz="2000" dirty="0"/>
              <a:t>zpracování a uvádění na trh</a:t>
            </a:r>
          </a:p>
          <a:p>
            <a:pPr lvl="1"/>
            <a:r>
              <a:rPr lang="cs-CZ" sz="2000" dirty="0"/>
              <a:t>nezemědělské podnikání</a:t>
            </a:r>
          </a:p>
          <a:p>
            <a:pPr lvl="1"/>
            <a:r>
              <a:rPr lang="cs-CZ" sz="2000" dirty="0"/>
              <a:t>lesnické aktivity</a:t>
            </a:r>
          </a:p>
          <a:p>
            <a:pPr lvl="1"/>
            <a:r>
              <a:rPr lang="cs-CZ" sz="2000" dirty="0"/>
              <a:t>zemědělská infrastruktura</a:t>
            </a:r>
          </a:p>
          <a:p>
            <a:pPr lvl="1"/>
            <a:r>
              <a:rPr lang="cs-CZ" sz="2000" dirty="0"/>
              <a:t>neproduktivní investice v lesích</a:t>
            </a:r>
          </a:p>
          <a:p>
            <a:pPr lvl="1"/>
            <a:r>
              <a:rPr lang="cs-CZ" sz="2000" dirty="0"/>
              <a:t>občanská vybavenost</a:t>
            </a:r>
          </a:p>
          <a:p>
            <a:pPr lvl="1"/>
            <a:r>
              <a:rPr lang="cs-CZ" sz="2000" dirty="0"/>
              <a:t>případně nové aktivity</a:t>
            </a:r>
          </a:p>
          <a:p>
            <a:pPr lvl="1"/>
            <a:r>
              <a:rPr lang="cs-CZ" sz="2000" dirty="0"/>
              <a:t>projekty spolupráce MAS</a:t>
            </a:r>
          </a:p>
          <a:p>
            <a:pPr lvl="1"/>
            <a:r>
              <a:rPr lang="cs-CZ" sz="2000" dirty="0">
                <a:solidFill>
                  <a:srgbClr val="C00000"/>
                </a:solidFill>
              </a:rPr>
              <a:t>- zřejmě nebudou:  vzdělávací projekty, preventivní protipovodňová opatření v lesích</a:t>
            </a:r>
          </a:p>
          <a:p>
            <a:pPr marL="201168" lvl="1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1390272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B1C799-EE5F-4874-9FB3-9D14A94F3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CLLD v IROP 2021-27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B7CEC78-393C-4DA7-89C3-F078F28ADE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201168" lvl="1" indent="0">
              <a:buNone/>
            </a:pPr>
            <a:r>
              <a:rPr lang="cs-CZ" sz="2000" b="1" dirty="0"/>
              <a:t>SC 5.1 Podpora integrovaného a inkluzivního sociálního, hospodářského a environmentálního místního rozvoje, </a:t>
            </a:r>
            <a:br>
              <a:rPr lang="cs-CZ" sz="2000" b="1" dirty="0"/>
            </a:br>
            <a:r>
              <a:rPr lang="cs-CZ" sz="2000" b="1" dirty="0"/>
              <a:t>kultury, přírodního dědictví, udržitelného cestovního ruchu </a:t>
            </a:r>
            <a:br>
              <a:rPr lang="cs-CZ" sz="2000" b="1" dirty="0"/>
            </a:br>
            <a:r>
              <a:rPr lang="cs-CZ" sz="2000" b="1" dirty="0"/>
              <a:t>a bezpečnosti v jiných než městských oblastech </a:t>
            </a:r>
          </a:p>
          <a:p>
            <a:pPr lvl="1"/>
            <a:r>
              <a:rPr lang="cs-CZ" sz="2000" dirty="0"/>
              <a:t>DOPRAVA</a:t>
            </a:r>
          </a:p>
          <a:p>
            <a:pPr lvl="1"/>
            <a:r>
              <a:rPr lang="cs-CZ" sz="2000" dirty="0"/>
              <a:t>VEŘEJNÁ PROSTRANSTVÍ</a:t>
            </a:r>
          </a:p>
          <a:p>
            <a:pPr lvl="1"/>
            <a:r>
              <a:rPr lang="cs-CZ" sz="2000" dirty="0"/>
              <a:t>HASIČI</a:t>
            </a:r>
          </a:p>
          <a:p>
            <a:pPr lvl="1"/>
            <a:r>
              <a:rPr lang="cs-CZ" sz="2000" dirty="0"/>
              <a:t>VZDĚLÁVÁNÍ</a:t>
            </a:r>
          </a:p>
          <a:p>
            <a:pPr lvl="1"/>
            <a:r>
              <a:rPr lang="cs-CZ" sz="2000" dirty="0"/>
              <a:t>SOCIÁLNÍ SLUŽBY</a:t>
            </a:r>
          </a:p>
          <a:p>
            <a:pPr lvl="1"/>
            <a:r>
              <a:rPr lang="cs-CZ" sz="2000" dirty="0"/>
              <a:t>KULTURA</a:t>
            </a:r>
          </a:p>
          <a:p>
            <a:pPr lvl="1"/>
            <a:r>
              <a:rPr lang="cs-CZ" sz="2000" dirty="0"/>
              <a:t>CESTOVNÍ RUCH</a:t>
            </a:r>
          </a:p>
          <a:p>
            <a:pPr marL="201168" lvl="1" indent="0">
              <a:buNone/>
            </a:pPr>
            <a:r>
              <a:rPr lang="cs-CZ" sz="2000" i="1" dirty="0"/>
              <a:t>míra dotace: 95% EU</a:t>
            </a:r>
            <a:r>
              <a:rPr lang="en-GB" sz="2000" i="1" dirty="0"/>
              <a:t>+</a:t>
            </a:r>
            <a:r>
              <a:rPr lang="cs-CZ" sz="2000" i="1" dirty="0"/>
              <a:t>SR / 5% žadatel</a:t>
            </a:r>
            <a:endParaRPr lang="cs-CZ" sz="2800" i="1" dirty="0"/>
          </a:p>
        </p:txBody>
      </p:sp>
    </p:spTree>
    <p:extLst>
      <p:ext uri="{BB962C8B-B14F-4D97-AF65-F5344CB8AC3E}">
        <p14:creationId xmlns:p14="http://schemas.microsoft.com/office/powerpoint/2010/main" val="4897075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B1C799-EE5F-4874-9FB3-9D14A94F3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CLLD v IROP 2021-27 </a:t>
            </a:r>
            <a:br>
              <a:rPr lang="cs-CZ" b="1" dirty="0"/>
            </a:br>
            <a:r>
              <a:rPr lang="cs-CZ" b="1" dirty="0"/>
              <a:t>/ DOPRAVA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B7CEC78-393C-4DA7-89C3-F078F28ADE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59" y="1845734"/>
            <a:ext cx="7920992" cy="40233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400" b="1" dirty="0"/>
              <a:t>Infrastruktura pro bezpečnou nemotorovou dopravu</a:t>
            </a:r>
          </a:p>
          <a:p>
            <a:pPr marL="464058" lvl="1" indent="-171450">
              <a:buFontTx/>
              <a:buChar char="-"/>
            </a:pPr>
            <a:r>
              <a:rPr lang="cs-CZ" dirty="0"/>
              <a:t>výstavba, modernizace a rekonstrukce komunikací pro pěší v trase </a:t>
            </a:r>
            <a:br>
              <a:rPr lang="cs-CZ" dirty="0"/>
            </a:br>
            <a:r>
              <a:rPr lang="cs-CZ" dirty="0"/>
              <a:t>nebo v křížení pozemní komunikace s vysokou intenzitou dopravy</a:t>
            </a:r>
          </a:p>
          <a:p>
            <a:pPr marL="464058" lvl="1" indent="-171450">
              <a:buFontTx/>
              <a:buChar char="-"/>
            </a:pPr>
            <a:r>
              <a:rPr lang="cs-CZ" dirty="0"/>
              <a:t>zvyšování bezpečnosti nemotorové dopravy stavebními úpravami komunikací pro pěší a pro cyklisty a instalací prvků zklidňujících dopravu v nehodových lokalitách</a:t>
            </a:r>
          </a:p>
          <a:p>
            <a:pPr marL="464058" lvl="1" indent="-171450">
              <a:buFontTx/>
              <a:buChar char="-"/>
            </a:pPr>
            <a:r>
              <a:rPr lang="cs-CZ" dirty="0"/>
              <a:t>doplňková aktivita: pro zvýšení bezpečnosti nemotorové dopravy nezbytné přímo související stavební úpravy pozemní komunikace, rekonstrukce místních komunikací</a:t>
            </a:r>
          </a:p>
          <a:p>
            <a:pPr marL="0" indent="0">
              <a:buFontTx/>
              <a:buNone/>
            </a:pPr>
            <a:r>
              <a:rPr lang="cs-CZ" sz="2400" b="1" dirty="0"/>
              <a:t>Infrastruktura pro cyklistickou dopravu</a:t>
            </a:r>
          </a:p>
          <a:p>
            <a:pPr marL="464058" lvl="1" indent="-171450">
              <a:buFontTx/>
              <a:buChar char="-"/>
            </a:pPr>
            <a:r>
              <a:rPr lang="cs-CZ" dirty="0"/>
              <a:t>výstavba, modernizace a rekonstrukce vyhrazených komunikací pro cyklisty sloužících k dopravě do zaměstnání, škol a za službami, nebo napojující se </a:t>
            </a:r>
            <a:br>
              <a:rPr lang="cs-CZ" dirty="0"/>
            </a:br>
            <a:r>
              <a:rPr lang="cs-CZ" dirty="0"/>
              <a:t>na stávající komunikace pro cyklisty, včetně doprovodné infrastruktury</a:t>
            </a:r>
          </a:p>
          <a:p>
            <a:pPr marL="464058" lvl="1" indent="-171450">
              <a:buFontTx/>
              <a:buChar char="-"/>
            </a:pPr>
            <a:r>
              <a:rPr lang="cs-CZ" dirty="0"/>
              <a:t>realizace doprovodné cyklistické infrastruktury při vyhrazených komunikacích pro cyklisty s vysokou intenzitou dopravy</a:t>
            </a:r>
          </a:p>
        </p:txBody>
      </p:sp>
    </p:spTree>
    <p:extLst>
      <p:ext uri="{BB962C8B-B14F-4D97-AF65-F5344CB8AC3E}">
        <p14:creationId xmlns:p14="http://schemas.microsoft.com/office/powerpoint/2010/main" val="388162402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tiva">
  <a:themeElements>
    <a:clrScheme name="Retrospektiva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4652</TotalTime>
  <Words>1227</Words>
  <Application>Microsoft Office PowerPoint</Application>
  <PresentationFormat>Předvádění na obrazovce (4:3)</PresentationFormat>
  <Paragraphs>146</Paragraphs>
  <Slides>20</Slides>
  <Notes>15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4" baseType="lpstr">
      <vt:lpstr>Calibri</vt:lpstr>
      <vt:lpstr>Calibri Light</vt:lpstr>
      <vt:lpstr>Times New Roman</vt:lpstr>
      <vt:lpstr>Retrospektiva</vt:lpstr>
      <vt:lpstr>  INFORMACE Z  MAS POŠUMAVÍ</vt:lpstr>
      <vt:lpstr>Prezentace aplikace PowerPoint</vt:lpstr>
      <vt:lpstr>Operační programy MAS v programovém období 2014 - 2020</vt:lpstr>
      <vt:lpstr>Prezentace aplikace PowerPoint</vt:lpstr>
      <vt:lpstr>CLLD 2021 - 2027</vt:lpstr>
      <vt:lpstr>CLLD v jednotlivých OP</vt:lpstr>
      <vt:lpstr>CLLD v SZP 2024/5-2027</vt:lpstr>
      <vt:lpstr>CLLD v IROP 2021-27</vt:lpstr>
      <vt:lpstr>CLLD v IROP 2021-27  / DOPRAVA</vt:lpstr>
      <vt:lpstr>CLLD v IROP 2021-27  / VEŘEJNÁ PROSTRANSTVÍ</vt:lpstr>
      <vt:lpstr>CLLD v IROP 2021-27  / HASIČI</vt:lpstr>
      <vt:lpstr>CLLD v IROP 2021-27  / VZDĚLÁVÁNÍ - MŠ</vt:lpstr>
      <vt:lpstr>CLLD v IROP 2021-27  / VZDĚLÁVÁNÍ - ZŠ</vt:lpstr>
      <vt:lpstr>CLLD v IROP 2021-27  / SOCIÁLNÍ SLUŽBY</vt:lpstr>
      <vt:lpstr>CLLD v IROP 2021-27  / KULTURA</vt:lpstr>
      <vt:lpstr>CLLD v IROP 2021-27  / CESTOVNÍ RUCH</vt:lpstr>
      <vt:lpstr>CLLD v OPŽP 2021-27</vt:lpstr>
      <vt:lpstr>CLLD v OPTAK 2021-27</vt:lpstr>
      <vt:lpstr>CLLD v OPZ+ 2021-27</vt:lpstr>
      <vt:lpstr>DĚKUJEME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AKTUÁLNÍ INFORMACE PRO MAS – LEADER/CLLD</dc:title>
  <dc:creator>Honza</dc:creator>
  <cp:lastModifiedBy>Filip Unzeitig</cp:lastModifiedBy>
  <cp:revision>298</cp:revision>
  <dcterms:created xsi:type="dcterms:W3CDTF">2016-03-16T14:32:37Z</dcterms:created>
  <dcterms:modified xsi:type="dcterms:W3CDTF">2021-10-22T06:08:51Z</dcterms:modified>
</cp:coreProperties>
</file>