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7" r:id="rId3"/>
    <p:sldId id="258" r:id="rId4"/>
    <p:sldId id="259" r:id="rId5"/>
    <p:sldId id="263" r:id="rId6"/>
    <p:sldId id="273" r:id="rId7"/>
    <p:sldId id="276" r:id="rId8"/>
    <p:sldId id="274" r:id="rId9"/>
    <p:sldId id="275" r:id="rId10"/>
    <p:sldId id="27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2727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2691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6270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263453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56526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123947"/>
            <a:ext cx="5620683" cy="2449922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br>
              <a:rPr lang="cs-CZ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</a:br>
            <a:r>
              <a:rPr lang="cs-CZ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Mateřské školy</a:t>
            </a:r>
            <a:endParaRPr lang="cs-CZ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591" y="4182534"/>
            <a:ext cx="7145276" cy="1066801"/>
          </a:xfrm>
        </p:spPr>
        <p:txBody>
          <a:bodyPr>
            <a:noAutofit/>
          </a:bodyPr>
          <a:lstStyle/>
          <a:p>
            <a:pPr algn="l"/>
            <a:r>
              <a:rPr lang="cs-CZ" sz="16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5.10.2017, 9:30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Bc. Alžběta Merglová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pracovnice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720 982 177,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merglova@masposumavi.cz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309816" y="2501900"/>
            <a:ext cx="8933935" cy="2168954"/>
          </a:xfrm>
        </p:spPr>
        <p:txBody>
          <a:bodyPr anchor="t">
            <a:normAutofit fontScale="77500" lnSpcReduction="20000"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68 </a:t>
            </a:r>
          </a:p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ZVYŠOVÁNÍ KVALITY A DOSTUPNOSTI INFRASTRUKTURY PRO VZDĚLÁVÁNÍ A CELOŽIVOTNÍ UČENÍ - INTEGROVANÉ PROJEKTY CLLD</a:t>
            </a:r>
          </a:p>
          <a:p>
            <a:pPr algn="ctr"/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2.4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804086"/>
            <a:ext cx="8568952" cy="4289210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Cíl: </a:t>
            </a:r>
            <a:r>
              <a:rPr lang="cs-CZ" sz="2200" dirty="0"/>
              <a:t>prostřednictvím kvalitní a dostupné infrastruktury zajistit rovný přístup ke vzdělávání a k získávání klíčových schopností a tím zajistit reálnou uplatnitelnost na trhu práce.</a:t>
            </a:r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3.000.000Kč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Infrastruktura pro předškolní vzdělávání</a:t>
            </a: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endParaRPr lang="cs-CZ" sz="2200" b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400.000 – 1.578.000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91545" y="1977081"/>
            <a:ext cx="8425631" cy="4332238"/>
          </a:xfrm>
          <a:noFill/>
        </p:spPr>
        <p:txBody>
          <a:bodyPr rtlCol="0">
            <a:noAutofit/>
          </a:bodyPr>
          <a:lstStyle/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100" b="1" dirty="0"/>
              <a:t>Příjemci: 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/>
              <a:t>zařízení péče o děti do 3 let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/>
              <a:t>školy a školská zařízení v oblasti předškolního vzdělávání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/>
              <a:t>další subjekty podílející se na realizaci vzdělávacích aktivit v oblasti předškolního vzdělávání a péče o děti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br>
              <a:rPr lang="en-US" sz="2100" dirty="0"/>
            </a:br>
            <a:endParaRPr lang="cs-CZ" sz="2100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100" b="1" dirty="0"/>
              <a:t>Územní zaměření podpory:  </a:t>
            </a:r>
            <a:r>
              <a:rPr lang="cs-CZ" sz="2100" b="1" dirty="0">
                <a:solidFill>
                  <a:srgbClr val="FF0000"/>
                </a:solidFill>
              </a:rPr>
              <a:t>MAS Pošumaví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887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72747" y="1576214"/>
            <a:ext cx="10169610" cy="4517082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Hlavní podporované aktivity: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stavby  a  stavební  práce  spojené  s  výstavbou infrastruktury včetně vybudování přípojky pro přivedení inženýrských sítí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rekonstrukce  a  stavební  úpravy  stávající  infrastruktury (včetně  zabezpečení  bezbariérovosti  dle  vyhlášky č.398/2009 Sb.)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nákup pozemků a staveb (nemovitostí)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pořízení vybavení budov a učeben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pořízení kompenzačních pomůcek </a:t>
            </a:r>
            <a:endParaRPr lang="cs-CZ" sz="1600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9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72747" y="1382713"/>
            <a:ext cx="10169610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Podpora může být poskytnuta na zvýšení kapacity: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/>
              <a:t> mateřských škol podle zákona č. 561/2004 Sb., školský zákon, ve znění pozdějších předpisů, zapsaných do školského rejstříku k datu vyhlášení výzvy MAS, všech zřizovatelů bez rozdílu (včetně mateřských škol určených pro vzdělávání dětí zaměstnanců),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/>
              <a:t> dětských skupin podle zákona č. 247/2014 Sb., o poskytování služby péče o dítě v dětské skupině a o změně souvisejících zákonů, ve znění zákona č. 127/2015 Sb.,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/>
              <a:t> služeb péče o děti do tří let věku v denním režimu (vázaná živnost) a služeb péče o dítě nad tři roky věku (do doby zahájení školní docházky) v režimu mimoškolní výchovy a vzdělávání, pořádání kurzů, školení, včetně lektorské činnosti (volná živnost, obor činnosti 72) podle zákona č. 455/1991 Sb., živnostenský zákon,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/>
              <a:t>spolků zajišťujících péči o děti do 3 let a předškolní vzdělávání dětí dle občanského zákoníku č. 89/2012 Sb. (např. lesní školky, mateřská centra, předškolní kluby).</a:t>
            </a:r>
            <a:endParaRPr lang="cs-CZ" sz="1800" dirty="0"/>
          </a:p>
          <a:p>
            <a:pPr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endParaRPr lang="cs-CZ" sz="1600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30531" y="44624"/>
            <a:ext cx="935577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4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72747" y="2347784"/>
            <a:ext cx="10169610" cy="3745512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dirty="0"/>
              <a:t>Navýšení kapacity o 16 dětí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dirty="0"/>
              <a:t>                                          = 100</a:t>
            </a:r>
            <a:r>
              <a:rPr lang="en-US" b="1" dirty="0"/>
              <a:t>% </a:t>
            </a:r>
            <a:r>
              <a:rPr lang="en-US" b="1" dirty="0" err="1"/>
              <a:t>dotace</a:t>
            </a:r>
            <a:r>
              <a:rPr lang="en-US" b="1" dirty="0"/>
              <a:t> </a:t>
            </a:r>
            <a:r>
              <a:rPr lang="cs-CZ" b="1" dirty="0"/>
              <a:t>v rámci </a:t>
            </a:r>
            <a:r>
              <a:rPr lang="en-US" b="1" dirty="0" err="1"/>
              <a:t>uznateln</a:t>
            </a:r>
            <a:r>
              <a:rPr lang="cs-CZ" b="1" dirty="0" err="1"/>
              <a:t>ých</a:t>
            </a:r>
            <a:r>
              <a:rPr lang="cs-CZ" b="1" dirty="0"/>
              <a:t> výdajů.</a:t>
            </a:r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30531" y="618218"/>
            <a:ext cx="8997426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7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72747" y="2730843"/>
            <a:ext cx="10169610" cy="2605229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Předmětem podpory </a:t>
            </a:r>
            <a:r>
              <a:rPr lang="cs-CZ" sz="2200" b="1" u="sng" dirty="0">
                <a:solidFill>
                  <a:srgbClr val="FF0000"/>
                </a:solidFill>
              </a:rPr>
              <a:t>nemůže</a:t>
            </a:r>
            <a:r>
              <a:rPr lang="cs-CZ" sz="2200" b="1" dirty="0">
                <a:solidFill>
                  <a:srgbClr val="FF0000"/>
                </a:solidFill>
              </a:rPr>
              <a:t> být rekonstrukce objektů z důvodu špatného technického stavu objektu bez navýšení kapacity podporovaného zařízení. Tato výzva není určena pro rekonstrukce stávajících budov pouze z důvodu nevyhovujícího technického stavu !!!</a:t>
            </a:r>
            <a:endParaRPr lang="cs-CZ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55167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5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85104" y="2631989"/>
            <a:ext cx="10169610" cy="3886579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19.9.2017 – 24.11.2017</a:t>
            </a:r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53395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4.1.1: Podpora infrastruktury pro zvyšování kapacit a kvality předškolních zařízení, základního a středního vzdělávání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71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557</Words>
  <Application>Microsoft Office PowerPoint</Application>
  <PresentationFormat>Širokoúhlá obrazovka</PresentationFormat>
  <Paragraphs>82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Wingdings</vt:lpstr>
      <vt:lpstr>Motiv Office</vt:lpstr>
      <vt:lpstr> Mateřské školy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MAS Pošumaví MAS Pošumaví</cp:lastModifiedBy>
  <cp:revision>5</cp:revision>
  <dcterms:created xsi:type="dcterms:W3CDTF">2017-08-15T06:00:50Z</dcterms:created>
  <dcterms:modified xsi:type="dcterms:W3CDTF">2019-07-30T12:04:53Z</dcterms:modified>
</cp:coreProperties>
</file>