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7" r:id="rId3"/>
    <p:sldId id="258" r:id="rId4"/>
    <p:sldId id="259" r:id="rId5"/>
    <p:sldId id="276" r:id="rId6"/>
    <p:sldId id="264" r:id="rId7"/>
    <p:sldId id="273" r:id="rId8"/>
    <p:sldId id="277" r:id="rId9"/>
    <p:sldId id="275" r:id="rId10"/>
    <p:sldId id="278" r:id="rId11"/>
    <p:sldId id="27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6938F-40E0-49A4-9D3F-73C2943F3CD1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431E-520E-4782-9533-E220A69756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47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5571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545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2874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86016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7431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2501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5078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95615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Myriad Pro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6207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AFE4-67CA-40CB-99AF-8F4BCDD44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204790-0C2D-4D65-975C-6392001F4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758B0-3E14-4669-ABCB-A874C35B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100132-3669-4D8B-A2FB-1126EE4E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AC2E2A-68DA-42C8-8C9D-73555BFC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6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7FF39-5319-44FC-BD1C-62E67C04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CCEA87-513F-4D38-9EB3-4E1F1BEBD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0844D3-EB7B-4550-BDDE-C281DE04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F05E76-C850-46E4-98B4-3CC77169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19AAAD-D0C4-459F-8177-9BBB229F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CAD005-03D4-4FE6-95D2-FD8E16BBF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7FBEDBD-A1A3-4F55-8A10-48BF0AC78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D97F-CA26-4865-826A-FC5B736E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307CF-3657-4D1C-8C9F-D2ECDE75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C2403-047E-4FAD-80D0-E1B31AAC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9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7D762-D24B-4BE2-B7BB-224853ED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67DCF-4C83-45C4-A807-1E68BC33D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6EF06-0B07-4144-A583-BE57BAAC7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3F4D09-5718-4FE1-9178-CFB90368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E2E64-EE12-4F56-BA44-6D95ABC2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4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E8A5-1937-4E31-89D9-FF3F17F5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55409BD-3486-4439-AF2F-302821DF6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3205D-3199-405F-8C8A-101C03A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2AA2B8-60BA-4C56-80E6-AE77FE14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9A17E9-ADFA-4912-A3C3-3422A739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6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78623-41BF-4AE9-933C-67E94839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AF1C2-2E6F-4050-A3F1-C202C7DA1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2D53F8C-BEC7-4BAA-A126-3F00CFC9C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5D2051-044B-4C93-8CE0-2619551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BF32ED-8A6B-49D3-A3D8-07609CA4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09A28C-4C93-4CA0-A1FF-309F8BB3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9443-0454-4629-A8FC-1B33C0E8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82A3379-F202-4509-902F-63BEA8FBF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9E1C84-B86E-4A66-AF6D-34A9A9C07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89075A-0447-4695-A45A-AE70474BF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25DB19-492F-4648-AF10-B630C3041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08B3A8-628F-45FC-978B-779FC707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2D26859-4703-42ED-9ACF-5FCF40BE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94EA27-6A98-4001-B076-609EE9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CB123-8FF4-4702-83FD-E1F505D8C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E4250B-F2ED-4187-A1EF-6767B5C6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E95B82-7779-41C1-B6A1-C35C2BF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696BB5-6B55-45BD-959B-08E9795E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78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58782A-B9DA-4F71-BE24-B5F39451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7AB11C3-184A-464F-BBE2-63755E06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7DF08E-50CB-483F-830B-B4606092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07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45C49-1EEB-4D55-9DC8-965F06CB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3E519A-4F55-42A7-BFA3-80DFB58BD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E13587-C05F-4370-8C6A-EB55E2EE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01A7D5-0EBB-444E-BF87-C64C3F2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E7DD67-8837-4E44-81C4-C9BB7F28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8D4CA9-8F2C-4A50-B204-75BABAEF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2383C-D75F-49BD-8D28-2AFB96B7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D5BF648-33A9-44E9-99F3-0C3734FC3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8CFB49C-9DAF-4BF0-900F-2225C690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02F7C4-2DC7-4198-A0EC-43AD8E5FB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7E380-C235-4D05-A157-3780C17E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5CD197-C8B0-4E06-96E4-F99918313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89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C963763F-7561-489A-BD73-9C141F69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96F1CE-C281-4EC1-B6E2-64051CAC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4F5EA4-30E1-4548-AE8E-CAEBD2FB0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D83-01E0-4080-9EBF-A043A5A63B2A}" type="datetimeFigureOut">
              <a:rPr lang="cs-CZ" smtClean="0"/>
              <a:t>3.12.2019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808001-D1DA-46F6-BA75-A7DD2AEEA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67AEE-F74D-4766-ACD6-85013522A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793B-44D1-474E-B9AE-083081E0AD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kaisr@masposumavi.cz" TargetMode="External"/><Relationship Id="rId4" Type="http://schemas.openxmlformats.org/officeDocument/2006/relationships/hyperlink" Target="mailto:kolar@masposumav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596" y="1206842"/>
            <a:ext cx="6776941" cy="1610498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</a:pPr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  <a:t>18. výzva programového rámce IROP</a:t>
            </a:r>
            <a:br>
              <a:rPr lang="cs-CZ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</a:br>
            <a:r>
              <a:rPr lang="cs-CZ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 Black"/>
              </a:rPr>
              <a:t>Rozvoj sociálních služeb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3596" y="3744460"/>
            <a:ext cx="7145276" cy="1208676"/>
          </a:xfrm>
        </p:spPr>
        <p:txBody>
          <a:bodyPr>
            <a:noAutofit/>
          </a:bodyPr>
          <a:lstStyle/>
          <a:p>
            <a:pPr algn="l"/>
            <a:r>
              <a:rPr lang="cs-CZ" sz="1800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žadatele a příjemce</a:t>
            </a:r>
            <a:b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17.9.2019, 11:30 hod.</a:t>
            </a:r>
          </a:p>
          <a:p>
            <a:pPr algn="l"/>
            <a:r>
              <a:rPr lang="cs-CZ" b="1" cap="al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Pošumaví</a:t>
            </a:r>
          </a:p>
          <a:p>
            <a:pPr algn="l"/>
            <a:r>
              <a:rPr lang="cs-CZ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tx2">
                  <a:lumMod val="75000"/>
                </a:schemeClr>
              </a:solidFill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511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780270"/>
            <a:ext cx="10682869" cy="1760837"/>
          </a:xfrm>
        </p:spPr>
        <p:txBody>
          <a:bodyPr rtlCol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5400" b="1" dirty="0"/>
              <a:t>DOTAZY, DISKUSE…</a:t>
            </a:r>
            <a:endParaRPr lang="cs-CZ" sz="5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5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87538" y="1191132"/>
            <a:ext cx="8568952" cy="471058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Jan Kolář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manažer MAS Pošumaví pro IROP a OPZ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720 982 176, 602 764 582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4"/>
              </a:rPr>
              <a:t>kolar@masposumavi.cz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3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b="1" dirty="0"/>
              <a:t>Ing. Jiří Kaisr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administrativní pracovník CLLD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tel. 376 387 717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200" dirty="0"/>
              <a:t>email: </a:t>
            </a:r>
            <a:r>
              <a:rPr lang="cs-CZ" sz="2200" dirty="0">
                <a:hlinkClick r:id="rId5"/>
              </a:rPr>
              <a:t>kaisr@masposumavi.cz</a:t>
            </a: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87538" y="6429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KONTAKTY: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20"/>
            <a:ext cx="9144000" cy="68083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br>
              <a:rPr lang="cs-CZ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" pitchFamily="34" charset="0"/>
              </a:rPr>
            </a:br>
            <a:endParaRPr lang="cs-CZ" cap="none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Calibri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724829" y="1507524"/>
            <a:ext cx="10635321" cy="3923120"/>
          </a:xfrm>
        </p:spPr>
        <p:txBody>
          <a:bodyPr anchor="t">
            <a:normAutofit/>
          </a:bodyPr>
          <a:lstStyle/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VÝZVA 62</a:t>
            </a:r>
          </a:p>
          <a:p>
            <a:pPr algn="ctr"/>
            <a:r>
              <a:rPr lang="cs-CZ" sz="3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</a:p>
          <a:p>
            <a:pPr algn="ctr"/>
            <a:r>
              <a:rPr lang="cs-CZ" sz="5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SOCIÁLNÍ INFRASTRUKTURA - INTEGROVANÉ PROJEKTY CLLD</a:t>
            </a:r>
            <a:b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r>
              <a:rPr lang="cs-CZ" sz="3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SC 4.1   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09" y="593986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2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91544" y="1382713"/>
            <a:ext cx="8568952" cy="4710583"/>
          </a:xfrm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endParaRPr lang="cs-CZ" sz="22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200" b="1" dirty="0"/>
              <a:t>A</a:t>
            </a:r>
            <a:r>
              <a:rPr lang="fr-FR" sz="2200" b="1" dirty="0"/>
              <a:t>lokace: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5.800.000Kč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cs-CZ" sz="2200" b="1" dirty="0"/>
            </a:br>
            <a:r>
              <a:rPr lang="cs-CZ" sz="2200" b="1" dirty="0"/>
              <a:t>Aktivity: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900" dirty="0"/>
              <a:t>Rozvoj sociálních služeb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Minimální a maximální výdaje (CZV)</a:t>
            </a:r>
            <a:r>
              <a:rPr lang="fr-FR" sz="2200" b="1" dirty="0"/>
              <a:t>: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3.000.000 – 5.800.000 Kč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200" b="1" dirty="0"/>
              <a:t>Dotace:</a:t>
            </a:r>
            <a:r>
              <a:rPr lang="cs-CZ" sz="2200" b="1" dirty="0">
                <a:solidFill>
                  <a:srgbClr val="FF0000"/>
                </a:solidFill>
              </a:rPr>
              <a:t> 95</a:t>
            </a:r>
            <a:r>
              <a:rPr lang="en-US" sz="2200" b="1" dirty="0">
                <a:solidFill>
                  <a:srgbClr val="FF0000"/>
                </a:solidFill>
              </a:rPr>
              <a:t>%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1800"/>
              </a:spcBef>
              <a:buNone/>
            </a:pPr>
            <a:endParaRPr lang="cs-CZ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74824" y="361795"/>
            <a:ext cx="8229600" cy="1422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3" y="2137719"/>
            <a:ext cx="9302054" cy="417160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sz="2400" b="1" dirty="0"/>
              <a:t>Příjemci:</a:t>
            </a:r>
            <a:br>
              <a:rPr lang="cs-CZ" sz="2400" b="1" dirty="0"/>
            </a:br>
            <a:endParaRPr lang="cs-CZ" sz="2400" dirty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- Obce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- Organizace zřizované obcemi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- Organizace zakládané obcemi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- Příspěvkové organizace organizačních složek státu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- Nestátní neziskové organizace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/>
              <a:t>- Církevní organizace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endParaRPr lang="cs-CZ" sz="2100" b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5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5123" y="2137719"/>
            <a:ext cx="10623796" cy="417160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b="1" dirty="0"/>
              <a:t>Nestátní neziskové organizace a církevní organizace vykonávají činnost v jedné z oblastí: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cs-CZ" b="1" dirty="0"/>
              <a:t>- </a:t>
            </a:r>
            <a:r>
              <a:rPr lang="cs-CZ" dirty="0"/>
              <a:t>podpora nebo ochrana osob se zdravotním postižením a znevýhodněných osob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cs-CZ" dirty="0"/>
              <a:t>- sociální služby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cs-CZ" dirty="0"/>
              <a:t>- aktivity sociálního začleňování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cs-CZ" b="1" dirty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cs-CZ" b="1" dirty="0"/>
              <a:t>Účelem hlavní činnosti nesmí být vytváření zisku.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74824" y="406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5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1259044"/>
            <a:ext cx="10939348" cy="480695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400" b="1" u="sng" dirty="0"/>
              <a:t>Typy projektů: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nákupem, rekonstrukcí nebo novou výstavbou řešit rozšíření kapacit pro sociální služby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úpravy prostor pro poskytování sociálních služeb a jejich vybavení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vytvoření prostor pro sociální pracovníky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sociálně terapeutická dílna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1200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400" dirty="0"/>
              <a:t>Podporované sociální služby nemohou být určeny výlučně pro seniory !!!</a:t>
            </a:r>
            <a:endParaRPr lang="cs-CZ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80945" y="1828801"/>
            <a:ext cx="10682869" cy="437087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0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400" b="1" dirty="0">
                <a:solidFill>
                  <a:srgbClr val="FF0000"/>
                </a:solidFill>
              </a:rPr>
              <a:t>Pověřovací akt</a:t>
            </a:r>
            <a:r>
              <a:rPr lang="cs-CZ" sz="2400" dirty="0"/>
              <a:t>, popř. vyjádření objednatele služeb o úmyslu poskytovatele služeb pověřit výkonem služby obecného hospodářského zájmu v souladu s Rozhodnutím Komise 2012/21/EU.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2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4565" y="1808164"/>
            <a:ext cx="10682869" cy="437087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b="1" u="sng" dirty="0"/>
              <a:t>Povinné přílohy: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cs-CZ" sz="2000" b="1" dirty="0"/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2400" b="1" dirty="0">
                <a:solidFill>
                  <a:srgbClr val="FF0000"/>
                </a:solidFill>
              </a:rPr>
              <a:t>Souhlasné stanovisko </a:t>
            </a:r>
            <a:r>
              <a:rPr lang="cs-CZ" sz="2400" dirty="0"/>
              <a:t>subjektu, který vydal strategický plán sociálního začleňování, komunitní plán sociálních služeb nebo střednědobý plán rozvoje sociálních služeb kraje.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98689" y="3617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56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6232" y="2613454"/>
            <a:ext cx="10682869" cy="1927653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b="1" u="sng" dirty="0"/>
              <a:t>Vyhlášení výzvy: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3600" dirty="0"/>
              <a:t>12.8.2019 – </a:t>
            </a:r>
            <a:r>
              <a:rPr lang="cs-CZ" sz="3600" dirty="0">
                <a:solidFill>
                  <a:srgbClr val="FF0000"/>
                </a:solidFill>
              </a:rPr>
              <a:t>20.12.2019</a:t>
            </a:r>
            <a:r>
              <a:rPr lang="cs-CZ" sz="3600" dirty="0"/>
              <a:t> !!!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448301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65458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1.2: Zajištění potřebné infrastruktury pro sociální služby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969F495C-0E5C-40C4-85A9-599C49C1F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898161"/>
              </p:ext>
            </p:extLst>
          </p:nvPr>
        </p:nvGraphicFramePr>
        <p:xfrm>
          <a:off x="92075" y="92075"/>
          <a:ext cx="850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Objekt prostředí balíčkovače" showAsIcon="1" r:id="rId5" imgW="850320" imgH="685800" progId="Package">
                  <p:embed/>
                </p:oleObj>
              </mc:Choice>
              <mc:Fallback>
                <p:oleObj name="Objekt prostředí balíčkovače" showAsIcon="1" r:id="rId5" imgW="85032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850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57E33724-2434-40DE-9B7D-C635C03514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356" y="1648084"/>
            <a:ext cx="3462793" cy="47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70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372</Words>
  <Application>Microsoft Office PowerPoint</Application>
  <PresentationFormat>Širokoúhlá obrazovka</PresentationFormat>
  <Paragraphs>87</Paragraphs>
  <Slides>11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Myriad Pro</vt:lpstr>
      <vt:lpstr>Wingdings</vt:lpstr>
      <vt:lpstr>Motiv Office</vt:lpstr>
      <vt:lpstr>Balíček</vt:lpstr>
      <vt:lpstr>18. výzva programového rámce IROP Rozvoj sociálních služeb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Infrastruktura pro základní a střední školy</dc:title>
  <dc:creator>uzivatel</dc:creator>
  <cp:lastModifiedBy>uzivatel</cp:lastModifiedBy>
  <cp:revision>13</cp:revision>
  <dcterms:created xsi:type="dcterms:W3CDTF">2017-08-15T06:00:50Z</dcterms:created>
  <dcterms:modified xsi:type="dcterms:W3CDTF">2019-12-03T09:28:09Z</dcterms:modified>
</cp:coreProperties>
</file>