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04" r:id="rId3"/>
    <p:sldId id="290" r:id="rId4"/>
    <p:sldId id="311" r:id="rId5"/>
    <p:sldId id="307" r:id="rId6"/>
    <p:sldId id="308" r:id="rId7"/>
    <p:sldId id="309" r:id="rId8"/>
    <p:sldId id="310" r:id="rId9"/>
    <p:sldId id="313" r:id="rId10"/>
    <p:sldId id="306" r:id="rId11"/>
    <p:sldId id="315" r:id="rId12"/>
    <p:sldId id="316" r:id="rId13"/>
    <p:sldId id="317" r:id="rId14"/>
    <p:sldId id="259" r:id="rId15"/>
    <p:sldId id="260" r:id="rId16"/>
    <p:sldId id="295" r:id="rId17"/>
    <p:sldId id="265" r:id="rId18"/>
    <p:sldId id="296" r:id="rId19"/>
    <p:sldId id="263" r:id="rId20"/>
    <p:sldId id="297" r:id="rId21"/>
    <p:sldId id="275" r:id="rId22"/>
    <p:sldId id="273" r:id="rId23"/>
    <p:sldId id="298" r:id="rId24"/>
    <p:sldId id="302" r:id="rId25"/>
    <p:sldId id="274" r:id="rId26"/>
    <p:sldId id="301" r:id="rId27"/>
    <p:sldId id="276" r:id="rId28"/>
    <p:sldId id="299" r:id="rId29"/>
    <p:sldId id="280" r:id="rId30"/>
    <p:sldId id="300" r:id="rId31"/>
    <p:sldId id="312" r:id="rId3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14B642D7-2B9D-4745-AAEB-CB6363C693C0}" type="datetimeFigureOut">
              <a:rPr lang="cs-CZ" smtClean="0"/>
              <a:t>11.3.2019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805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805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E8E17C02-852D-4574-983E-40ACD77656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419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704513CC-F4CE-4727-A108-49EE6F659697}" type="datetimeFigureOut">
              <a:rPr lang="cs-CZ" smtClean="0"/>
              <a:t>11.3.2019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805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805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CA6B5879-A6EC-4DAC-8F7A-5DAAEA5D19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750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B5879-A6EC-4DAC-8F7A-5DAAEA5D19F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1270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FDAC-B498-4A69-A918-8E16A147FEDC}" type="datetime1">
              <a:rPr lang="cs-CZ" smtClean="0"/>
              <a:t>11.3.2019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Místní akční skupina Pošumaví, z.s.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E11D-5597-4257-BB34-E326BBA19DA2}" type="datetime1">
              <a:rPr lang="cs-CZ" smtClean="0"/>
              <a:t>11.3.2019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Místní akční skupina Pošumaví, z.s.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756B-CE3D-406F-84B1-B0F7C6B4BBBE}" type="datetime1">
              <a:rPr lang="cs-CZ" smtClean="0"/>
              <a:t>11.3.2019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Místní akční skupina Pošumaví, z.s.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AD1A1-AF7C-4370-9012-DC5AE1C5F2B3}" type="datetime1">
              <a:rPr lang="cs-CZ" smtClean="0"/>
              <a:t>11.3.2019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Místní akční skupina Pošumaví, z.s.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876C-7CF5-4A17-8562-38D0EDE5CD77}" type="datetime1">
              <a:rPr lang="cs-CZ" smtClean="0"/>
              <a:t>11.3.2019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Místní akční skupina Pošumaví, z.s.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44D6-43BB-4817-AD7E-8A70731A9753}" type="datetime1">
              <a:rPr lang="cs-CZ" smtClean="0"/>
              <a:t>11.3.2019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Místní akční skupina Pošumaví, z.s.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9CDA-31AD-4BD1-96DE-7DA8A8BD5E8B}" type="datetime1">
              <a:rPr lang="cs-CZ" smtClean="0"/>
              <a:t>11.3.2019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Místní akční skupina Pošumaví, z.s.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A2DC-83CB-4607-A5B0-DC27DD2C613A}" type="datetime1">
              <a:rPr lang="cs-CZ" smtClean="0"/>
              <a:t>11.3.2019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Místní akční skupina Pošumaví, z.s.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9E6B6-106B-448E-AA44-23130FFDFE5C}" type="datetime1">
              <a:rPr lang="cs-CZ" smtClean="0"/>
              <a:t>11.3.2019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Místní akční skupina Pošumaví, z.s.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0737-E2E2-45B5-902B-20123ED45E77}" type="datetime1">
              <a:rPr lang="cs-CZ" smtClean="0"/>
              <a:t>11.3.2019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Místní akční skupina Pošumaví, z.s.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BF5D-D298-49CE-832B-AC8C8BADC33D}" type="datetime1">
              <a:rPr lang="cs-CZ" smtClean="0"/>
              <a:t>11.3.2019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Místní akční skupina Pošumaví, z.s.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46F2-CE4E-4D7B-B643-DE487943F836}" type="datetime1">
              <a:rPr lang="cs-CZ" smtClean="0"/>
              <a:t>11.3.2019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Místní akční skupina Pošumaví, z.s.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3351-C343-4F75-BBB8-2AAE60E6975E}" type="datetime1">
              <a:rPr lang="cs-CZ" smtClean="0"/>
              <a:t>11.3.2019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Místní akční skupina Pošumaví, z.s.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DFA5-77C3-40AB-BB88-763D27715AA9}" type="datetime1">
              <a:rPr lang="cs-CZ" smtClean="0"/>
              <a:t>11.3.2019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Místní akční skupina Pošumaví, z.s.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6136-8AAD-47E1-B70F-2629F7482F00}" type="datetime1">
              <a:rPr lang="cs-CZ" smtClean="0"/>
              <a:t>11.3.2019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Místní akční skupina Pošumaví, z.s.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0376D-B5CF-438A-A29F-0EFF2DF01B4C}" type="datetime1">
              <a:rPr lang="cs-CZ" smtClean="0"/>
              <a:t>11.3.2019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Místní akční skupina Pošumaví, z.s.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163FD-2459-4818-9C43-CF94DEF6A8B5}" type="datetime1">
              <a:rPr lang="cs-CZ" smtClean="0"/>
              <a:t>11.3.2019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Místní akční skupina Pošumaví, z.s.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36520" y="2936513"/>
            <a:ext cx="7029977" cy="869507"/>
          </a:xfrm>
        </p:spPr>
        <p:txBody>
          <a:bodyPr/>
          <a:lstStyle/>
          <a:p>
            <a:pPr algn="ctr"/>
            <a:br>
              <a:rPr lang="cs-CZ" sz="2800" b="1" dirty="0"/>
            </a:br>
            <a:r>
              <a:rPr lang="cs-CZ" sz="3600" b="1" dirty="0"/>
              <a:t>MAS Pošumaví, z. s.</a:t>
            </a:r>
            <a:br>
              <a:rPr lang="cs-CZ" sz="3600" b="1" dirty="0"/>
            </a:br>
            <a:r>
              <a:rPr lang="cs-CZ" sz="4000" b="1" dirty="0"/>
              <a:t>Program rozvoje venkova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9356" y="3821502"/>
            <a:ext cx="7680095" cy="970791"/>
          </a:xfrm>
        </p:spPr>
        <p:txBody>
          <a:bodyPr>
            <a:normAutofit fontScale="55000" lnSpcReduction="20000"/>
          </a:bodyPr>
          <a:lstStyle/>
          <a:p>
            <a:endParaRPr lang="cs-CZ" dirty="0"/>
          </a:p>
          <a:p>
            <a:pPr algn="ctr"/>
            <a:r>
              <a:rPr lang="cs-CZ" sz="51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VÝZVA č. 3</a:t>
            </a:r>
          </a:p>
          <a:p>
            <a:pPr algn="ctr"/>
            <a:r>
              <a:rPr lang="cs-CZ" b="1" dirty="0">
                <a:solidFill>
                  <a:schemeClr val="tx1"/>
                </a:solidFill>
              </a:rPr>
              <a:t>Březen 2019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017" y="307624"/>
            <a:ext cx="7264866" cy="119771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356" y="5029698"/>
            <a:ext cx="2932430" cy="77425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6770" y="5051585"/>
            <a:ext cx="1207113" cy="46333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019" y="4975378"/>
            <a:ext cx="615749" cy="615749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716B5807-C0DF-480F-8273-49B38A926693}"/>
              </a:ext>
            </a:extLst>
          </p:cNvPr>
          <p:cNvSpPr/>
          <p:nvPr/>
        </p:nvSpPr>
        <p:spPr>
          <a:xfrm>
            <a:off x="2505628" y="1959276"/>
            <a:ext cx="5491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>
                <a:solidFill>
                  <a:srgbClr val="54A021">
                    <a:lumMod val="50000"/>
                  </a:srgbClr>
                </a:solidFill>
                <a:ea typeface="+mj-ea"/>
                <a:cs typeface="+mj-cs"/>
              </a:rPr>
              <a:t>SEMINÁŘ PRO ŽADATELE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7357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DD45B659-7F68-4521-B2F8-C0BA8C1A5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22914"/>
          </a:xfrm>
        </p:spPr>
        <p:txBody>
          <a:bodyPr>
            <a:noAutofit/>
          </a:bodyPr>
          <a:lstStyle/>
          <a:p>
            <a:pPr algn="ctr"/>
            <a:r>
              <a:rPr lang="cs-CZ" b="1" dirty="0"/>
              <a:t>Společné podmínky</a:t>
            </a:r>
            <a:br>
              <a:rPr lang="cs-CZ" sz="2800" b="1" dirty="0"/>
            </a:br>
            <a:endParaRPr lang="cs-CZ" sz="2800" b="1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BD7DC26-1B38-4935-B4C8-75895836F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91" y="1333851"/>
            <a:ext cx="8596668" cy="532700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Minimální výše způsobilých výdajů projektu: 50 tis. Kč </a:t>
            </a:r>
          </a:p>
          <a:p>
            <a:pPr>
              <a:lnSpc>
                <a:spcPct val="150000"/>
              </a:lnSpc>
            </a:pPr>
            <a:r>
              <a:rPr lang="cs-CZ" dirty="0"/>
              <a:t>Maximální výše způsobilých výdajů projektu: 5 mil. Kč, </a:t>
            </a:r>
            <a:r>
              <a:rPr lang="cs-CZ" dirty="0">
                <a:solidFill>
                  <a:srgbClr val="FF0000"/>
                </a:solidFill>
              </a:rPr>
              <a:t>žadatel není oprávněn předkládat projekty s dotací vyšší, než je stanovená alokace na danou Fichi.</a:t>
            </a:r>
          </a:p>
          <a:p>
            <a:pPr>
              <a:lnSpc>
                <a:spcPct val="150000"/>
              </a:lnSpc>
            </a:pPr>
            <a:r>
              <a:rPr lang="cs-CZ" dirty="0"/>
              <a:t>Žádost o dotaci se podává/registruje samostatně za každou Fichi </a:t>
            </a:r>
          </a:p>
          <a:p>
            <a:r>
              <a:rPr lang="cs-CZ" dirty="0"/>
              <a:t>Za danou Fichi v dané výzvě MAS bude možné odeslat pouze jednu Žádost </a:t>
            </a:r>
            <a:br>
              <a:rPr lang="cs-CZ" dirty="0"/>
            </a:br>
            <a:r>
              <a:rPr lang="cs-CZ" dirty="0"/>
              <a:t>o dotaci konkrétního žadatele na stejný předmět podnikání (dle skupiny klasifikace ekonomických činností CZ NACE) </a:t>
            </a:r>
          </a:p>
          <a:p>
            <a:pPr>
              <a:lnSpc>
                <a:spcPct val="150000"/>
              </a:lnSpc>
            </a:pPr>
            <a:r>
              <a:rPr lang="cs-CZ" dirty="0"/>
              <a:t>Lhůta vázanosti projektu na účel trvá 5 let od data převedení dotace na účet příjemce dotace (není-li ve </a:t>
            </a:r>
            <a:r>
              <a:rPr lang="cs-CZ" dirty="0" err="1"/>
              <a:t>spec</a:t>
            </a:r>
            <a:r>
              <a:rPr lang="cs-CZ" dirty="0"/>
              <a:t>. podmínkách jinak)</a:t>
            </a:r>
          </a:p>
          <a:p>
            <a:pPr>
              <a:lnSpc>
                <a:spcPct val="150000"/>
              </a:lnSpc>
            </a:pPr>
            <a:r>
              <a:rPr lang="cs-CZ" dirty="0"/>
              <a:t>Bodování po podání žádosti na MAS nemůže žadatel měnit</a:t>
            </a:r>
          </a:p>
          <a:p>
            <a:pPr>
              <a:lnSpc>
                <a:spcPct val="150000"/>
              </a:lnSpc>
            </a:pPr>
            <a:r>
              <a:rPr lang="cs-CZ" dirty="0"/>
              <a:t>Definice žadatele / příjemce musí být splněna od data podání žádosti 5 let                 (s výjimkou velikosti podniku – jen do podpisu dohody).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3557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D3AE3523-414F-4F8E-BF8E-BBE896529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2305"/>
          </a:xfrm>
        </p:spPr>
        <p:txBody>
          <a:bodyPr>
            <a:noAutofit/>
          </a:bodyPr>
          <a:lstStyle/>
          <a:p>
            <a:pPr algn="ctr"/>
            <a:r>
              <a:rPr lang="cs-CZ" b="1" dirty="0"/>
              <a:t>Společné podmínky - pokračování</a:t>
            </a:r>
            <a:br>
              <a:rPr lang="cs-CZ" sz="2800" b="1" dirty="0"/>
            </a:br>
            <a:endParaRPr lang="cs-CZ" sz="2800" b="1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B836AAFF-A675-4548-92A8-D4ADAF629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062" y="1619396"/>
            <a:ext cx="8147884" cy="462900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200" dirty="0"/>
              <a:t>Realizace projektu – max. do 24 měsíců od podpisu Dohody</a:t>
            </a:r>
          </a:p>
          <a:p>
            <a:pPr>
              <a:lnSpc>
                <a:spcPct val="150000"/>
              </a:lnSpc>
            </a:pPr>
            <a:r>
              <a:rPr lang="cs-CZ" sz="2200" dirty="0"/>
              <a:t>Realizací projektu vznikne samostatný funkční celek.</a:t>
            </a:r>
          </a:p>
          <a:p>
            <a:pPr>
              <a:lnSpc>
                <a:spcPct val="150000"/>
              </a:lnSpc>
            </a:pPr>
            <a:r>
              <a:rPr lang="cs-CZ" sz="2200" dirty="0"/>
              <a:t>Vznik nových pracovních míst – do 6 měsíců od převedení dotace na účet příjemce s udržitelností 3 roky (malý                     nebo střední podnik)/5 let (velký podnik)</a:t>
            </a:r>
          </a:p>
          <a:p>
            <a:pPr>
              <a:lnSpc>
                <a:spcPct val="150000"/>
              </a:lnSpc>
            </a:pPr>
            <a:r>
              <a:rPr lang="cs-CZ" sz="2200" dirty="0"/>
              <a:t>Přípustné právní vztahy: vlastnictví, spoluvlastnictví                                s min. 50 %, nájem, pacht, věcné břemeno, výpůjčka a právo stavby</a:t>
            </a:r>
            <a:endParaRPr lang="cs-CZ" dirty="0"/>
          </a:p>
          <a:p>
            <a:pPr marL="0" indent="0">
              <a:buNone/>
            </a:pPr>
            <a:r>
              <a:rPr lang="cs-CZ" sz="2400" dirty="0"/>
              <a:t>( viz. Specifické podmínky)</a:t>
            </a:r>
          </a:p>
        </p:txBody>
      </p:sp>
    </p:spTree>
    <p:extLst>
      <p:ext uri="{BB962C8B-B14F-4D97-AF65-F5344CB8AC3E}">
        <p14:creationId xmlns:p14="http://schemas.microsoft.com/office/powerpoint/2010/main" val="994362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2870FBD3-6E2C-4031-864A-0E43448A8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b="1" dirty="0"/>
              <a:t>Přílohy předkládané při podání Žádosti o dotaci na MAS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B3832E7-7CC2-4301-85B3-EF32949D8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případě, že projekt/část projektu podléhá řízení stavebního úřadu, pak ke dni podání Žádosti o dotaci na MAS </a:t>
            </a:r>
            <a:r>
              <a:rPr lang="cs-CZ" b="1" dirty="0"/>
              <a:t>platný a ke dni předložení přílohy na MAS pravomocný</a:t>
            </a:r>
            <a:r>
              <a:rPr lang="cs-CZ" dirty="0"/>
              <a:t> (v případě veřejnoprávní smlouvy účinný) </a:t>
            </a:r>
            <a:r>
              <a:rPr lang="cs-CZ" b="1" dirty="0"/>
              <a:t>odpovídající správní akt stavebního úřadu</a:t>
            </a:r>
            <a:r>
              <a:rPr lang="cs-CZ" dirty="0"/>
              <a:t>, na jehož základě lze projekt/část projektu realizovat. </a:t>
            </a:r>
          </a:p>
          <a:p>
            <a:r>
              <a:rPr lang="cs-CZ" dirty="0"/>
              <a:t>V případě, že projekt/část projektu podléhá řízení stavebního úřadu, pak </a:t>
            </a:r>
            <a:r>
              <a:rPr lang="cs-CZ" b="1" dirty="0"/>
              <a:t>stavebním úřadem ověřená projektová dokumentace </a:t>
            </a:r>
            <a:r>
              <a:rPr lang="cs-CZ" dirty="0"/>
              <a:t>předkládaná k řízení stavebního úřadu v souladu se zákonem č. 183/2006 Sb., o územním plánování a stavebním řádu (stavební zákon), ve znění pozdějších předpisů</a:t>
            </a:r>
          </a:p>
          <a:p>
            <a:r>
              <a:rPr lang="cs-CZ" b="1" dirty="0"/>
              <a:t>Půdorys stavby/půdorys dispozice</a:t>
            </a:r>
            <a:r>
              <a:rPr lang="cs-CZ" dirty="0"/>
              <a:t> technologie v odpovídajícím měřítku </a:t>
            </a:r>
            <a:br>
              <a:rPr lang="cs-CZ" dirty="0"/>
            </a:br>
            <a:r>
              <a:rPr lang="cs-CZ" dirty="0"/>
              <a:t>s vyznačením rozměrů stavby/technologie k projektu/části projektu, pokud není přílohou projektová dokumentace předkládaná k řízení stavebního úřadu.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3025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CC36F29D-DC56-4269-8AB0-ABEB388F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29174"/>
            <a:ext cx="8596668" cy="771787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/>
              <a:t>Přílohy předkládané při podání Žádosti o dotaci na MAS                  - pokračování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032FD4B7-6729-4967-AC44-8AC9BC2E3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53576"/>
            <a:ext cx="8944309" cy="47730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b="1" dirty="0"/>
              <a:t>Katastrální mapa </a:t>
            </a:r>
            <a:r>
              <a:rPr lang="cs-CZ" dirty="0"/>
              <a:t>s vyznačením lokalizace předmětu projektu (netýká se mobilních strojů) v odpovídajícím měřítku, ze které budou patrná čísla pozemků, hranice pozemků, název katastrálního území a měřítko mapy (není-li součástí projektové dokumentace). </a:t>
            </a:r>
          </a:p>
          <a:p>
            <a:pPr algn="just"/>
            <a:r>
              <a:rPr lang="cs-CZ" b="1" dirty="0"/>
              <a:t>Formuláře pro posouzení finančního zdraví žadatele</a:t>
            </a:r>
            <a:r>
              <a:rPr lang="cs-CZ" dirty="0"/>
              <a:t>, u něhož je prokázání vyžadováno. </a:t>
            </a:r>
          </a:p>
          <a:p>
            <a:pPr algn="just"/>
            <a:r>
              <a:rPr lang="cs-CZ" dirty="0"/>
              <a:t>Pokud žadatel uplatňuje nárok na vyšší míru dotace (kromě ANC oblastí) nebo se jedná o žadatele, který musí pro splnění definice spadat do určité kategorie podniku podle velikosti nebo žádá v režimu de minimis – </a:t>
            </a:r>
            <a:r>
              <a:rPr lang="cs-CZ" b="1" dirty="0"/>
              <a:t>Prohlášení o zařazení podniku do kategorie </a:t>
            </a:r>
            <a:r>
              <a:rPr lang="cs-CZ" dirty="0"/>
              <a:t>mikropodniků, malých a středních podniků dle Přílohy 5 Pravidel </a:t>
            </a:r>
          </a:p>
          <a:p>
            <a:pPr algn="just"/>
            <a:r>
              <a:rPr lang="cs-CZ" dirty="0"/>
              <a:t>V případě nákupu nemovitosti jako výdaje, ze kterého je stanovena dotace, </a:t>
            </a:r>
            <a:r>
              <a:rPr lang="cs-CZ" b="1" dirty="0"/>
              <a:t>znalecký posudek</a:t>
            </a:r>
            <a:r>
              <a:rPr lang="cs-CZ" dirty="0"/>
              <a:t>, ne starší než 6 měsíců před podáním Žádosti o dotaci na MAS</a:t>
            </a:r>
          </a:p>
          <a:p>
            <a:pPr algn="just"/>
            <a:r>
              <a:rPr lang="cs-CZ" b="1" dirty="0">
                <a:solidFill>
                  <a:srgbClr val="FF0000"/>
                </a:solidFill>
              </a:rPr>
              <a:t>Fotodokumentace </a:t>
            </a:r>
            <a:r>
              <a:rPr lang="cs-CZ" dirty="0"/>
              <a:t>- fotodokumentace aktuálního stavu místa realizace projektu (nedokládá se u vzdělávání a v případě pořízení mobilních strojů)</a:t>
            </a:r>
          </a:p>
          <a:p>
            <a:pPr algn="just"/>
            <a:r>
              <a:rPr lang="cs-CZ" dirty="0"/>
              <a:t> </a:t>
            </a:r>
            <a:r>
              <a:rPr lang="cs-CZ" b="1" dirty="0"/>
              <a:t>Přílohy pro jednotlivé Fiche (články Pravidel) </a:t>
            </a:r>
          </a:p>
          <a:p>
            <a:pPr algn="just"/>
            <a:r>
              <a:rPr lang="cs-CZ" b="1" dirty="0"/>
              <a:t> Přílohy stanovené MAS </a:t>
            </a:r>
            <a:r>
              <a:rPr lang="cs-CZ" dirty="0"/>
              <a:t>– </a:t>
            </a:r>
            <a:r>
              <a:rPr lang="cs-CZ" dirty="0">
                <a:solidFill>
                  <a:schemeClr val="accent2"/>
                </a:solidFill>
              </a:rPr>
              <a:t>viz. Výzva a jednotlivé Fiche</a:t>
            </a:r>
          </a:p>
        </p:txBody>
      </p:sp>
    </p:spTree>
    <p:extLst>
      <p:ext uri="{BB962C8B-B14F-4D97-AF65-F5344CB8AC3E}">
        <p14:creationId xmlns:p14="http://schemas.microsoft.com/office/powerpoint/2010/main" val="441245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92776" y="2114026"/>
            <a:ext cx="9355899" cy="4496499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170000"/>
              </a:lnSpc>
            </a:pPr>
            <a:r>
              <a:rPr lang="cs-CZ" sz="2400" b="1" dirty="0">
                <a:solidFill>
                  <a:schemeClr val="accent4"/>
                </a:solidFill>
              </a:rPr>
              <a:t>Nebudou vyhlášeny Fiche č. 1, 3 a 4</a:t>
            </a:r>
          </a:p>
          <a:p>
            <a:pPr algn="l">
              <a:lnSpc>
                <a:spcPct val="170000"/>
              </a:lnSpc>
            </a:pPr>
            <a:r>
              <a:rPr lang="cs-CZ" sz="1900" b="1" u="sng" dirty="0">
                <a:solidFill>
                  <a:schemeClr val="accent3"/>
                </a:solidFill>
                <a:latin typeface="Arial Black" panose="020B0A04020102020204" pitchFamily="34" charset="0"/>
              </a:rPr>
              <a:t>Fiche č. 1 </a:t>
            </a:r>
            <a:r>
              <a:rPr lang="cs-CZ" sz="1900" b="1" dirty="0">
                <a:solidFill>
                  <a:schemeClr val="accent3"/>
                </a:solidFill>
                <a:latin typeface="Arial Black" panose="020B0A04020102020204" pitchFamily="34" charset="0"/>
              </a:rPr>
              <a:t>- modernizace zemědělských podniků</a:t>
            </a:r>
          </a:p>
          <a:p>
            <a:pPr algn="l">
              <a:lnSpc>
                <a:spcPct val="170000"/>
              </a:lnSpc>
            </a:pPr>
            <a:r>
              <a:rPr lang="cs-CZ" sz="1900" b="1" u="sng" dirty="0">
                <a:solidFill>
                  <a:schemeClr val="accent3"/>
                </a:solidFill>
                <a:latin typeface="Arial Black" panose="020B0A04020102020204" pitchFamily="34" charset="0"/>
              </a:rPr>
              <a:t>Fiche č. 3 </a:t>
            </a:r>
            <a:r>
              <a:rPr lang="cs-CZ" sz="1900" b="1" dirty="0">
                <a:solidFill>
                  <a:schemeClr val="accent3"/>
                </a:solidFill>
                <a:latin typeface="Arial Black" panose="020B0A04020102020204" pitchFamily="34" charset="0"/>
              </a:rPr>
              <a:t>- podpora lesního hospodaření</a:t>
            </a:r>
          </a:p>
          <a:p>
            <a:pPr algn="l">
              <a:lnSpc>
                <a:spcPct val="170000"/>
              </a:lnSpc>
            </a:pPr>
            <a:r>
              <a:rPr lang="cs-CZ" sz="1900" b="1" u="sng" dirty="0">
                <a:solidFill>
                  <a:schemeClr val="accent3"/>
                </a:solidFill>
                <a:latin typeface="Arial Black" panose="020B0A04020102020204" pitchFamily="34" charset="0"/>
              </a:rPr>
              <a:t>Fiche č. 4 </a:t>
            </a:r>
            <a:r>
              <a:rPr lang="cs-CZ" sz="1900" b="1" dirty="0">
                <a:solidFill>
                  <a:schemeClr val="accent3"/>
                </a:solidFill>
                <a:latin typeface="Arial Black" panose="020B0A04020102020204" pitchFamily="34" charset="0"/>
              </a:rPr>
              <a:t>- diverzifikace nezemědělských činností</a:t>
            </a:r>
            <a:endParaRPr lang="cs-CZ" sz="1900" b="1" dirty="0">
              <a:solidFill>
                <a:schemeClr val="accent4"/>
              </a:solidFill>
            </a:endParaRPr>
          </a:p>
          <a:p>
            <a:pPr marL="228600" lvl="0" indent="-228600" algn="l" defTabSz="914400">
              <a:lnSpc>
                <a:spcPct val="120000"/>
              </a:lnSpc>
              <a:buClr>
                <a:srgbClr val="5FA534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chemeClr val="accent1"/>
                </a:solidFill>
              </a:rPr>
              <a:t>Výzva č. 4 - rok 2020</a:t>
            </a:r>
            <a:r>
              <a:rPr lang="cs-CZ" sz="2400" dirty="0">
                <a:solidFill>
                  <a:prstClr val="black"/>
                </a:solidFill>
              </a:rPr>
              <a:t>, přidána 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Fiche č. 10 </a:t>
            </a:r>
            <a:endParaRPr lang="cs-CZ" sz="2400" dirty="0">
              <a:solidFill>
                <a:prstClr val="black"/>
              </a:solidFill>
            </a:endParaRPr>
          </a:p>
          <a:p>
            <a:pPr marL="228600" lvl="0" indent="-228600" algn="l" defTabSz="914400">
              <a:lnSpc>
                <a:spcPct val="120000"/>
              </a:lnSpc>
              <a:buClr>
                <a:srgbClr val="5FA534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u="sng" dirty="0">
                <a:solidFill>
                  <a:schemeClr val="accent1">
                    <a:lumMod val="75000"/>
                  </a:schemeClr>
                </a:solidFill>
              </a:rPr>
              <a:t>plánované oblasti </a:t>
            </a:r>
            <a:r>
              <a:rPr lang="cs-CZ" sz="2400" dirty="0">
                <a:solidFill>
                  <a:prstClr val="black"/>
                </a:solidFill>
              </a:rPr>
              <a:t>- veřejná prostranství v obcích, mateřské a základní školy, hasičské zbrojnice, obchody pro obce, vybrané kulturní památky, kulturní a spolková zařízení včetně knihoven, stezky, muzea a expozice pro obce </a:t>
            </a:r>
            <a:r>
              <a:rPr lang="cs-CZ" sz="2400" dirty="0">
                <a:solidFill>
                  <a:schemeClr val="accent4"/>
                </a:solidFill>
              </a:rPr>
              <a:t>http://eagri.cz/public/web/file/617731/Pravidla_19._2._1_Podpora_provadeni_operaci_v_ramci_strategie_komunitne_vedeneho_mistniho_rozvoje.pdf</a:t>
            </a:r>
          </a:p>
          <a:p>
            <a:pPr marL="228600" lvl="0" indent="-228600" algn="l" defTabSz="914400">
              <a:lnSpc>
                <a:spcPct val="120000"/>
              </a:lnSpc>
              <a:buClr>
                <a:srgbClr val="5FA534"/>
              </a:buClr>
              <a:buSzPct val="100000"/>
              <a:buFont typeface="Arial" panose="020B0604020202020204" pitchFamily="34" charset="0"/>
              <a:buChar char="•"/>
            </a:pPr>
            <a:endParaRPr lang="cs-CZ" sz="2400" dirty="0">
              <a:solidFill>
                <a:prstClr val="black"/>
              </a:solidFill>
            </a:endParaRPr>
          </a:p>
          <a:p>
            <a:pPr algn="l">
              <a:lnSpc>
                <a:spcPct val="170000"/>
              </a:lnSpc>
            </a:pPr>
            <a:endParaRPr lang="cs-CZ" sz="2400" dirty="0">
              <a:solidFill>
                <a:schemeClr val="accent4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180672" y="313293"/>
            <a:ext cx="81272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chemeClr val="accent1"/>
                </a:solidFill>
              </a:rPr>
              <a:t>Seznam Fichí </a:t>
            </a:r>
          </a:p>
          <a:p>
            <a:pPr algn="ctr"/>
            <a:r>
              <a:rPr lang="cs-CZ" sz="2800" b="1" dirty="0">
                <a:solidFill>
                  <a:schemeClr val="accent1"/>
                </a:solidFill>
              </a:rPr>
              <a:t>včetně předpokládané alokace pro rok 2019</a:t>
            </a:r>
            <a:r>
              <a:rPr lang="cs-CZ" sz="3200" b="1" dirty="0">
                <a:solidFill>
                  <a:schemeClr val="accent1"/>
                </a:solidFill>
              </a:rPr>
              <a:t>  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AE6D4B9-97A6-440A-8F4F-EBD92DB27D77}"/>
              </a:ext>
            </a:extLst>
          </p:cNvPr>
          <p:cNvSpPr/>
          <p:nvPr/>
        </p:nvSpPr>
        <p:spPr>
          <a:xfrm>
            <a:off x="981512" y="1553603"/>
            <a:ext cx="92446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sz="2000" b="1" dirty="0">
                <a:latin typeface="Verdana" panose="020B0604030504040204" pitchFamily="34" charset="0"/>
                <a:ea typeface="Times New Roman" panose="02020603050405020304" pitchFamily="18" charset="0"/>
              </a:rPr>
              <a:t>Celková výše dotace pro 3. Výzvu je </a:t>
            </a:r>
            <a:r>
              <a:rPr lang="cs-CZ" sz="2400" b="1" dirty="0">
                <a:latin typeface="Verdana" panose="020B0604030504040204" pitchFamily="34" charset="0"/>
                <a:ea typeface="Times New Roman" panose="02020603050405020304" pitchFamily="18" charset="0"/>
              </a:rPr>
              <a:t>15 709 140,- Kč 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588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99081" y="467687"/>
            <a:ext cx="10944837" cy="5922626"/>
          </a:xfrm>
        </p:spPr>
        <p:txBody>
          <a:bodyPr>
            <a:normAutofit fontScale="77500" lnSpcReduction="20000"/>
          </a:bodyPr>
          <a:lstStyle/>
          <a:p>
            <a:pPr lvl="0" algn="l">
              <a:lnSpc>
                <a:spcPct val="150000"/>
              </a:lnSpc>
              <a:buClr>
                <a:srgbClr val="90C226"/>
              </a:buClr>
            </a:pPr>
            <a:r>
              <a:rPr lang="cs-CZ" sz="3100" b="1" dirty="0">
                <a:solidFill>
                  <a:prstClr val="black"/>
                </a:solidFill>
              </a:rPr>
              <a:t>Fiche č. 2:</a:t>
            </a:r>
            <a:r>
              <a:rPr lang="cs-CZ" sz="3100" dirty="0">
                <a:solidFill>
                  <a:prstClr val="black"/>
                </a:solidFill>
              </a:rPr>
              <a:t> </a:t>
            </a:r>
            <a:r>
              <a:rPr lang="cs-CZ" sz="2300" u="sng" dirty="0">
                <a:solidFill>
                  <a:prstClr val="black"/>
                </a:solidFill>
              </a:rPr>
              <a:t>(</a:t>
            </a:r>
            <a:r>
              <a:rPr lang="pl-PL" sz="2300" u="sng" dirty="0">
                <a:solidFill>
                  <a:prstClr val="black"/>
                </a:solidFill>
              </a:rPr>
              <a:t>Článek 17, odstavec 1., písmeno b) </a:t>
            </a:r>
            <a:r>
              <a:rPr lang="cs-CZ" sz="2300" u="sng" dirty="0">
                <a:solidFill>
                  <a:prstClr val="black"/>
                </a:solidFill>
              </a:rPr>
              <a:t> Zpracování zemědělské </a:t>
            </a:r>
            <a:br>
              <a:rPr lang="cs-CZ" sz="2300" u="sng" dirty="0">
                <a:solidFill>
                  <a:prstClr val="black"/>
                </a:solidFill>
              </a:rPr>
            </a:br>
            <a:r>
              <a:rPr lang="cs-CZ" sz="2300" u="sng" dirty="0">
                <a:solidFill>
                  <a:prstClr val="black"/>
                </a:solidFill>
              </a:rPr>
              <a:t>produkce a její uplatnění na trhu </a:t>
            </a:r>
          </a:p>
          <a:p>
            <a:pPr lvl="0" algn="l">
              <a:lnSpc>
                <a:spcPct val="150000"/>
              </a:lnSpc>
              <a:buClr>
                <a:srgbClr val="90C226"/>
              </a:buClr>
            </a:pPr>
            <a:r>
              <a:rPr lang="cs-CZ" sz="3100" b="1" dirty="0">
                <a:solidFill>
                  <a:srgbClr val="54A021"/>
                </a:solidFill>
              </a:rPr>
              <a:t>Alokace: 1 492 240,- Kč</a:t>
            </a:r>
          </a:p>
          <a:p>
            <a:pPr lvl="0" algn="l">
              <a:lnSpc>
                <a:spcPct val="150000"/>
              </a:lnSpc>
              <a:buClr>
                <a:srgbClr val="90C226"/>
              </a:buClr>
            </a:pPr>
            <a:r>
              <a:rPr lang="cs-CZ" sz="2300" u="sng" dirty="0">
                <a:solidFill>
                  <a:prstClr val="black"/>
                </a:solidFill>
              </a:rPr>
              <a:t>Typy aktivit/projektů: </a:t>
            </a:r>
            <a:endParaRPr lang="cs-CZ" sz="2300" dirty="0">
              <a:solidFill>
                <a:prstClr val="black"/>
              </a:solidFill>
            </a:endParaRPr>
          </a:p>
          <a:p>
            <a:pPr lvl="0" algn="l">
              <a:lnSpc>
                <a:spcPct val="150000"/>
              </a:lnSpc>
              <a:buClr>
                <a:srgbClr val="90C226"/>
              </a:buClr>
            </a:pPr>
            <a:r>
              <a:rPr lang="cs-CZ" sz="2300" dirty="0">
                <a:solidFill>
                  <a:prstClr val="black"/>
                </a:solidFill>
              </a:rPr>
              <a:t> - investice do zařízení na zpracování zemědělské produkce (potraviny, krmiva) a její uvádění na trh</a:t>
            </a:r>
          </a:p>
          <a:p>
            <a:pPr lvl="0" algn="l">
              <a:lnSpc>
                <a:spcPct val="150000"/>
              </a:lnSpc>
              <a:buClr>
                <a:srgbClr val="90C226"/>
              </a:buClr>
            </a:pPr>
            <a:r>
              <a:rPr lang="cs-CZ" sz="2300" u="sng" dirty="0">
                <a:solidFill>
                  <a:schemeClr val="accent2"/>
                </a:solidFill>
              </a:rPr>
              <a:t>Definice žadatele: </a:t>
            </a:r>
            <a:r>
              <a:rPr lang="cs-CZ" sz="2300" dirty="0">
                <a:solidFill>
                  <a:schemeClr val="accent2"/>
                </a:solidFill>
              </a:rPr>
              <a:t>zemědělský podnikatel, výrobce potravin, krmiv, jiný subjekt ve zpracování</a:t>
            </a:r>
          </a:p>
          <a:p>
            <a:pPr lvl="0" algn="l">
              <a:lnSpc>
                <a:spcPct val="150000"/>
              </a:lnSpc>
              <a:buClr>
                <a:srgbClr val="90C226"/>
              </a:buClr>
            </a:pPr>
            <a:r>
              <a:rPr lang="cs-CZ" sz="2300" b="1" u="sng" dirty="0">
                <a:solidFill>
                  <a:prstClr val="black"/>
                </a:solidFill>
              </a:rPr>
              <a:t>Způsobilé výdaje: </a:t>
            </a:r>
            <a:r>
              <a:rPr lang="cs-CZ" sz="2300" dirty="0">
                <a:solidFill>
                  <a:prstClr val="black"/>
                </a:solidFill>
              </a:rPr>
              <a:t>investice do výstavby a rekonstrukce budov, pořízení strojů, nástrojů  a  zařízení </a:t>
            </a:r>
            <a:br>
              <a:rPr lang="cs-CZ" sz="2300" dirty="0">
                <a:solidFill>
                  <a:prstClr val="black"/>
                </a:solidFill>
              </a:rPr>
            </a:br>
            <a:r>
              <a:rPr lang="cs-CZ" sz="2300" dirty="0">
                <a:solidFill>
                  <a:prstClr val="black"/>
                </a:solidFill>
              </a:rPr>
              <a:t>pro zpracování zem. produktů - balení, značení, skladování. Investice vedoucí ke zvyšování </a:t>
            </a:r>
            <a:br>
              <a:rPr lang="cs-CZ" sz="2300" dirty="0">
                <a:solidFill>
                  <a:prstClr val="black"/>
                </a:solidFill>
              </a:rPr>
            </a:br>
            <a:r>
              <a:rPr lang="cs-CZ" sz="2300" dirty="0">
                <a:solidFill>
                  <a:prstClr val="black"/>
                </a:solidFill>
              </a:rPr>
              <a:t>a monitorování kvality produktů a uvádění produktů na trh, včetně investic do zařízení na čištění odpadních vod.</a:t>
            </a:r>
          </a:p>
          <a:p>
            <a:pPr lvl="0" algn="l">
              <a:lnSpc>
                <a:spcPct val="150000"/>
              </a:lnSpc>
              <a:buClr>
                <a:srgbClr val="90C226"/>
              </a:buClr>
            </a:pPr>
            <a:r>
              <a:rPr lang="cs-CZ" sz="2300" dirty="0">
                <a:solidFill>
                  <a:schemeClr val="accent4"/>
                </a:solidFill>
              </a:rPr>
              <a:t>Pozn. užitkové vozy – N1 a N2 bez podkategorie G, ne intervenční sklady </a:t>
            </a:r>
          </a:p>
          <a:p>
            <a:pPr lvl="0" algn="l">
              <a:lnSpc>
                <a:spcPct val="150000"/>
              </a:lnSpc>
              <a:buClr>
                <a:srgbClr val="90C226"/>
              </a:buClr>
            </a:pPr>
            <a:r>
              <a:rPr lang="cs-CZ" sz="2300" u="sng" dirty="0">
                <a:solidFill>
                  <a:schemeClr val="accent2"/>
                </a:solidFill>
              </a:rPr>
              <a:t>Podpora: </a:t>
            </a:r>
            <a:r>
              <a:rPr lang="cs-CZ" sz="2300" dirty="0">
                <a:solidFill>
                  <a:schemeClr val="accent2"/>
                </a:solidFill>
              </a:rPr>
              <a:t>35, 45, 50 % </a:t>
            </a:r>
            <a:r>
              <a:rPr lang="cs-CZ" sz="2300" dirty="0">
                <a:solidFill>
                  <a:prstClr val="black"/>
                </a:solidFill>
              </a:rPr>
              <a:t>(dle velikosti podniku a výstupního produktu – I Smlouva </a:t>
            </a:r>
            <a:br>
              <a:rPr lang="cs-CZ" sz="2300" dirty="0">
                <a:solidFill>
                  <a:prstClr val="black"/>
                </a:solidFill>
              </a:rPr>
            </a:br>
            <a:r>
              <a:rPr lang="cs-CZ" sz="2300" dirty="0">
                <a:solidFill>
                  <a:prstClr val="black"/>
                </a:solidFill>
              </a:rPr>
              <a:t>o fungování EU)</a:t>
            </a:r>
          </a:p>
        </p:txBody>
      </p:sp>
    </p:spTree>
    <p:extLst>
      <p:ext uri="{BB962C8B-B14F-4D97-AF65-F5344CB8AC3E}">
        <p14:creationId xmlns:p14="http://schemas.microsoft.com/office/powerpoint/2010/main" val="1682373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64065" y="339755"/>
            <a:ext cx="9209825" cy="6358855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cs-CZ" sz="2400" b="1" dirty="0">
                <a:solidFill>
                  <a:prstClr val="black"/>
                </a:solidFill>
              </a:rPr>
              <a:t>Fiche č. 5: </a:t>
            </a:r>
            <a:r>
              <a:rPr lang="cs-CZ" sz="2300" dirty="0">
                <a:solidFill>
                  <a:schemeClr val="tx1"/>
                </a:solidFill>
              </a:rPr>
              <a:t>(Článek 14) </a:t>
            </a:r>
            <a:r>
              <a:rPr lang="cs-CZ" u="sng" dirty="0">
                <a:solidFill>
                  <a:schemeClr val="tx1"/>
                </a:solidFill>
              </a:rPr>
              <a:t>Zvyšování odborné úrovně podnikatelů </a:t>
            </a:r>
            <a:br>
              <a:rPr lang="cs-CZ" u="sng" dirty="0">
                <a:solidFill>
                  <a:schemeClr val="tx1"/>
                </a:solidFill>
              </a:rPr>
            </a:br>
            <a:r>
              <a:rPr lang="cs-CZ" u="sng" dirty="0">
                <a:solidFill>
                  <a:schemeClr val="tx1"/>
                </a:solidFill>
              </a:rPr>
              <a:t>v zemědělství pro konkurenceschopné podnikání v méně příznivých podmínkách </a:t>
            </a:r>
            <a:br>
              <a:rPr lang="cs-CZ" u="sng" dirty="0">
                <a:solidFill>
                  <a:schemeClr val="tx1"/>
                </a:solidFill>
              </a:rPr>
            </a:br>
            <a:r>
              <a:rPr lang="cs-CZ" u="sng" dirty="0">
                <a:solidFill>
                  <a:schemeClr val="tx1"/>
                </a:solidFill>
              </a:rPr>
              <a:t>pro zemědělství na území MAS Pošumaví</a:t>
            </a:r>
          </a:p>
          <a:p>
            <a:pPr algn="l">
              <a:lnSpc>
                <a:spcPct val="150000"/>
              </a:lnSpc>
            </a:pPr>
            <a:r>
              <a:rPr lang="cs-CZ" sz="2400" b="1" dirty="0">
                <a:solidFill>
                  <a:schemeClr val="accent2"/>
                </a:solidFill>
              </a:rPr>
              <a:t>Alokace:  661 180,- Kč</a:t>
            </a:r>
          </a:p>
          <a:p>
            <a:pPr algn="l">
              <a:lnSpc>
                <a:spcPct val="150000"/>
              </a:lnSpc>
            </a:pPr>
            <a:r>
              <a:rPr lang="cs-CZ" u="sng" dirty="0">
                <a:solidFill>
                  <a:schemeClr val="tx1"/>
                </a:solidFill>
              </a:rPr>
              <a:t>Typy projektů:</a:t>
            </a:r>
            <a:endParaRPr lang="cs-CZ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cs-CZ" dirty="0">
                <a:solidFill>
                  <a:schemeClr val="tx1"/>
                </a:solidFill>
              </a:rPr>
              <a:t>- vzdělávací akce (do 15 účastníků)</a:t>
            </a:r>
          </a:p>
          <a:p>
            <a:pPr algn="l">
              <a:lnSpc>
                <a:spcPct val="150000"/>
              </a:lnSpc>
            </a:pPr>
            <a:r>
              <a:rPr lang="cs-CZ" dirty="0">
                <a:solidFill>
                  <a:schemeClr val="tx1"/>
                </a:solidFill>
              </a:rPr>
              <a:t>- informační akce (15 a více účastníků)</a:t>
            </a:r>
          </a:p>
          <a:p>
            <a:pPr algn="l">
              <a:lnSpc>
                <a:spcPct val="150000"/>
              </a:lnSpc>
            </a:pPr>
            <a:r>
              <a:rPr lang="cs-CZ" dirty="0">
                <a:solidFill>
                  <a:schemeClr val="accent4"/>
                </a:solidFill>
              </a:rPr>
              <a:t>- exkurze (v souvislosti s projektem)</a:t>
            </a:r>
          </a:p>
          <a:p>
            <a:pPr algn="l">
              <a:lnSpc>
                <a:spcPct val="150000"/>
              </a:lnSpc>
            </a:pPr>
            <a:r>
              <a:rPr lang="cs-CZ" u="sng" dirty="0">
                <a:solidFill>
                  <a:schemeClr val="accent2"/>
                </a:solidFill>
              </a:rPr>
              <a:t>Definice žadatele:</a:t>
            </a:r>
            <a:r>
              <a:rPr lang="cs-CZ" dirty="0">
                <a:solidFill>
                  <a:schemeClr val="accent2"/>
                </a:solidFill>
              </a:rPr>
              <a:t> Subjekt zajišťující odborné vzdělávání</a:t>
            </a:r>
            <a:endParaRPr lang="cs-CZ" b="1" dirty="0"/>
          </a:p>
          <a:p>
            <a:pPr algn="l"/>
            <a:r>
              <a:rPr lang="cs-CZ" b="1" u="sng" dirty="0">
                <a:solidFill>
                  <a:prstClr val="black"/>
                </a:solidFill>
              </a:rPr>
              <a:t>Způsobilé výdaje:</a:t>
            </a:r>
            <a:r>
              <a:rPr lang="cs-CZ" b="1" dirty="0">
                <a:solidFill>
                  <a:prstClr val="black"/>
                </a:solidFill>
              </a:rPr>
              <a:t> </a:t>
            </a:r>
            <a:r>
              <a:rPr lang="cs-CZ" dirty="0">
                <a:solidFill>
                  <a:prstClr val="black"/>
                </a:solidFill>
              </a:rPr>
              <a:t>technické zabezpečení, výukové materiály, cestovní výdaje, výdaje na lektora, občerstvení, exkurzi, kancelářské potřeby, propagaci</a:t>
            </a:r>
          </a:p>
          <a:p>
            <a:pPr algn="l"/>
            <a:r>
              <a:rPr lang="cs-CZ" u="sng" dirty="0">
                <a:solidFill>
                  <a:schemeClr val="accent2"/>
                </a:solidFill>
              </a:rPr>
              <a:t>Podpora:</a:t>
            </a:r>
            <a:r>
              <a:rPr lang="cs-CZ" dirty="0">
                <a:solidFill>
                  <a:schemeClr val="accent2"/>
                </a:solidFill>
              </a:rPr>
              <a:t> 60 – 90 % (dle zaměření akce – zpracování a uvádění na trh zem. produktů, lesnictví, hospodářské subjekty - malé nebo střední podniky )</a:t>
            </a:r>
          </a:p>
        </p:txBody>
      </p:sp>
    </p:spTree>
    <p:extLst>
      <p:ext uri="{BB962C8B-B14F-4D97-AF65-F5344CB8AC3E}">
        <p14:creationId xmlns:p14="http://schemas.microsoft.com/office/powerpoint/2010/main" val="3871960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0510" y="243279"/>
            <a:ext cx="9018165" cy="6484692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cs-CZ" sz="2400" b="1" dirty="0">
                <a:solidFill>
                  <a:schemeClr val="tx1"/>
                </a:solidFill>
              </a:rPr>
              <a:t>Fiche č. 6: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(Článek 17, odstavec 1., písmeno c) </a:t>
            </a:r>
            <a:r>
              <a:rPr lang="cs-CZ" u="sng" dirty="0">
                <a:solidFill>
                  <a:schemeClr val="tx1"/>
                </a:solidFill>
              </a:rPr>
              <a:t>Podpořit původní krajinný ráz obnovou polních cest na základě jejich rekonstrukce </a:t>
            </a:r>
            <a:br>
              <a:rPr lang="cs-CZ" u="sng" dirty="0">
                <a:solidFill>
                  <a:schemeClr val="tx1"/>
                </a:solidFill>
              </a:rPr>
            </a:br>
            <a:r>
              <a:rPr lang="cs-CZ" u="sng" dirty="0">
                <a:solidFill>
                  <a:schemeClr val="tx1"/>
                </a:solidFill>
              </a:rPr>
              <a:t>a výstavby</a:t>
            </a:r>
          </a:p>
          <a:p>
            <a:pPr algn="l">
              <a:lnSpc>
                <a:spcPct val="150000"/>
              </a:lnSpc>
            </a:pPr>
            <a:r>
              <a:rPr lang="cs-CZ" sz="2600" b="1" dirty="0">
                <a:solidFill>
                  <a:schemeClr val="accent2"/>
                </a:solidFill>
              </a:rPr>
              <a:t>Alokace:  992 770,- Kč</a:t>
            </a:r>
          </a:p>
          <a:p>
            <a:pPr algn="l">
              <a:lnSpc>
                <a:spcPct val="150000"/>
              </a:lnSpc>
            </a:pPr>
            <a:r>
              <a:rPr lang="cs-CZ" u="sng" dirty="0">
                <a:solidFill>
                  <a:schemeClr val="tx1"/>
                </a:solidFill>
              </a:rPr>
              <a:t>Typy projektů:</a:t>
            </a:r>
          </a:p>
          <a:p>
            <a:pPr algn="l">
              <a:lnSpc>
                <a:spcPct val="150000"/>
              </a:lnSpc>
            </a:pPr>
            <a:r>
              <a:rPr lang="cs-CZ" dirty="0">
                <a:solidFill>
                  <a:schemeClr val="tx1"/>
                </a:solidFill>
              </a:rPr>
              <a:t>- rekonstrukce či nová výstavba zemědělské infrastruktury</a:t>
            </a:r>
          </a:p>
          <a:p>
            <a:pPr algn="l">
              <a:lnSpc>
                <a:spcPct val="150000"/>
              </a:lnSpc>
            </a:pPr>
            <a:r>
              <a:rPr lang="cs-CZ" dirty="0">
                <a:solidFill>
                  <a:schemeClr val="tx1"/>
                </a:solidFill>
              </a:rPr>
              <a:t>- obnova či nová výstavba souvisejících objektů a technického vybavení</a:t>
            </a:r>
          </a:p>
          <a:p>
            <a:pPr algn="l">
              <a:lnSpc>
                <a:spcPct val="150000"/>
              </a:lnSpc>
            </a:pPr>
            <a:r>
              <a:rPr lang="cs-CZ" u="sng" dirty="0">
                <a:solidFill>
                  <a:schemeClr val="accent2"/>
                </a:solidFill>
              </a:rPr>
              <a:t>Definice žadatele:</a:t>
            </a:r>
            <a:r>
              <a:rPr lang="cs-CZ" dirty="0">
                <a:solidFill>
                  <a:schemeClr val="accent2"/>
                </a:solidFill>
              </a:rPr>
              <a:t> obec nebo zemědělský podnikatel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r>
              <a:rPr lang="cs-CZ" b="1" u="sng" dirty="0">
                <a:solidFill>
                  <a:prstClr val="black"/>
                </a:solidFill>
              </a:rPr>
              <a:t>Způsobilé výdaje:</a:t>
            </a:r>
            <a:r>
              <a:rPr lang="cs-CZ" b="1" dirty="0">
                <a:solidFill>
                  <a:prstClr val="black"/>
                </a:solidFill>
              </a:rPr>
              <a:t> </a:t>
            </a:r>
            <a:r>
              <a:rPr lang="cs-CZ" dirty="0">
                <a:solidFill>
                  <a:prstClr val="black"/>
                </a:solidFill>
              </a:rPr>
              <a:t>zemní a stavební práce, materiál, zeleň, přeložky sítí, projekční a průzkumné práce (během realizace projektu), nákup pozemku (10%)</a:t>
            </a:r>
          </a:p>
          <a:p>
            <a:pPr algn="l"/>
            <a:r>
              <a:rPr lang="cs-CZ" u="sng" dirty="0">
                <a:solidFill>
                  <a:schemeClr val="accent2"/>
                </a:solidFill>
              </a:rPr>
              <a:t>Podpora:</a:t>
            </a:r>
            <a:r>
              <a:rPr lang="cs-CZ" dirty="0">
                <a:solidFill>
                  <a:schemeClr val="accent2"/>
                </a:solidFill>
              </a:rPr>
              <a:t> 90%</a:t>
            </a:r>
          </a:p>
          <a:p>
            <a:pPr algn="l"/>
            <a:r>
              <a:rPr lang="cs-CZ" u="sng" dirty="0">
                <a:solidFill>
                  <a:schemeClr val="accent4"/>
                </a:solidFill>
              </a:rPr>
              <a:t>Pozn. </a:t>
            </a:r>
            <a:r>
              <a:rPr lang="cs-CZ" dirty="0">
                <a:solidFill>
                  <a:schemeClr val="accent4"/>
                </a:solidFill>
              </a:rPr>
              <a:t>cesty musí být mimo intravilán obce, musí být dokončeny pozemkové úpravy (kromě kde je </a:t>
            </a:r>
            <a:r>
              <a:rPr lang="cs-CZ" dirty="0" err="1">
                <a:solidFill>
                  <a:schemeClr val="accent4"/>
                </a:solidFill>
              </a:rPr>
              <a:t>žad</a:t>
            </a:r>
            <a:r>
              <a:rPr lang="cs-CZ" dirty="0">
                <a:solidFill>
                  <a:schemeClr val="accent4"/>
                </a:solidFill>
              </a:rPr>
              <a:t>. obec – u ní pokud nejsou - udržitelnost 10 let), cesta slouží ke zpřístupnění zemědělského pozemku a další funkce (např. rekreační)</a:t>
            </a:r>
          </a:p>
          <a:p>
            <a:pPr algn="l"/>
            <a:endParaRPr lang="cs-CZ" sz="1900" b="1" u="sng" dirty="0">
              <a:solidFill>
                <a:prstClr val="black"/>
              </a:solidFill>
            </a:endParaRPr>
          </a:p>
          <a:p>
            <a:pPr algn="l"/>
            <a:endParaRPr lang="cs-CZ" sz="2000" b="1" u="sng" dirty="0">
              <a:solidFill>
                <a:prstClr val="black"/>
              </a:solidFill>
            </a:endParaRPr>
          </a:p>
          <a:p>
            <a:pPr algn="l"/>
            <a:endParaRPr lang="cs-CZ" sz="2000" dirty="0">
              <a:solidFill>
                <a:schemeClr val="tx1"/>
              </a:solidFill>
            </a:endParaRPr>
          </a:p>
          <a:p>
            <a:pPr algn="l"/>
            <a:endParaRPr lang="cs-CZ" b="1" dirty="0">
              <a:solidFill>
                <a:schemeClr val="tx1"/>
              </a:solidFill>
            </a:endParaRPr>
          </a:p>
          <a:p>
            <a:pPr algn="l"/>
            <a:endParaRPr lang="cs-CZ" b="1" dirty="0"/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0611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009" y="167780"/>
            <a:ext cx="8565160" cy="6333687"/>
          </a:xfrm>
        </p:spPr>
        <p:txBody>
          <a:bodyPr>
            <a:normAutofit fontScale="77500" lnSpcReduction="20000"/>
          </a:bodyPr>
          <a:lstStyle/>
          <a:p>
            <a:pPr algn="l"/>
            <a:endParaRPr lang="cs-CZ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cs-CZ" sz="3100" b="1" dirty="0">
                <a:solidFill>
                  <a:schemeClr val="tx1"/>
                </a:solidFill>
              </a:rPr>
              <a:t>Fiche č. 7:</a:t>
            </a:r>
            <a:r>
              <a:rPr lang="cs-CZ" sz="3100" dirty="0">
                <a:solidFill>
                  <a:schemeClr val="tx1"/>
                </a:solidFill>
              </a:rPr>
              <a:t> </a:t>
            </a:r>
            <a:r>
              <a:rPr lang="cs-CZ" sz="2600" dirty="0">
                <a:solidFill>
                  <a:schemeClr val="tx1"/>
                </a:solidFill>
              </a:rPr>
              <a:t>(Článek 25) </a:t>
            </a:r>
            <a:r>
              <a:rPr lang="cs-CZ" sz="2600" u="sng" dirty="0">
                <a:solidFill>
                  <a:schemeClr val="tx1"/>
                </a:solidFill>
              </a:rPr>
              <a:t>Podporou neproduktivní funkce lesa zvýšit jeho využití pro volnočasové aktivity obyvatel Pošumaví</a:t>
            </a:r>
          </a:p>
          <a:p>
            <a:pPr algn="l">
              <a:lnSpc>
                <a:spcPct val="150000"/>
              </a:lnSpc>
            </a:pPr>
            <a:r>
              <a:rPr lang="cs-CZ" sz="3100" b="1" dirty="0">
                <a:solidFill>
                  <a:schemeClr val="accent2"/>
                </a:solidFill>
              </a:rPr>
              <a:t>Alokace: 2 086 330,- Kč  </a:t>
            </a:r>
          </a:p>
          <a:p>
            <a:pPr algn="l">
              <a:lnSpc>
                <a:spcPct val="150000"/>
              </a:lnSpc>
            </a:pPr>
            <a:r>
              <a:rPr lang="cs-CZ" sz="2600" u="sng" dirty="0">
                <a:solidFill>
                  <a:schemeClr val="tx1"/>
                </a:solidFill>
              </a:rPr>
              <a:t>Typy projektů:</a:t>
            </a:r>
          </a:p>
          <a:p>
            <a:pPr algn="l">
              <a:lnSpc>
                <a:spcPct val="150000"/>
              </a:lnSpc>
            </a:pPr>
            <a:r>
              <a:rPr lang="cs-CZ" sz="2600" dirty="0">
                <a:solidFill>
                  <a:schemeClr val="tx1"/>
                </a:solidFill>
              </a:rPr>
              <a:t>- výstavba a rekonstrukce stezek pro turisty (do 2m), značení významných přírodních prvků</a:t>
            </a:r>
          </a:p>
          <a:p>
            <a:pPr algn="l">
              <a:lnSpc>
                <a:spcPct val="150000"/>
              </a:lnSpc>
            </a:pPr>
            <a:r>
              <a:rPr lang="cs-CZ" sz="2600" dirty="0">
                <a:solidFill>
                  <a:schemeClr val="tx1"/>
                </a:solidFill>
              </a:rPr>
              <a:t>- opatření  k zajištění bezpečnosti návštěvníků lesa</a:t>
            </a:r>
          </a:p>
          <a:p>
            <a:pPr algn="l">
              <a:lnSpc>
                <a:spcPct val="150000"/>
              </a:lnSpc>
            </a:pPr>
            <a:r>
              <a:rPr lang="cs-CZ" sz="2600" dirty="0">
                <a:solidFill>
                  <a:schemeClr val="tx1"/>
                </a:solidFill>
              </a:rPr>
              <a:t>- informační značení, odpočinkové, herní a fitness prvky pro rekreaci</a:t>
            </a:r>
          </a:p>
          <a:p>
            <a:pPr algn="l">
              <a:lnSpc>
                <a:spcPct val="150000"/>
              </a:lnSpc>
            </a:pPr>
            <a:r>
              <a:rPr lang="cs-CZ" sz="2600" u="sng" dirty="0">
                <a:solidFill>
                  <a:schemeClr val="accent2"/>
                </a:solidFill>
              </a:rPr>
              <a:t>Definice žadatele:</a:t>
            </a:r>
            <a:r>
              <a:rPr lang="cs-CZ" sz="2600" dirty="0">
                <a:solidFill>
                  <a:schemeClr val="accent2"/>
                </a:solidFill>
              </a:rPr>
              <a:t> vlastník, nájemce, pachtýř, vypůjčitel PUPFL (sdružení, spolek) </a:t>
            </a:r>
            <a:endParaRPr lang="cs-CZ" sz="2600" dirty="0">
              <a:solidFill>
                <a:schemeClr val="tx1"/>
              </a:solidFill>
            </a:endParaRPr>
          </a:p>
          <a:p>
            <a:pPr algn="l"/>
            <a:r>
              <a:rPr lang="cs-CZ" sz="2600" b="1" u="sng" dirty="0">
                <a:solidFill>
                  <a:prstClr val="black"/>
                </a:solidFill>
              </a:rPr>
              <a:t>Způsobilé výdaje:</a:t>
            </a:r>
            <a:r>
              <a:rPr lang="cs-CZ" sz="2600" b="1" dirty="0">
                <a:solidFill>
                  <a:prstClr val="black"/>
                </a:solidFill>
              </a:rPr>
              <a:t> </a:t>
            </a:r>
            <a:r>
              <a:rPr lang="cs-CZ" sz="2600" dirty="0">
                <a:solidFill>
                  <a:prstClr val="black"/>
                </a:solidFill>
              </a:rPr>
              <a:t>stezky, mostky, lávky, zábradlí, závory, hřiště, informační tabule, odp. koše, odpočinková stanoviště, nákup pozemku </a:t>
            </a:r>
          </a:p>
          <a:p>
            <a:pPr algn="l"/>
            <a:r>
              <a:rPr lang="cs-CZ" sz="2600" u="sng" dirty="0">
                <a:solidFill>
                  <a:schemeClr val="accent2"/>
                </a:solidFill>
              </a:rPr>
              <a:t>Podpora:</a:t>
            </a:r>
            <a:r>
              <a:rPr lang="cs-CZ" sz="2600" dirty="0">
                <a:solidFill>
                  <a:schemeClr val="accent2"/>
                </a:solidFill>
              </a:rPr>
              <a:t> 100%</a:t>
            </a:r>
            <a:endParaRPr lang="cs-CZ" sz="2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81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66750" y="1922107"/>
            <a:ext cx="9753959" cy="4677102"/>
          </a:xfrm>
        </p:spPr>
        <p:txBody>
          <a:bodyPr>
            <a:normAutofit/>
          </a:bodyPr>
          <a:lstStyle/>
          <a:p>
            <a:pPr algn="l"/>
            <a:endParaRPr lang="cs-CZ" b="1" dirty="0"/>
          </a:p>
          <a:p>
            <a:pPr algn="l"/>
            <a:endParaRPr lang="cs-CZ" b="1" dirty="0"/>
          </a:p>
          <a:p>
            <a:pPr algn="l"/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00974" y="391437"/>
            <a:ext cx="9118835" cy="6227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Fiche č. 8:</a:t>
            </a:r>
            <a:r>
              <a:rPr lang="cs-CZ" sz="2400" dirty="0"/>
              <a:t> </a:t>
            </a:r>
            <a:r>
              <a:rPr lang="cs-CZ" sz="2000" dirty="0"/>
              <a:t>(Článek 17, odstavec 1., písmeno c) </a:t>
            </a:r>
            <a:r>
              <a:rPr lang="cs-CZ" sz="2000" u="sng" dirty="0"/>
              <a:t>Podpora rekonstrukce a výstavby lesnické infrastruktury včetně obnovy nebo výstavby souvisejících objektů a technického vybavení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accent2"/>
                </a:solidFill>
              </a:rPr>
              <a:t>Alokace:  9 685 580,- Kč</a:t>
            </a:r>
          </a:p>
          <a:p>
            <a:pPr>
              <a:lnSpc>
                <a:spcPct val="150000"/>
              </a:lnSpc>
            </a:pPr>
            <a:r>
              <a:rPr lang="cs-CZ" u="sng" dirty="0"/>
              <a:t>Typy projektů: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dirty="0"/>
              <a:t>rekonstrukce či nová výstavba lesních cest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cs-CZ" dirty="0"/>
              <a:t>obnova či nová výstavba souvisejících objektů a technického vybavení</a:t>
            </a:r>
          </a:p>
          <a:p>
            <a:pPr>
              <a:lnSpc>
                <a:spcPct val="150000"/>
              </a:lnSpc>
            </a:pPr>
            <a:r>
              <a:rPr lang="cs-CZ" u="sng" dirty="0">
                <a:solidFill>
                  <a:schemeClr val="accent2"/>
                </a:solidFill>
              </a:rPr>
              <a:t>Definice žadatele: </a:t>
            </a:r>
            <a:r>
              <a:rPr lang="cs-CZ" dirty="0">
                <a:solidFill>
                  <a:schemeClr val="accent2"/>
                </a:solidFill>
              </a:rPr>
              <a:t>držitelé lesů (vlastníci, nájemci, pachtýři, vypůjčitelé) sdružení, spolky, školy, obce, DSO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b="1" u="sng" dirty="0">
                <a:solidFill>
                  <a:prstClr val="black"/>
                </a:solidFill>
              </a:rPr>
              <a:t>Způsobilé výdaje:</a:t>
            </a:r>
            <a:r>
              <a:rPr lang="cs-CZ" b="1" dirty="0">
                <a:solidFill>
                  <a:prstClr val="black"/>
                </a:solidFill>
              </a:rPr>
              <a:t> </a:t>
            </a:r>
            <a:r>
              <a:rPr lang="cs-CZ" dirty="0">
                <a:solidFill>
                  <a:prstClr val="black"/>
                </a:solidFill>
              </a:rPr>
              <a:t>výstavba 1L a 2L a rekonstrukce na 1 L a 2L, mosty, propustky, brody, opěrné zdi, lesní sklady, </a:t>
            </a:r>
            <a:r>
              <a:rPr lang="cs-CZ" dirty="0" err="1">
                <a:solidFill>
                  <a:prstClr val="black"/>
                </a:solidFill>
              </a:rPr>
              <a:t>dopr</a:t>
            </a:r>
            <a:r>
              <a:rPr lang="cs-CZ" dirty="0">
                <a:solidFill>
                  <a:prstClr val="black"/>
                </a:solidFill>
              </a:rPr>
              <a:t>. přeložky sítí, značky, projekční a průzkumné práce (během realizace projektu), nákup pozemku </a:t>
            </a:r>
          </a:p>
          <a:p>
            <a:pPr>
              <a:lnSpc>
                <a:spcPct val="150000"/>
              </a:lnSpc>
            </a:pPr>
            <a:r>
              <a:rPr lang="cs-CZ" u="sng" dirty="0">
                <a:solidFill>
                  <a:schemeClr val="accent2"/>
                </a:solidFill>
              </a:rPr>
              <a:t>Podpora:</a:t>
            </a:r>
            <a:r>
              <a:rPr lang="cs-CZ" dirty="0">
                <a:solidFill>
                  <a:schemeClr val="accent2"/>
                </a:solidFill>
              </a:rPr>
              <a:t> 90%</a:t>
            </a:r>
          </a:p>
          <a:p>
            <a:pPr>
              <a:lnSpc>
                <a:spcPct val="150000"/>
              </a:lnSpc>
            </a:pPr>
            <a:r>
              <a:rPr lang="cs-CZ" dirty="0" err="1">
                <a:solidFill>
                  <a:schemeClr val="accent4"/>
                </a:solidFill>
              </a:rPr>
              <a:t>Pozn.lesní</a:t>
            </a:r>
            <a:r>
              <a:rPr lang="cs-CZ" dirty="0">
                <a:solidFill>
                  <a:schemeClr val="accent4"/>
                </a:solidFill>
              </a:rPr>
              <a:t> cesta musí být na PUPFL, přístupná veřejnosti k rekreačním účelům</a:t>
            </a:r>
          </a:p>
        </p:txBody>
      </p:sp>
    </p:spTree>
    <p:extLst>
      <p:ext uri="{BB962C8B-B14F-4D97-AF65-F5344CB8AC3E}">
        <p14:creationId xmlns:p14="http://schemas.microsoft.com/office/powerpoint/2010/main" val="672608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F14DF6-6444-4391-A6DF-B595BD047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112" y="310394"/>
            <a:ext cx="8596668" cy="998290"/>
          </a:xfrm>
        </p:spPr>
        <p:txBody>
          <a:bodyPr/>
          <a:lstStyle/>
          <a:p>
            <a:pPr algn="ctr"/>
            <a:r>
              <a:rPr lang="cs-CZ" dirty="0"/>
              <a:t>Základní informace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365F6544-2549-4F03-9D66-BAD7D6F19321}"/>
              </a:ext>
            </a:extLst>
          </p:cNvPr>
          <p:cNvSpPr txBox="1">
            <a:spLocks/>
          </p:cNvSpPr>
          <p:nvPr/>
        </p:nvSpPr>
        <p:spPr>
          <a:xfrm>
            <a:off x="612396" y="1090569"/>
            <a:ext cx="7961153" cy="5038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defTabSz="914400">
              <a:lnSpc>
                <a:spcPct val="120000"/>
              </a:lnSpc>
              <a:buClr>
                <a:srgbClr val="5FA534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prstClr val="black"/>
                </a:solidFill>
              </a:rPr>
              <a:t>Vyhlášení výzvy č. 3: 		 </a:t>
            </a:r>
            <a:r>
              <a:rPr lang="cs-CZ" sz="2400" b="1" dirty="0">
                <a:solidFill>
                  <a:schemeClr val="accent2"/>
                </a:solidFill>
              </a:rPr>
              <a:t>11. 3. 2019 </a:t>
            </a:r>
          </a:p>
          <a:p>
            <a:pPr marL="228600" indent="-228600" defTabSz="914400">
              <a:lnSpc>
                <a:spcPct val="120000"/>
              </a:lnSpc>
              <a:buClr>
                <a:srgbClr val="5FA534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prstClr val="black"/>
                </a:solidFill>
              </a:rPr>
              <a:t>Termín příjmu žádostí: </a:t>
            </a:r>
            <a:r>
              <a:rPr lang="pl-PL" sz="2600" b="1" dirty="0">
                <a:solidFill>
                  <a:schemeClr val="accent2"/>
                </a:solidFill>
              </a:rPr>
              <a:t>od 1. 4. 2019 </a:t>
            </a:r>
            <a:r>
              <a:rPr lang="pl-PL" sz="2600" b="1" dirty="0">
                <a:solidFill>
                  <a:schemeClr val="tx1"/>
                </a:solidFill>
              </a:rPr>
              <a:t>do</a:t>
            </a:r>
            <a:r>
              <a:rPr lang="pl-PL" sz="2600" b="1" dirty="0">
                <a:solidFill>
                  <a:schemeClr val="accent2"/>
                </a:solidFill>
              </a:rPr>
              <a:t> 30. 4. 2019</a:t>
            </a:r>
            <a:br>
              <a:rPr lang="pl-PL" sz="2600" b="1" dirty="0">
                <a:solidFill>
                  <a:schemeClr val="accent2"/>
                </a:solidFill>
              </a:rPr>
            </a:br>
            <a:r>
              <a:rPr lang="cs-CZ" sz="21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Podání Žádosti o dotaci na MAS (včetně příloh) probíhá zasláním </a:t>
            </a:r>
            <a:br>
              <a:rPr lang="cs-CZ" sz="21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cs-CZ" sz="21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přes Portál farmáře </a:t>
            </a:r>
          </a:p>
          <a:p>
            <a:pPr marL="228600" indent="-228600" defTabSz="914400">
              <a:lnSpc>
                <a:spcPct val="120000"/>
              </a:lnSpc>
              <a:buClr>
                <a:srgbClr val="5FA534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prstClr val="black"/>
                </a:solidFill>
              </a:rPr>
              <a:t>Místo podání příloh k žádosti v listinné podobě </a:t>
            </a:r>
            <a:br>
              <a:rPr lang="cs-CZ" sz="2000" b="1" dirty="0">
                <a:solidFill>
                  <a:prstClr val="black"/>
                </a:solidFill>
              </a:rPr>
            </a:br>
            <a:r>
              <a:rPr lang="cs-CZ" sz="2000" b="1" dirty="0">
                <a:solidFill>
                  <a:prstClr val="black"/>
                </a:solidFill>
              </a:rPr>
              <a:t>(30. 4. do 16:00 hod):</a:t>
            </a:r>
            <a:r>
              <a:rPr lang="cs-CZ" sz="2000" dirty="0">
                <a:solidFill>
                  <a:prstClr val="black"/>
                </a:solidFill>
              </a:rPr>
              <a:t> 	kancelář MAS Pošumaví, z. s., </a:t>
            </a:r>
          </a:p>
          <a:p>
            <a:pPr marL="0" indent="0" defTabSz="914400">
              <a:lnSpc>
                <a:spcPct val="120000"/>
              </a:lnSpc>
              <a:buClr>
                <a:srgbClr val="5FA534"/>
              </a:buClr>
              <a:buSzPct val="100000"/>
              <a:buNone/>
            </a:pPr>
            <a:r>
              <a:rPr lang="cs-CZ" sz="2000" dirty="0">
                <a:solidFill>
                  <a:prstClr val="black"/>
                </a:solidFill>
              </a:rPr>
              <a:t>				Plánická 174, 339 01 Klatovy</a:t>
            </a:r>
          </a:p>
          <a:p>
            <a:pPr marL="0" indent="0" defTabSz="914400">
              <a:lnSpc>
                <a:spcPct val="120000"/>
              </a:lnSpc>
              <a:buClr>
                <a:srgbClr val="5FA534"/>
              </a:buClr>
              <a:buSzPct val="100000"/>
              <a:buNone/>
            </a:pPr>
            <a:r>
              <a:rPr lang="cs-CZ" sz="2000" dirty="0">
                <a:solidFill>
                  <a:prstClr val="black"/>
                </a:solidFill>
              </a:rPr>
              <a:t>				</a:t>
            </a:r>
            <a:r>
              <a:rPr lang="cs-CZ" sz="2000" dirty="0">
                <a:solidFill>
                  <a:schemeClr val="tx1"/>
                </a:solidFill>
              </a:rPr>
              <a:t>přízemí u vchodu z Komenského ulice</a:t>
            </a:r>
          </a:p>
          <a:p>
            <a:pPr marL="228600" indent="-228600" defTabSz="914400">
              <a:lnSpc>
                <a:spcPct val="120000"/>
              </a:lnSpc>
              <a:buClr>
                <a:srgbClr val="5FA534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prstClr val="black"/>
                </a:solidFill>
              </a:rPr>
              <a:t>Termín registrace na RO SZIF: </a:t>
            </a:r>
            <a:r>
              <a:rPr lang="cs-CZ" sz="2400" b="1" dirty="0">
                <a:solidFill>
                  <a:schemeClr val="accent2"/>
                </a:solidFill>
              </a:rPr>
              <a:t>26. 6. 2019 </a:t>
            </a:r>
          </a:p>
          <a:p>
            <a:pPr marL="228600" indent="-228600" defTabSz="914400">
              <a:lnSpc>
                <a:spcPct val="120000"/>
              </a:lnSpc>
              <a:buClr>
                <a:srgbClr val="5FA534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prstClr val="black"/>
                </a:solidFill>
              </a:rPr>
              <a:t>Územní vymezení: 	</a:t>
            </a:r>
            <a:r>
              <a:rPr lang="cs-CZ" sz="2000" dirty="0">
                <a:solidFill>
                  <a:prstClr val="black"/>
                </a:solidFill>
              </a:rPr>
              <a:t>výzva MAS se vztahuje na celé území MAS, 			pro které je schválena SCLLD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6828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66750" y="1922107"/>
            <a:ext cx="9753959" cy="4677102"/>
          </a:xfrm>
        </p:spPr>
        <p:txBody>
          <a:bodyPr>
            <a:normAutofit/>
          </a:bodyPr>
          <a:lstStyle/>
          <a:p>
            <a:pPr algn="l"/>
            <a:endParaRPr lang="cs-CZ" b="1" dirty="0"/>
          </a:p>
          <a:p>
            <a:pPr algn="l"/>
            <a:endParaRPr lang="cs-CZ" b="1" dirty="0"/>
          </a:p>
          <a:p>
            <a:pPr algn="l"/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89234" y="112375"/>
            <a:ext cx="9753958" cy="6827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Fiche č. 9:</a:t>
            </a:r>
            <a:r>
              <a:rPr lang="cs-CZ" sz="3100" dirty="0"/>
              <a:t> </a:t>
            </a:r>
            <a:r>
              <a:rPr lang="cs-CZ" dirty="0"/>
              <a:t>(</a:t>
            </a:r>
            <a:r>
              <a:rPr lang="pl-PL" dirty="0"/>
              <a:t>Článek 24, odstavec 1., písmeno a)</a:t>
            </a:r>
            <a:r>
              <a:rPr lang="cs-CZ" dirty="0"/>
              <a:t> </a:t>
            </a:r>
            <a:br>
              <a:rPr lang="cs-CZ" dirty="0"/>
            </a:br>
            <a:r>
              <a:rPr lang="cs-CZ" u="sng" dirty="0"/>
              <a:t>Stabilizace vodních poměrů v lesích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accent2"/>
                </a:solidFill>
              </a:rPr>
              <a:t>Alokace: 791 040,- Kč</a:t>
            </a:r>
          </a:p>
          <a:p>
            <a:pPr>
              <a:lnSpc>
                <a:spcPct val="150000"/>
              </a:lnSpc>
            </a:pPr>
            <a:r>
              <a:rPr lang="cs-CZ" u="sng" dirty="0"/>
              <a:t>Typy projektů:</a:t>
            </a:r>
          </a:p>
          <a:p>
            <a:pPr>
              <a:lnSpc>
                <a:spcPct val="150000"/>
              </a:lnSpc>
            </a:pPr>
            <a:r>
              <a:rPr lang="cs-CZ" dirty="0"/>
              <a:t>- zadržování vody v lesích a zpomalení odtoku srážkových vod </a:t>
            </a:r>
          </a:p>
          <a:p>
            <a:pPr>
              <a:lnSpc>
                <a:spcPct val="150000"/>
              </a:lnSpc>
            </a:pPr>
            <a:r>
              <a:rPr lang="cs-CZ" dirty="0"/>
              <a:t>- protipovodňová opatření na drobných vodních tocích</a:t>
            </a:r>
          </a:p>
          <a:p>
            <a:pPr>
              <a:lnSpc>
                <a:spcPct val="150000"/>
              </a:lnSpc>
            </a:pPr>
            <a:r>
              <a:rPr lang="cs-CZ" dirty="0"/>
              <a:t>- protierozní opatření</a:t>
            </a:r>
          </a:p>
          <a:p>
            <a:pPr>
              <a:lnSpc>
                <a:spcPct val="150000"/>
              </a:lnSpc>
            </a:pPr>
            <a:r>
              <a:rPr lang="cs-CZ" u="sng" dirty="0">
                <a:solidFill>
                  <a:schemeClr val="accent2"/>
                </a:solidFill>
              </a:rPr>
              <a:t>Definice žadatele: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/>
              <a:t>vlastník, nájemce, pachtýř nebo vypůjčitel PUPFL nebo vodního toku (sdružení, odborný správce)</a:t>
            </a:r>
          </a:p>
          <a:p>
            <a:pPr>
              <a:lnSpc>
                <a:spcPct val="150000"/>
              </a:lnSpc>
            </a:pPr>
            <a:r>
              <a:rPr lang="cs-CZ" b="1" u="sng" dirty="0">
                <a:solidFill>
                  <a:prstClr val="black"/>
                </a:solidFill>
              </a:rPr>
              <a:t>Způsobilé výdaje:</a:t>
            </a:r>
            <a:r>
              <a:rPr lang="cs-CZ" dirty="0">
                <a:solidFill>
                  <a:prstClr val="black"/>
                </a:solidFill>
              </a:rPr>
              <a:t> výstavby a opravy retenčních nádrží, protipovodňová opatření – stabilizace koryta, zabezpečení břehů, protierozní opatření – hrazení a stabilizace strží, zábrany sesuvů půdy, projekční a průzkumné práce (během realizace projektu – max. 20% výdajů)</a:t>
            </a:r>
          </a:p>
          <a:p>
            <a:pPr>
              <a:lnSpc>
                <a:spcPct val="150000"/>
              </a:lnSpc>
            </a:pPr>
            <a:r>
              <a:rPr lang="cs-CZ" u="sng" dirty="0">
                <a:solidFill>
                  <a:schemeClr val="accent2"/>
                </a:solidFill>
              </a:rPr>
              <a:t>Podpora:</a:t>
            </a:r>
            <a:r>
              <a:rPr lang="cs-CZ" dirty="0">
                <a:solidFill>
                  <a:schemeClr val="accent2"/>
                </a:solidFill>
              </a:rPr>
              <a:t> 100%</a:t>
            </a:r>
          </a:p>
          <a:p>
            <a:pPr>
              <a:lnSpc>
                <a:spcPct val="150000"/>
              </a:lnSpc>
            </a:pPr>
            <a:endParaRPr lang="cs-CZ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007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5647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Fiche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118218"/>
            <a:ext cx="4025028" cy="528826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104674" y="2943112"/>
            <a:ext cx="41693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Nutno dosáhnout                   minimálního počtu bodů v rámci preferenčních kritérií pro příslušnou Fichi. </a:t>
            </a:r>
          </a:p>
          <a:p>
            <a:endParaRPr lang="cs-CZ" b="1" dirty="0"/>
          </a:p>
          <a:p>
            <a:r>
              <a:rPr lang="cs-CZ" b="1" dirty="0"/>
              <a:t>MAS Pošumaví si stanovuje vlastní preferenční kritéria pro výběr projektů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01996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181763"/>
            <a:ext cx="8596668" cy="531302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/>
              <a:t>Postup podání Žádosti o dotaci a výběr projektů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7780" y="1082181"/>
            <a:ext cx="7306811" cy="487400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dirty="0">
                <a:solidFill>
                  <a:schemeClr val="tx1"/>
                </a:solidFill>
              </a:rPr>
              <a:t>Ze svého účtu na </a:t>
            </a:r>
            <a:r>
              <a:rPr lang="cs-CZ" dirty="0">
                <a:solidFill>
                  <a:schemeClr val="accent2"/>
                </a:solidFill>
              </a:rPr>
              <a:t>Portálu farmáře </a:t>
            </a:r>
            <a:r>
              <a:rPr lang="cs-CZ" dirty="0">
                <a:solidFill>
                  <a:schemeClr val="tx1"/>
                </a:solidFill>
              </a:rPr>
              <a:t>si žadatel pod příslušnou MAS vygeneruje </a:t>
            </a:r>
            <a:r>
              <a:rPr lang="cs-CZ" dirty="0">
                <a:solidFill>
                  <a:schemeClr val="accent2"/>
                </a:solidFill>
              </a:rPr>
              <a:t>Žádost o dotaci</a:t>
            </a:r>
          </a:p>
          <a:p>
            <a:pPr algn="just">
              <a:lnSpc>
                <a:spcPct val="150000"/>
              </a:lnSpc>
            </a:pPr>
            <a:r>
              <a:rPr lang="cs-CZ" dirty="0">
                <a:solidFill>
                  <a:schemeClr val="tx1"/>
                </a:solidFill>
              </a:rPr>
              <a:t>Žádost i přílohy jsou podávány na MAS přes Portál farmáře a fyzicky se na MAS dokládají pouze větší listinné přílohy</a:t>
            </a:r>
          </a:p>
          <a:p>
            <a:pPr algn="just">
              <a:lnSpc>
                <a:spcPct val="150000"/>
              </a:lnSpc>
            </a:pPr>
            <a:r>
              <a:rPr lang="cs-CZ" dirty="0">
                <a:solidFill>
                  <a:schemeClr val="tx1"/>
                </a:solidFill>
              </a:rPr>
              <a:t>Žádosti je možné nejprve konzultovat s MAS</a:t>
            </a:r>
          </a:p>
          <a:p>
            <a:pPr algn="just">
              <a:lnSpc>
                <a:spcPct val="150000"/>
              </a:lnSpc>
            </a:pPr>
            <a:r>
              <a:rPr lang="cs-CZ" dirty="0">
                <a:solidFill>
                  <a:schemeClr val="accent2"/>
                </a:solidFill>
              </a:rPr>
              <a:t>Administrativní kontrola </a:t>
            </a:r>
            <a:r>
              <a:rPr lang="cs-CZ" dirty="0">
                <a:solidFill>
                  <a:schemeClr val="tx1"/>
                </a:solidFill>
              </a:rPr>
              <a:t>(kontrola obsahové správnosti) a kontrola přijatelnosti – provede </a:t>
            </a:r>
            <a:r>
              <a:rPr lang="cs-CZ" b="1" dirty="0">
                <a:solidFill>
                  <a:schemeClr val="tx1"/>
                </a:solidFill>
              </a:rPr>
              <a:t>Kancelář MAS </a:t>
            </a:r>
            <a:r>
              <a:rPr lang="cs-CZ" dirty="0">
                <a:solidFill>
                  <a:schemeClr val="tx1"/>
                </a:solidFill>
              </a:rPr>
              <a:t>– 2 hodnotitelé, možnost 2x vyzvat k opravě (5 pracovních dní)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7901419" y="6418597"/>
            <a:ext cx="911939" cy="365125"/>
          </a:xfrm>
        </p:spPr>
        <p:txBody>
          <a:bodyPr/>
          <a:lstStyle/>
          <a:p>
            <a:fld id="{19D5A3DA-4C7B-4652-B3BA-1770BBD6F0B8}" type="datetime1">
              <a:rPr lang="cs-CZ" smtClean="0"/>
              <a:t>11.3.2019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EC88765-727D-4438-9937-2D2461A90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829" y="3691156"/>
            <a:ext cx="4497171" cy="300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21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181762"/>
            <a:ext cx="8596668" cy="974177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/>
              <a:t>Postup podání Žádosti o dotaci a výběr projektů</a:t>
            </a:r>
            <a:br>
              <a:rPr lang="pl-PL" sz="2800" b="1" dirty="0"/>
            </a:br>
            <a:r>
              <a:rPr lang="pl-PL" sz="2800" b="1" dirty="0"/>
              <a:t>- pokračování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084" y="1291906"/>
            <a:ext cx="8596668" cy="337237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cs-CZ" dirty="0">
                <a:solidFill>
                  <a:schemeClr val="accent2"/>
                </a:solidFill>
              </a:rPr>
              <a:t>Věcné hodnocení </a:t>
            </a:r>
            <a:r>
              <a:rPr lang="cs-CZ" dirty="0">
                <a:solidFill>
                  <a:schemeClr val="tx1"/>
                </a:solidFill>
              </a:rPr>
              <a:t>= </a:t>
            </a:r>
            <a:r>
              <a:rPr lang="cs-CZ" b="1" dirty="0">
                <a:solidFill>
                  <a:schemeClr val="tx1"/>
                </a:solidFill>
              </a:rPr>
              <a:t>Výběrová komise MAS </a:t>
            </a:r>
            <a:r>
              <a:rPr lang="cs-CZ" dirty="0">
                <a:solidFill>
                  <a:schemeClr val="tx1"/>
                </a:solidFill>
              </a:rPr>
              <a:t>(13 členů) – 2 hodnotitelé provedou                  za každou Fichi věcné hodnocení dle předem stanovených preferenčních kritérií v souladu s výzvou MAS. Na základě bodového hodnocení stanoví Výběrová komise návrh pořadí projektů za každou Fichi zvlášť. V případě shodného počtu bodů bude upřednostněn projekt, který vytváří pracovní místo (v pořadí od nejvyššího úvazku), pokud i zde bude shoda, tak projekt s nižší požadovanou částkou dotace, v případě i této shody bodů bude zvýhodněno místo realizace v obci, která má méně obyvatel (dle údajů ČSÚ, k poslednímu dni předchozího roku v obci, ve které je místo realizace projektu).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7901419" y="6418597"/>
            <a:ext cx="911939" cy="365125"/>
          </a:xfrm>
        </p:spPr>
        <p:txBody>
          <a:bodyPr/>
          <a:lstStyle/>
          <a:p>
            <a:fld id="{19D5A3DA-4C7B-4652-B3BA-1770BBD6F0B8}" type="datetime1">
              <a:rPr lang="cs-CZ" smtClean="0"/>
              <a:t>11.3.2019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C9A1535-EAD0-49A7-A4DC-AE98ADDFE6F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418" y="4327225"/>
            <a:ext cx="4152952" cy="2477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8046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181762"/>
            <a:ext cx="8596668" cy="974177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/>
              <a:t>Postup podání Žádosti o dotaci a výběr projektů</a:t>
            </a:r>
            <a:br>
              <a:rPr lang="pl-PL" sz="2800" b="1" dirty="0"/>
            </a:br>
            <a:r>
              <a:rPr lang="pl-PL" sz="2800" b="1" dirty="0"/>
              <a:t>- pokračování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5721" y="1560353"/>
            <a:ext cx="9009340" cy="27015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solidFill>
                  <a:schemeClr val="accent2"/>
                </a:solidFill>
              </a:rPr>
              <a:t>Výběr projektů k realizaci </a:t>
            </a:r>
            <a:r>
              <a:rPr lang="cs-CZ" sz="2400" dirty="0">
                <a:solidFill>
                  <a:schemeClr val="tx1"/>
                </a:solidFill>
              </a:rPr>
              <a:t>= </a:t>
            </a:r>
            <a:r>
              <a:rPr lang="cs-CZ" sz="2400" b="1" dirty="0">
                <a:solidFill>
                  <a:schemeClr val="tx1"/>
                </a:solidFill>
              </a:rPr>
              <a:t>Výkonná rada </a:t>
            </a:r>
            <a:r>
              <a:rPr lang="cs-CZ" sz="2400" dirty="0">
                <a:solidFill>
                  <a:schemeClr val="tx1"/>
                </a:solidFill>
              </a:rPr>
              <a:t>- schválí seznam vytvořený Výběrovou komisí a stanovuje výši alokace </a:t>
            </a:r>
            <a:br>
              <a:rPr lang="cs-CZ" sz="2400" dirty="0">
                <a:solidFill>
                  <a:schemeClr val="tx1"/>
                </a:solidFill>
              </a:rPr>
            </a:br>
            <a:r>
              <a:rPr lang="cs-CZ" sz="2400" dirty="0">
                <a:solidFill>
                  <a:schemeClr val="tx1"/>
                </a:solidFill>
              </a:rPr>
              <a:t>(nedočerpání alokace, hraniční projekty)</a:t>
            </a:r>
            <a:endParaRPr lang="cs-CZ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 descr="T:\Fotogalerie\2017\Výkonné rady\2017-08-22 výkonná rada\IMG_0167.JPG">
            <a:extLst>
              <a:ext uri="{FF2B5EF4-FFF2-40B4-BE49-F238E27FC236}">
                <a16:creationId xmlns:a16="http://schemas.microsoft.com/office/drawing/2014/main" id="{E972DB60-778E-41D9-BFC4-F5D8B5AB21D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664" y="3241484"/>
            <a:ext cx="4082782" cy="27015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6157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59934"/>
            <a:ext cx="8596668" cy="489358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/>
              <a:t>Předání vybraných žádostí na RO SZIF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009" y="1567555"/>
            <a:ext cx="8674269" cy="428796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1900" dirty="0">
                <a:solidFill>
                  <a:schemeClr val="tx1"/>
                </a:solidFill>
              </a:rPr>
              <a:t>MAS vybrané Žádosti elektronicky podepíše a předá žadateli minimálně 3 pracovní dny před termínem registrace na RO SZIF České Budějovice </a:t>
            </a:r>
          </a:p>
          <a:p>
            <a:pPr>
              <a:lnSpc>
                <a:spcPct val="150000"/>
              </a:lnSpc>
            </a:pPr>
            <a:r>
              <a:rPr lang="cs-CZ" sz="1900" dirty="0">
                <a:solidFill>
                  <a:schemeClr val="tx1"/>
                </a:solidFill>
              </a:rPr>
              <a:t>Žadatel následně Žádost včetně příloh zkontroluje a podá přes svůj účet na Portálu farmáře na </a:t>
            </a:r>
            <a:r>
              <a:rPr lang="cs-CZ" sz="1900" b="1" dirty="0">
                <a:solidFill>
                  <a:schemeClr val="tx1"/>
                </a:solidFill>
              </a:rPr>
              <a:t>RO SZIF České Budějovice</a:t>
            </a:r>
            <a:endParaRPr lang="cs-CZ" sz="19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900" dirty="0">
                <a:solidFill>
                  <a:srgbClr val="FF0000"/>
                </a:solidFill>
              </a:rPr>
              <a:t>Realizaci projektu nedoporučujeme, pokud nejste o realizaci projektu rozhodnuti nezávisle na případné dotační podpoře. V této fázi může dojít k vyloučení projektu ze strany RO SZIF, i když způsobilé výdaje vznikají již od podání žádosti na MAS.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68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206928"/>
            <a:ext cx="8596668" cy="962963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/>
              <a:t>Předání vybraných žádostí na RO SZIF </a:t>
            </a:r>
            <a:br>
              <a:rPr lang="cs-CZ" sz="2800" b="1" dirty="0"/>
            </a:br>
            <a:r>
              <a:rPr lang="cs-CZ" sz="2800" b="1" dirty="0"/>
              <a:t>- pokračování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9888" y="1585519"/>
            <a:ext cx="8986784" cy="506555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u="sng" dirty="0">
                <a:solidFill>
                  <a:schemeClr val="accent2"/>
                </a:solidFill>
              </a:rPr>
              <a:t>Kontrola přijatelnosti, administrativní kontrola</a:t>
            </a:r>
            <a:r>
              <a:rPr lang="cs-CZ" dirty="0">
                <a:solidFill>
                  <a:schemeClr val="tx1"/>
                </a:solidFill>
              </a:rPr>
              <a:t> – v případě zjištění nedostatků vyzve RO SZIF žadatele k doplnění. Pro zahájení této kontroly musí proběhnout výběrové/zadávací řízení na výběr dodavatele dle Příručky zadávání veřejných zakázek (zveřejněné na www.szif.cz). Dokumentace k VŘ/ZŘ včetně aktualizovaného formuláře žádosti o dotaci se nejdříve dokládá na MAS (max. do 63. kal. dne po registraci žádosti na RO SZIF), poté se nahraje na Portál farmáře (do 70. kalendářního dne).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9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1833" y="213920"/>
            <a:ext cx="8596668" cy="488069"/>
          </a:xfrm>
        </p:spPr>
        <p:txBody>
          <a:bodyPr>
            <a:noAutofit/>
          </a:bodyPr>
          <a:lstStyle/>
          <a:p>
            <a:pPr algn="ctr"/>
            <a:r>
              <a:rPr lang="cs-CZ" b="1" dirty="0"/>
              <a:t>Zadávání zakázek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167815"/>
            <a:ext cx="8735114" cy="5476265"/>
          </a:xfrm>
        </p:spPr>
        <p:txBody>
          <a:bodyPr/>
          <a:lstStyle/>
          <a:p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Hodnota zakázky do: 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20.000,- (bez DPH) </a:t>
            </a:r>
          </a:p>
          <a:p>
            <a:pPr marL="0" indent="0">
              <a:buNone/>
            </a:pPr>
            <a:r>
              <a:rPr lang="cs-CZ" sz="2000" b="1" dirty="0"/>
              <a:t>	</a:t>
            </a:r>
            <a:r>
              <a:rPr lang="cs-CZ" sz="2000" dirty="0">
                <a:solidFill>
                  <a:schemeClr val="tx1"/>
                </a:solidFill>
              </a:rPr>
              <a:t>– nákup přímo; součet do 100.000,- za projekt</a:t>
            </a:r>
          </a:p>
          <a:p>
            <a:pPr algn="just"/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Hodnota zakázky do: 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400.000,- (bez DPH) veřejný/dotovaný zadavatel, resp. do 500.000,- (bez DPH)</a:t>
            </a:r>
          </a:p>
          <a:p>
            <a:pPr marL="0" indent="0" algn="just">
              <a:buNone/>
            </a:pPr>
            <a:r>
              <a:rPr lang="cs-CZ" sz="2000" b="1" dirty="0"/>
              <a:t>	</a:t>
            </a:r>
            <a:r>
              <a:rPr lang="cs-CZ" sz="2000" b="1" i="1" dirty="0"/>
              <a:t> </a:t>
            </a:r>
            <a:r>
              <a:rPr lang="cs-CZ" sz="2000" dirty="0">
                <a:solidFill>
                  <a:schemeClr val="tx1"/>
                </a:solidFill>
              </a:rPr>
              <a:t>-  cenový marketing (3 dodavatelé)</a:t>
            </a:r>
          </a:p>
          <a:p>
            <a:pPr marL="0" indent="0" algn="just">
              <a:buNone/>
            </a:pPr>
            <a:r>
              <a:rPr lang="cs-CZ" sz="2000" dirty="0">
                <a:solidFill>
                  <a:schemeClr val="tx1"/>
                </a:solidFill>
              </a:rPr>
              <a:t>       - při zveřejnění v otevřené výzvě stačí 1 nabídka (elektronické 			   tržiště)</a:t>
            </a:r>
          </a:p>
          <a:p>
            <a:pPr marL="0" indent="0" algn="just">
              <a:buNone/>
            </a:pPr>
            <a:r>
              <a:rPr lang="cs-CZ" sz="2000" dirty="0">
                <a:solidFill>
                  <a:schemeClr val="accent4"/>
                </a:solidFill>
              </a:rPr>
              <a:t>D</a:t>
            </a:r>
            <a:r>
              <a:rPr lang="pt-BR" sz="2000" dirty="0">
                <a:solidFill>
                  <a:schemeClr val="accent4"/>
                </a:solidFill>
              </a:rPr>
              <a:t>okládá </a:t>
            </a:r>
            <a:r>
              <a:rPr lang="cs-CZ" sz="2000" dirty="0">
                <a:solidFill>
                  <a:schemeClr val="accent4"/>
                </a:solidFill>
              </a:rPr>
              <a:t>se </a:t>
            </a:r>
            <a:r>
              <a:rPr lang="pt-BR" sz="2000" dirty="0">
                <a:solidFill>
                  <a:schemeClr val="accent4"/>
                </a:solidFill>
              </a:rPr>
              <a:t>až při </a:t>
            </a:r>
            <a:r>
              <a:rPr lang="cs-CZ" sz="2000" dirty="0">
                <a:solidFill>
                  <a:schemeClr val="accent4"/>
                </a:solidFill>
              </a:rPr>
              <a:t>Ž</a:t>
            </a:r>
            <a:r>
              <a:rPr lang="pt-BR" sz="2000" dirty="0">
                <a:solidFill>
                  <a:schemeClr val="accent4"/>
                </a:solidFill>
              </a:rPr>
              <a:t>ádosti o platbu.</a:t>
            </a:r>
            <a:endParaRPr lang="cs-CZ" sz="2000" dirty="0">
              <a:solidFill>
                <a:schemeClr val="tx1"/>
              </a:solidFill>
            </a:endParaRPr>
          </a:p>
          <a:p>
            <a:pPr algn="just"/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Hodnota zakázky nad nebo je rovna: 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400.000,- (bez DPH) veřejný/dotovaný zadavatel, resp. nad 500.000,- (bez DPH)</a:t>
            </a:r>
          </a:p>
          <a:p>
            <a:pPr marL="0" indent="0" algn="just">
              <a:buNone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cs-CZ" sz="2000" dirty="0">
                <a:solidFill>
                  <a:schemeClr val="tx1"/>
                </a:solidFill>
              </a:rPr>
              <a:t>- výběrové řízení dle Příručky pro zadávání veřejných zakázek</a:t>
            </a:r>
          </a:p>
        </p:txBody>
      </p:sp>
    </p:spTree>
    <p:extLst>
      <p:ext uri="{BB962C8B-B14F-4D97-AF65-F5344CB8AC3E}">
        <p14:creationId xmlns:p14="http://schemas.microsoft.com/office/powerpoint/2010/main" val="2030909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206928"/>
            <a:ext cx="8596668" cy="1000769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/>
              <a:t>Předání vybraných žádostí na RO SZIF </a:t>
            </a:r>
            <a:br>
              <a:rPr lang="cs-CZ" sz="2800" b="1" dirty="0"/>
            </a:br>
            <a:r>
              <a:rPr lang="cs-CZ" sz="2800" b="1" dirty="0"/>
              <a:t> -pokračování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1576180"/>
            <a:ext cx="9372677" cy="440516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l-PL" sz="2000" u="sng" dirty="0">
                <a:solidFill>
                  <a:schemeClr val="accent2"/>
                </a:solidFill>
              </a:rPr>
              <a:t>Schválení žádosti o dotaci, podpis dohody</a:t>
            </a:r>
            <a:r>
              <a:rPr lang="pl-PL" sz="2000" dirty="0">
                <a:solidFill>
                  <a:schemeClr val="tx1"/>
                </a:solidFill>
              </a:rPr>
              <a:t> - Po administrativní kontrole žádosti a pro větší projekty i výběrového řízení RO SZIF vyzve žadatele k podpisu dohody o poskytnutí dotace přímo na svém pracovišti v Českých Budějovicích spolu s doložením povinných příloh uvedených v Pravidlech 19.2.1 (potvrzení fin. úřadu o bezdlužnosti, pro případ režimu de minimis vyplněné Čestné prohlášení)</a:t>
            </a:r>
          </a:p>
          <a:p>
            <a:pPr algn="just">
              <a:lnSpc>
                <a:spcPct val="150000"/>
              </a:lnSpc>
            </a:pPr>
            <a:r>
              <a:rPr lang="pl-PL" sz="2000" b="1" dirty="0">
                <a:solidFill>
                  <a:schemeClr val="tx1"/>
                </a:solidFill>
              </a:rPr>
              <a:t>Podpis dohody </a:t>
            </a:r>
            <a:r>
              <a:rPr lang="pl-PL" sz="2000" dirty="0">
                <a:solidFill>
                  <a:schemeClr val="tx1"/>
                </a:solidFill>
              </a:rPr>
              <a:t>= závazek poskytnout dotaci při dodržení všech podmínek uvedených v dohodě</a:t>
            </a:r>
          </a:p>
          <a:p>
            <a:pPr>
              <a:lnSpc>
                <a:spcPct val="150000"/>
              </a:lnSpc>
            </a:pPr>
            <a:r>
              <a:rPr lang="pl-PL" sz="2000" u="sng" dirty="0">
                <a:solidFill>
                  <a:srgbClr val="FF0000"/>
                </a:solidFill>
              </a:rPr>
              <a:t>Doporučujeme začít s realizací projektu</a:t>
            </a:r>
            <a:endParaRPr lang="cs-CZ" sz="2000" dirty="0">
              <a:solidFill>
                <a:srgbClr val="FF0000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220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723" y="487757"/>
            <a:ext cx="8596668" cy="640360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/>
              <a:t>Realizace projektu, udržitelnost, archivace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8171" y="1333850"/>
            <a:ext cx="9185945" cy="448811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u="sng" dirty="0">
                <a:solidFill>
                  <a:schemeClr val="accent2"/>
                </a:solidFill>
              </a:rPr>
              <a:t>Realizace projektu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- celou realizaci projektu zajistí žadatel nejprve                          z vlastních zdrojů. </a:t>
            </a:r>
            <a:r>
              <a:rPr lang="pl-PL" dirty="0">
                <a:solidFill>
                  <a:schemeClr val="tx1"/>
                </a:solidFill>
              </a:rPr>
              <a:t>Délka realizace je max. 24 měsíců od podpisu Dohody.</a:t>
            </a:r>
            <a:endParaRPr lang="cs-CZ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cs-CZ" u="sng" dirty="0">
                <a:solidFill>
                  <a:schemeClr val="accent2"/>
                </a:solidFill>
              </a:rPr>
              <a:t>Žádost o platbu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- po ukončení realizace projektu žadatel podává žádost                 o platbu a doloží příslušnou dokumentaci dle Pravidel nejdříve na MAS                     po kontrole na příslušný RO SZIF (např. cenový marketing, kopie živnostenského oprávnění…) </a:t>
            </a:r>
            <a:r>
              <a:rPr lang="cs-CZ" dirty="0">
                <a:solidFill>
                  <a:schemeClr val="accent4"/>
                </a:solidFill>
              </a:rPr>
              <a:t>Pozor na doložení všech příloh požadovaných MAS pro plnění preferenčních kritérií.</a:t>
            </a:r>
          </a:p>
          <a:p>
            <a:pPr algn="just">
              <a:lnSpc>
                <a:spcPct val="150000"/>
              </a:lnSpc>
            </a:pPr>
            <a:r>
              <a:rPr lang="cs-CZ" dirty="0">
                <a:solidFill>
                  <a:schemeClr val="tx1"/>
                </a:solidFill>
              </a:rPr>
              <a:t>Proplacení následuje do 21 kalendářních dnů od okamžiku schválení proplacení (schválení nejpozději do 18 týdnů od zaregistrování Žádosti o platbu)</a:t>
            </a:r>
          </a:p>
        </p:txBody>
      </p:sp>
    </p:spTree>
    <p:extLst>
      <p:ext uri="{BB962C8B-B14F-4D97-AF65-F5344CB8AC3E}">
        <p14:creationId xmlns:p14="http://schemas.microsoft.com/office/powerpoint/2010/main" val="543525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224" y="302003"/>
            <a:ext cx="2550254" cy="1426129"/>
          </a:xfrm>
        </p:spPr>
        <p:txBody>
          <a:bodyPr>
            <a:normAutofit/>
          </a:bodyPr>
          <a:lstStyle/>
          <a:p>
            <a:r>
              <a:rPr lang="cs-CZ" b="1" dirty="0"/>
              <a:t>Mapa územní působnosti MAS Pošumaví z.s.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527C1B1C-D8BF-4347-AD89-3695E3AB1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7248" y="0"/>
            <a:ext cx="9699715" cy="6858000"/>
          </a:xfrm>
        </p:spPr>
      </p:pic>
    </p:spTree>
    <p:extLst>
      <p:ext uri="{BB962C8B-B14F-4D97-AF65-F5344CB8AC3E}">
        <p14:creationId xmlns:p14="http://schemas.microsoft.com/office/powerpoint/2010/main" val="3068676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554869"/>
            <a:ext cx="8596668" cy="64036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Realizace projektu, udržitelnost, archivace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6895" y="1351182"/>
            <a:ext cx="8737107" cy="525095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dirty="0">
                <a:solidFill>
                  <a:schemeClr val="tx1"/>
                </a:solidFill>
              </a:rPr>
              <a:t>Po proplacení projektu: monitorovací zpráva přes PF, odevzdat vždy do 31.7.                    po dobu 5 let.</a:t>
            </a:r>
          </a:p>
          <a:p>
            <a:pPr algn="just">
              <a:lnSpc>
                <a:spcPct val="150000"/>
              </a:lnSpc>
            </a:pPr>
            <a:r>
              <a:rPr lang="cs-CZ" u="sng" dirty="0">
                <a:solidFill>
                  <a:schemeClr val="accent2"/>
                </a:solidFill>
              </a:rPr>
              <a:t>Udržitelnost projektu, archivace</a:t>
            </a:r>
            <a:r>
              <a:rPr lang="cs-CZ" dirty="0">
                <a:solidFill>
                  <a:schemeClr val="tx1"/>
                </a:solidFill>
              </a:rPr>
              <a:t> - Po celou dobu udržitelnosti (5 let od data převedení dotace na účet příjemce dotace - není-li ve specifických podmínkách Pravidel uvedeno jinak) musí žadatel dodržovat podmínky stanovené v pravidlech pro poskytnutí dotace (lhůta vázanosti projektu na účel) zajistit využití k účelu, ke kterému projekt realizoval, jinak žadatel dotaci musí vrátit, po celou dobu udržitelnosti mohou probíhat kontroly podmínek publicity, vlastnictví a užívání výstupů projektu ke stanovenému účelu.</a:t>
            </a:r>
          </a:p>
          <a:p>
            <a:pPr algn="just">
              <a:lnSpc>
                <a:spcPct val="150000"/>
              </a:lnSpc>
            </a:pPr>
            <a:r>
              <a:rPr lang="cs-CZ" dirty="0">
                <a:solidFill>
                  <a:schemeClr val="tx1"/>
                </a:solidFill>
              </a:rPr>
              <a:t>Veškerou dokumentaci žadatel povinně archivuje 10 let od podání žádosti</a:t>
            </a:r>
          </a:p>
        </p:txBody>
      </p:sp>
    </p:spTree>
    <p:extLst>
      <p:ext uri="{BB962C8B-B14F-4D97-AF65-F5344CB8AC3E}">
        <p14:creationId xmlns:p14="http://schemas.microsoft.com/office/powerpoint/2010/main" val="16579518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CE5112-F45A-4553-AA9F-3F22D5758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838899"/>
            <a:ext cx="5530520" cy="838899"/>
          </a:xfrm>
        </p:spPr>
        <p:txBody>
          <a:bodyPr>
            <a:noAutofit/>
          </a:bodyPr>
          <a:lstStyle/>
          <a:p>
            <a:r>
              <a:rPr lang="cs-CZ" sz="4400" dirty="0"/>
              <a:t>Děkuji za pozornost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43B78A84-880E-4AB5-A2A3-B80DD9CBE2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8040" y="2485956"/>
            <a:ext cx="3580811" cy="1373623"/>
          </a:xfrm>
          <a:prstGeom prst="rect">
            <a:avLst/>
          </a:prstGeom>
        </p:spPr>
      </p:pic>
      <p:pic>
        <p:nvPicPr>
          <p:cNvPr id="8" name="Zástupný symbol pro obsah 5">
            <a:extLst>
              <a:ext uri="{FF2B5EF4-FFF2-40B4-BE49-F238E27FC236}">
                <a16:creationId xmlns:a16="http://schemas.microsoft.com/office/drawing/2014/main" id="{D17F3AAC-0C3F-4573-BA77-848AA43B8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045162"/>
            <a:ext cx="4599341" cy="466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4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90CDE127-9D95-4F0E-9720-CF21EE552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86358" y="609600"/>
            <a:ext cx="8596668" cy="690694"/>
          </a:xfrm>
        </p:spPr>
        <p:txBody>
          <a:bodyPr/>
          <a:lstStyle/>
          <a:p>
            <a:pPr algn="ctr"/>
            <a:r>
              <a:rPr lang="cs-CZ" b="1" dirty="0"/>
              <a:t>Důležité dokumenty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4C1D7DCF-FAB3-4830-9CD1-EEBD89B50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396" y="1300294"/>
            <a:ext cx="9194334" cy="5234729"/>
          </a:xfrm>
        </p:spPr>
        <p:txBody>
          <a:bodyPr>
            <a:normAutofit/>
          </a:bodyPr>
          <a:lstStyle/>
          <a:p>
            <a:pPr lvl="0" algn="just">
              <a:buClr>
                <a:srgbClr val="90C226"/>
              </a:buClr>
            </a:pPr>
            <a:endParaRPr lang="cs-CZ" dirty="0">
              <a:solidFill>
                <a:prstClr val="black"/>
              </a:solidFill>
            </a:endParaRPr>
          </a:p>
          <a:p>
            <a:pPr algn="just">
              <a:lnSpc>
                <a:spcPct val="150000"/>
              </a:lnSpc>
              <a:buClr>
                <a:srgbClr val="90C226"/>
              </a:buClr>
            </a:pPr>
            <a:r>
              <a:rPr lang="cs-CZ" dirty="0">
                <a:solidFill>
                  <a:prstClr val="black"/>
                </a:solidFill>
              </a:rPr>
              <a:t>Žádost o přístup do Portálu farmáře</a:t>
            </a:r>
          </a:p>
          <a:p>
            <a:pPr lvl="0" algn="just">
              <a:lnSpc>
                <a:spcPct val="150000"/>
              </a:lnSpc>
              <a:buClr>
                <a:srgbClr val="90C226"/>
              </a:buClr>
            </a:pPr>
            <a:r>
              <a:rPr lang="pl-PL" dirty="0">
                <a:solidFill>
                  <a:prstClr val="black"/>
                </a:solidFill>
              </a:rPr>
              <a:t>Postup ŽOD od podání na MAS k podání na RO SZIF</a:t>
            </a:r>
            <a:endParaRPr lang="cs-CZ" dirty="0">
              <a:solidFill>
                <a:prstClr val="black"/>
              </a:solidFill>
            </a:endParaRPr>
          </a:p>
          <a:p>
            <a:pPr lvl="0" algn="just">
              <a:lnSpc>
                <a:spcPct val="150000"/>
              </a:lnSpc>
              <a:buClr>
                <a:srgbClr val="90C226"/>
              </a:buClr>
            </a:pPr>
            <a:r>
              <a:rPr lang="cs-CZ" dirty="0">
                <a:solidFill>
                  <a:prstClr val="black"/>
                </a:solidFill>
              </a:rPr>
              <a:t>Pravidla kterými se stanovují podmínky pro poskytování dotace na projekty Programu rozvoje venkova na období 2014 – 2020  - Operace 19.2.1</a:t>
            </a:r>
          </a:p>
          <a:p>
            <a:pPr lvl="0" algn="just">
              <a:lnSpc>
                <a:spcPct val="150000"/>
              </a:lnSpc>
              <a:buClr>
                <a:srgbClr val="90C226"/>
              </a:buClr>
            </a:pPr>
            <a:r>
              <a:rPr lang="cs-CZ" dirty="0">
                <a:solidFill>
                  <a:prstClr val="black"/>
                </a:solidFill>
              </a:rPr>
              <a:t>Příručka pro zadávání veřejných zakázek </a:t>
            </a:r>
          </a:p>
          <a:p>
            <a:pPr lvl="0" algn="just">
              <a:lnSpc>
                <a:spcPct val="150000"/>
              </a:lnSpc>
              <a:buClr>
                <a:srgbClr val="90C226"/>
              </a:buClr>
            </a:pPr>
            <a:r>
              <a:rPr lang="it-IT" dirty="0">
                <a:solidFill>
                  <a:prstClr val="black"/>
                </a:solidFill>
              </a:rPr>
              <a:t>Příručka pro publicitu PRV 2014-2020 </a:t>
            </a:r>
          </a:p>
          <a:p>
            <a:pPr lvl="0" algn="just">
              <a:lnSpc>
                <a:spcPct val="150000"/>
              </a:lnSpc>
              <a:buClr>
                <a:srgbClr val="90C226"/>
              </a:buClr>
            </a:pPr>
            <a:r>
              <a:rPr lang="cs-CZ" dirty="0">
                <a:solidFill>
                  <a:prstClr val="black"/>
                </a:solidFill>
              </a:rPr>
              <a:t>Metodika posuzování finančního zdraví </a:t>
            </a:r>
          </a:p>
          <a:p>
            <a:pPr lvl="0" algn="just">
              <a:lnSpc>
                <a:spcPct val="150000"/>
              </a:lnSpc>
              <a:buClr>
                <a:srgbClr val="90C226"/>
              </a:buClr>
            </a:pPr>
            <a:r>
              <a:rPr lang="cs-CZ" dirty="0">
                <a:solidFill>
                  <a:prstClr val="black"/>
                </a:solidFill>
              </a:rPr>
              <a:t>Instrukce pro vyplnění Prohlášení o zařazení podniku</a:t>
            </a:r>
          </a:p>
          <a:p>
            <a:pPr marL="0" lvl="0" indent="0" algn="just">
              <a:lnSpc>
                <a:spcPct val="150000"/>
              </a:lnSpc>
              <a:buClr>
                <a:srgbClr val="90C226"/>
              </a:buClr>
              <a:buNone/>
            </a:pPr>
            <a:r>
              <a:rPr lang="pl-PL" b="1" dirty="0">
                <a:solidFill>
                  <a:srgbClr val="54A021"/>
                </a:solidFill>
              </a:rPr>
              <a:t>vše na webu </a:t>
            </a:r>
            <a:r>
              <a:rPr lang="pl-PL" b="1" dirty="0">
                <a:solidFill>
                  <a:schemeClr val="tx1"/>
                </a:solidFill>
              </a:rPr>
              <a:t>www.masposumavi.cz</a:t>
            </a:r>
            <a:endParaRPr lang="cs-CZ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FF30307-C8FA-4A01-9BCD-46ADFE307C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17" t="7103" r="21410" b="63915"/>
          <a:stretch/>
        </p:blipFill>
        <p:spPr>
          <a:xfrm>
            <a:off x="5389933" y="462806"/>
            <a:ext cx="6415551" cy="181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72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AD28B81C-7786-4D96-BD8C-1C5AF83A9660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cs-CZ"/>
            </a:br>
            <a:r>
              <a:rPr lang="cs-CZ" b="1"/>
              <a:t>Pravidla 19.2.1 - obsah </a:t>
            </a: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186CA1C2-E51A-46C2-AC47-8996E04C6D72}"/>
              </a:ext>
            </a:extLst>
          </p:cNvPr>
          <p:cNvSpPr txBox="1">
            <a:spLocks/>
          </p:cNvSpPr>
          <p:nvPr/>
        </p:nvSpPr>
        <p:spPr>
          <a:xfrm>
            <a:off x="677334" y="1669409"/>
            <a:ext cx="8596668" cy="437195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cs-CZ" dirty="0"/>
          </a:p>
          <a:p>
            <a:pPr algn="just">
              <a:lnSpc>
                <a:spcPct val="150000"/>
              </a:lnSpc>
            </a:pPr>
            <a:r>
              <a:rPr lang="cs-CZ" b="1" dirty="0"/>
              <a:t>Obecné podmínky </a:t>
            </a:r>
            <a:r>
              <a:rPr lang="cs-CZ" dirty="0"/>
              <a:t>(str.4-27)</a:t>
            </a:r>
          </a:p>
          <a:p>
            <a:pPr algn="just">
              <a:lnSpc>
                <a:spcPct val="150000"/>
              </a:lnSpc>
            </a:pPr>
            <a:r>
              <a:rPr lang="cs-CZ" b="1" dirty="0"/>
              <a:t>Společné podmínky </a:t>
            </a:r>
            <a:r>
              <a:rPr lang="cs-CZ" dirty="0"/>
              <a:t>(str.28-33) </a:t>
            </a:r>
            <a:r>
              <a:rPr lang="cs-CZ" dirty="0">
                <a:solidFill>
                  <a:schemeClr val="accent2"/>
                </a:solidFill>
              </a:rPr>
              <a:t>Seznam povinných příloh při podání (str.33) </a:t>
            </a:r>
            <a:endParaRPr lang="cs-CZ" dirty="0"/>
          </a:p>
          <a:p>
            <a:pPr algn="just">
              <a:lnSpc>
                <a:spcPct val="150000"/>
              </a:lnSpc>
            </a:pPr>
            <a:r>
              <a:rPr lang="cs-CZ" b="1" dirty="0"/>
              <a:t>Specifické podmínky </a:t>
            </a:r>
            <a:r>
              <a:rPr lang="cs-CZ" dirty="0"/>
              <a:t>(str.34-82) Články opatření, ze kterých vycházejí jednotlivé Fiche 1-9 </a:t>
            </a:r>
            <a:r>
              <a:rPr lang="cs-CZ" dirty="0">
                <a:solidFill>
                  <a:schemeClr val="accent2"/>
                </a:solidFill>
              </a:rPr>
              <a:t>včetně Seznamu povinných příloh pro jednotlivé Fiche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b="1" dirty="0"/>
              <a:t>Přílohy</a:t>
            </a:r>
            <a:r>
              <a:rPr lang="cs-CZ" dirty="0"/>
              <a:t> – formuláře a metodiky (str.83-144) </a:t>
            </a:r>
            <a:br>
              <a:rPr lang="cs-CZ" dirty="0"/>
            </a:br>
            <a:r>
              <a:rPr lang="cs-CZ" dirty="0">
                <a:solidFill>
                  <a:schemeClr val="accent2"/>
                </a:solidFill>
              </a:rPr>
              <a:t>Např. příloha č.3 – Limity výdajů pro jednotlivé Fiche str. 90-99</a:t>
            </a:r>
          </a:p>
          <a:p>
            <a:pPr>
              <a:lnSpc>
                <a:spcPct val="150000"/>
              </a:lnSpc>
            </a:pPr>
            <a:endParaRPr lang="cs-CZ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21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D5B54F9A-D29D-4C34-8A68-E95A9B3CB8F6}"/>
              </a:ext>
            </a:extLst>
          </p:cNvPr>
          <p:cNvSpPr txBox="1">
            <a:spLocks/>
          </p:cNvSpPr>
          <p:nvPr/>
        </p:nvSpPr>
        <p:spPr>
          <a:xfrm>
            <a:off x="543110" y="306622"/>
            <a:ext cx="8596668" cy="581734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  <a:p>
            <a:pPr marL="0" indent="0" algn="ctr">
              <a:buFont typeface="Wingdings 3" charset="2"/>
              <a:buNone/>
            </a:pPr>
            <a:r>
              <a:rPr lang="cs-CZ" sz="3600" b="1" dirty="0">
                <a:solidFill>
                  <a:schemeClr val="accent1"/>
                </a:solidFill>
              </a:rPr>
              <a:t>Financování</a:t>
            </a:r>
          </a:p>
          <a:p>
            <a:pPr marL="0" indent="0" algn="ctr">
              <a:buFont typeface="Wingdings 3" charset="2"/>
              <a:buNone/>
            </a:pPr>
            <a:endParaRPr lang="cs-CZ" sz="2400" b="1" dirty="0">
              <a:solidFill>
                <a:schemeClr val="accent2"/>
              </a:solidFill>
            </a:endParaRPr>
          </a:p>
          <a:p>
            <a:pPr marL="0" indent="0" algn="ctr">
              <a:buFont typeface="Wingdings 3" charset="2"/>
              <a:buNone/>
            </a:pPr>
            <a:endParaRPr lang="cs-CZ" sz="2400" b="1" dirty="0">
              <a:solidFill>
                <a:schemeClr val="accent2"/>
              </a:solidFill>
            </a:endParaRPr>
          </a:p>
          <a:p>
            <a:r>
              <a:rPr lang="cs-CZ" sz="3200" dirty="0"/>
              <a:t>Financování realizace projektu Ex post                  - nejprve z vlastních zdrojů</a:t>
            </a:r>
          </a:p>
          <a:p>
            <a:r>
              <a:rPr lang="cs-CZ" sz="3200" dirty="0"/>
              <a:t>Hotovostní platba max. do výše 100.000,-</a:t>
            </a:r>
          </a:p>
          <a:p>
            <a:r>
              <a:rPr lang="cs-CZ" sz="3200" dirty="0"/>
              <a:t>Bezhotovostní platbou </a:t>
            </a:r>
            <a:r>
              <a:rPr lang="cs-CZ" sz="3200" dirty="0">
                <a:solidFill>
                  <a:srgbClr val="FF0000"/>
                </a:solidFill>
              </a:rPr>
              <a:t>z vlastního účtu !!!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2200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3AF00B71-656F-4B72-8F41-36B44D778C0E}"/>
              </a:ext>
            </a:extLst>
          </p:cNvPr>
          <p:cNvSpPr txBox="1">
            <a:spLocks/>
          </p:cNvSpPr>
          <p:nvPr/>
        </p:nvSpPr>
        <p:spPr>
          <a:xfrm>
            <a:off x="543110" y="306622"/>
            <a:ext cx="8701558" cy="611934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cs-CZ" sz="3600" b="1" dirty="0">
                <a:solidFill>
                  <a:schemeClr val="accent2"/>
                </a:solidFill>
              </a:rPr>
              <a:t>Způsobilé výdaje </a:t>
            </a:r>
          </a:p>
          <a:p>
            <a:pPr marL="0" indent="0">
              <a:lnSpc>
                <a:spcPct val="150000"/>
              </a:lnSpc>
              <a:buFont typeface="Wingdings 3" charset="2"/>
              <a:buNone/>
            </a:pPr>
            <a:r>
              <a:rPr lang="cs-CZ" sz="2000" b="1" dirty="0">
                <a:solidFill>
                  <a:schemeClr val="tx1"/>
                </a:solidFill>
              </a:rPr>
              <a:t>(</a:t>
            </a:r>
            <a:r>
              <a:rPr lang="cs-CZ" sz="2000" b="1" dirty="0"/>
              <a:t>Pravidla str. 17-18): </a:t>
            </a:r>
          </a:p>
          <a:p>
            <a:pPr>
              <a:lnSpc>
                <a:spcPct val="150000"/>
              </a:lnSpc>
            </a:pPr>
            <a:r>
              <a:rPr lang="cs-CZ" sz="2000" b="1" dirty="0"/>
              <a:t>max. do výše katalogu stavebních prací a materiálu</a:t>
            </a:r>
          </a:p>
          <a:p>
            <a:pPr>
              <a:lnSpc>
                <a:spcPct val="150000"/>
              </a:lnSpc>
            </a:pPr>
            <a:r>
              <a:rPr lang="cs-CZ" sz="2000" b="1" dirty="0"/>
              <a:t>max. do výše znaleckého posudku</a:t>
            </a:r>
          </a:p>
          <a:p>
            <a:pPr>
              <a:lnSpc>
                <a:spcPct val="150000"/>
              </a:lnSpc>
            </a:pPr>
            <a:r>
              <a:rPr lang="cs-CZ" sz="2000" b="1" dirty="0"/>
              <a:t>pokud jsou stanoveny limity </a:t>
            </a:r>
          </a:p>
          <a:p>
            <a:pPr marL="0" indent="0">
              <a:lnSpc>
                <a:spcPct val="150000"/>
              </a:lnSpc>
              <a:buFont typeface="Wingdings 3" charset="2"/>
              <a:buNone/>
            </a:pPr>
            <a:r>
              <a:rPr lang="cs-CZ" sz="2000" b="1" u="sng" dirty="0"/>
              <a:t>Limity:</a:t>
            </a:r>
            <a:r>
              <a:rPr lang="cs-CZ" sz="2000" b="1" dirty="0"/>
              <a:t> např. nákup nemovitosti 10 % celkové výše výdajů,                                                               ze kterých je dotace </a:t>
            </a:r>
            <a:r>
              <a:rPr lang="pt-BR" sz="2000" b="1" dirty="0"/>
              <a:t>(viz. příl. 3 str. </a:t>
            </a:r>
            <a:r>
              <a:rPr lang="cs-CZ" sz="2000" b="1" dirty="0"/>
              <a:t>90</a:t>
            </a:r>
            <a:r>
              <a:rPr lang="pt-BR" sz="2000" b="1" dirty="0"/>
              <a:t>)</a:t>
            </a:r>
            <a:endParaRPr lang="cs-CZ" sz="2000" b="1" dirty="0"/>
          </a:p>
          <a:p>
            <a:pPr>
              <a:lnSpc>
                <a:spcPct val="150000"/>
              </a:lnSpc>
            </a:pPr>
            <a:r>
              <a:rPr lang="cs-CZ" sz="2000" b="1" dirty="0"/>
              <a:t>Výdaje ze kterých je stanovena dotace jsou uskutečněny nejdříve ke dni podání Žádosti o dotaci, nejpozději do data předložení Žádosti o platbu na MAS</a:t>
            </a:r>
          </a:p>
          <a:p>
            <a:pPr>
              <a:lnSpc>
                <a:spcPct val="150000"/>
              </a:lnSpc>
            </a:pPr>
            <a:r>
              <a:rPr lang="cs-CZ" sz="2000" b="1" dirty="0"/>
              <a:t>Za vznik výdaje je považováno vystavení objednávky nebo uzavření smlouvy.</a:t>
            </a:r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960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8734F52D-176B-4857-B79B-363B39317A6A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4641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b="1" dirty="0">
                <a:solidFill>
                  <a:schemeClr val="accent2"/>
                </a:solidFill>
              </a:rPr>
              <a:t>Nezpůsobilé výdaje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7A0024F8-DAAF-4BDD-89D1-F1986E415263}"/>
              </a:ext>
            </a:extLst>
          </p:cNvPr>
          <p:cNvSpPr txBox="1">
            <a:spLocks/>
          </p:cNvSpPr>
          <p:nvPr/>
        </p:nvSpPr>
        <p:spPr>
          <a:xfrm>
            <a:off x="677334" y="1720772"/>
            <a:ext cx="8596668" cy="50155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  <a:p>
            <a:r>
              <a:rPr lang="cs-CZ" sz="2800" b="1" dirty="0"/>
              <a:t>Pořízení použitého movitého majetku </a:t>
            </a:r>
          </a:p>
          <a:p>
            <a:pPr marL="0" indent="0">
              <a:lnSpc>
                <a:spcPct val="150000"/>
              </a:lnSpc>
              <a:buFont typeface="Wingdings 3" charset="2"/>
              <a:buNone/>
            </a:pPr>
            <a:r>
              <a:rPr lang="cs-CZ" b="1" dirty="0"/>
              <a:t>(za nepoužitý majetek a stroje, lze považovat takový movitý majetek, který byl vyroben v období tří let před rokem podání Žádosti o dotaci na MAS a nebyl používán)</a:t>
            </a:r>
          </a:p>
          <a:p>
            <a:pPr marL="0" indent="0">
              <a:lnSpc>
                <a:spcPct val="150000"/>
              </a:lnSpc>
              <a:buFont typeface="Wingdings 3" charset="2"/>
              <a:buNone/>
            </a:pPr>
            <a:endParaRPr lang="cs-CZ" b="1" dirty="0"/>
          </a:p>
          <a:p>
            <a:pPr marL="0" indent="0">
              <a:lnSpc>
                <a:spcPct val="150000"/>
              </a:lnSpc>
              <a:buFont typeface="Wingdings 3" charset="2"/>
              <a:buNone/>
            </a:pP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0329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9DEBC648-182B-42CC-9B3F-6E6AFE4DD0FA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4641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b="1">
                <a:solidFill>
                  <a:schemeClr val="accent2"/>
                </a:solidFill>
              </a:rPr>
              <a:t>Nezpůsobilé výdaje - pokračování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580C1C62-EA6F-4C21-8334-F590278E48EB}"/>
              </a:ext>
            </a:extLst>
          </p:cNvPr>
          <p:cNvSpPr txBox="1">
            <a:spLocks/>
          </p:cNvSpPr>
          <p:nvPr/>
        </p:nvSpPr>
        <p:spPr>
          <a:xfrm>
            <a:off x="677334" y="1461980"/>
            <a:ext cx="8596668" cy="503109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Nákup zvířat, osiv, sadby, krmiv, hnojiv a prostředků na ochranu rostlin, jednoletých rostlin a jejich vysazování</a:t>
            </a:r>
            <a:br>
              <a:rPr lang="cs-CZ" sz="2000" dirty="0"/>
            </a:br>
            <a:r>
              <a:rPr lang="cs-CZ" sz="2000" dirty="0"/>
              <a:t>(pokud není v Pravidlech jinak)</a:t>
            </a:r>
          </a:p>
          <a:p>
            <a:r>
              <a:rPr lang="cs-CZ" sz="2000" dirty="0"/>
              <a:t>DPH u plátců DPH za předpokladu, že si mohou DPH nárokovat u FÚ</a:t>
            </a:r>
          </a:p>
          <a:p>
            <a:r>
              <a:rPr lang="cs-CZ" sz="2000" dirty="0"/>
              <a:t>Prosté nahrazení investice</a:t>
            </a:r>
          </a:p>
          <a:p>
            <a:r>
              <a:rPr lang="cs-CZ" sz="2000" dirty="0"/>
              <a:t>Kotle na biomasu a bioplynové stanice</a:t>
            </a:r>
          </a:p>
          <a:p>
            <a:r>
              <a:rPr lang="cs-CZ" sz="2000" dirty="0"/>
              <a:t>Závlahové systémy</a:t>
            </a:r>
          </a:p>
          <a:p>
            <a:r>
              <a:rPr lang="cs-CZ" sz="2000" dirty="0"/>
              <a:t>Výdaje do včelařství, rybolovu</a:t>
            </a:r>
          </a:p>
          <a:p>
            <a:r>
              <a:rPr lang="cs-CZ" sz="2000" dirty="0"/>
              <a:t>Zpracování produktů rybolovu a akvakultury a medu</a:t>
            </a:r>
          </a:p>
          <a:p>
            <a:r>
              <a:rPr lang="cs-CZ" sz="2000" dirty="0"/>
              <a:t>Obnovu vinic, oplocení vinic a sadů</a:t>
            </a:r>
          </a:p>
          <a:p>
            <a:r>
              <a:rPr lang="cs-CZ" sz="2000" dirty="0"/>
              <a:t>Technologie pro zpracování vinných hroznů</a:t>
            </a:r>
          </a:p>
          <a:p>
            <a:r>
              <a:rPr lang="cs-CZ" sz="2000" dirty="0"/>
              <a:t>Nákup vozidel kategorie L a M a N a jiných vozidel určených zejména pro osobní přepravu (není-li ve </a:t>
            </a:r>
            <a:r>
              <a:rPr lang="cs-CZ" sz="2000" dirty="0" err="1"/>
              <a:t>spec</a:t>
            </a:r>
            <a:r>
              <a:rPr lang="cs-CZ" sz="2000" dirty="0"/>
              <a:t>. podmínkách jinak)</a:t>
            </a:r>
          </a:p>
          <a:p>
            <a:r>
              <a:rPr lang="cs-CZ" sz="2000" dirty="0"/>
              <a:t>Pořízení technologií sloužících k výrobě elektrické energie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370137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3162</TotalTime>
  <Words>2001</Words>
  <Application>Microsoft Office PowerPoint</Application>
  <PresentationFormat>Širokoúhlá obrazovka</PresentationFormat>
  <Paragraphs>237</Paragraphs>
  <Slides>31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9" baseType="lpstr">
      <vt:lpstr>Arial</vt:lpstr>
      <vt:lpstr>Arial Black</vt:lpstr>
      <vt:lpstr>Calibri</vt:lpstr>
      <vt:lpstr>Times New Roman</vt:lpstr>
      <vt:lpstr>Trebuchet MS</vt:lpstr>
      <vt:lpstr>Verdana</vt:lpstr>
      <vt:lpstr>Wingdings 3</vt:lpstr>
      <vt:lpstr>Faseta</vt:lpstr>
      <vt:lpstr> MAS Pošumaví, z. s. Program rozvoje venkova</vt:lpstr>
      <vt:lpstr>Základní informace</vt:lpstr>
      <vt:lpstr>Mapa územní působnosti MAS Pošumaví z.s.</vt:lpstr>
      <vt:lpstr>Důležité dokumenty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Společné podmínky </vt:lpstr>
      <vt:lpstr>Společné podmínky - pokračování </vt:lpstr>
      <vt:lpstr>Přílohy předkládané při podání Žádosti o dotaci na MAS</vt:lpstr>
      <vt:lpstr>Přílohy předkládané při podání Žádosti o dotaci na MAS                  - pokračování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Fiche</vt:lpstr>
      <vt:lpstr>Postup podání Žádosti o dotaci a výběr projektů</vt:lpstr>
      <vt:lpstr>Postup podání Žádosti o dotaci a výběr projektů - pokračování</vt:lpstr>
      <vt:lpstr>Postup podání Žádosti o dotaci a výběr projektů - pokračování</vt:lpstr>
      <vt:lpstr>Předání vybraných žádostí na RO SZIF</vt:lpstr>
      <vt:lpstr>Předání vybraných žádostí na RO SZIF  - pokračování</vt:lpstr>
      <vt:lpstr>Zadávání zakázek</vt:lpstr>
      <vt:lpstr>Předání vybraných žádostí na RO SZIF   -pokračování</vt:lpstr>
      <vt:lpstr>Realizace projektu, udržitelnost, archivace</vt:lpstr>
      <vt:lpstr>Realizace projektu, udržitelnost, archivace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 Pošumaví z.s.  a  Program rozvoje venkova</dc:title>
  <dc:creator>Ivo Šašek</dc:creator>
  <cp:lastModifiedBy>uzivatel</cp:lastModifiedBy>
  <cp:revision>225</cp:revision>
  <cp:lastPrinted>2017-10-17T13:07:08Z</cp:lastPrinted>
  <dcterms:created xsi:type="dcterms:W3CDTF">2016-11-28T06:31:33Z</dcterms:created>
  <dcterms:modified xsi:type="dcterms:W3CDTF">2019-03-11T15:52:53Z</dcterms:modified>
</cp:coreProperties>
</file>