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1" r:id="rId2"/>
    <p:sldId id="257" r:id="rId3"/>
    <p:sldId id="258" r:id="rId4"/>
    <p:sldId id="259" r:id="rId5"/>
    <p:sldId id="280" r:id="rId6"/>
    <p:sldId id="276" r:id="rId7"/>
    <p:sldId id="264" r:id="rId8"/>
    <p:sldId id="279" r:id="rId9"/>
    <p:sldId id="273" r:id="rId10"/>
    <p:sldId id="275" r:id="rId11"/>
    <p:sldId id="278" r:id="rId12"/>
    <p:sldId id="27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6938F-40E0-49A4-9D3F-73C2943F3CD1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7431E-520E-4782-9533-E220A6975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474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85571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362071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354506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163991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128747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886016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270350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274315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55078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495615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3AFE4-67CA-40CB-99AF-8F4BCDD44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204790-0C2D-4D65-975C-6392001F4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F758B0-3E14-4669-ABCB-A874C35B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100132-3669-4D8B-A2FB-1126EE4E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AC2E2A-68DA-42C8-8C9D-73555BFC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62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7FF39-5319-44FC-BD1C-62E67C04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CCEA87-513F-4D38-9EB3-4E1F1BEBD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0844D3-EB7B-4550-BDDE-C281DE04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F05E76-C850-46E4-98B4-3CC77169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19AAAD-D0C4-459F-8177-9BBB229F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7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8CAD005-03D4-4FE6-95D2-FD8E16BBF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FBEDBD-A1A3-4F55-8A10-48BF0AC78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36D97F-CA26-4865-826A-FC5B736E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0307CF-3657-4D1C-8C9F-D2ECDE753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2C2403-047E-4FAD-80D0-E1B31AAC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39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7D762-D24B-4BE2-B7BB-224853ED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067DCF-4C83-45C4-A807-1E68BC33D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C6EF06-0B07-4144-A583-BE57BAAC7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3F4D09-5718-4FE1-9178-CFB90368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EE2E64-EE12-4F56-BA44-6D95ABC2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43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AE8A5-1937-4E31-89D9-FF3F17F5D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5409BD-3486-4439-AF2F-302821DF6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03205D-3199-405F-8C8A-101C03AAC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2AA2B8-60BA-4C56-80E6-AE77FE146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9A17E9-ADFA-4912-A3C3-3422A739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6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78623-41BF-4AE9-933C-67E94839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2AF1C2-2E6F-4050-A3F1-C202C7DA1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2D53F8C-BEC7-4BAA-A126-3F00CFC9C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5D2051-044B-4C93-8CE0-2619551C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BF32ED-8A6B-49D3-A3D8-07609CA4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09A28C-4C93-4CA0-A1FF-309F8BB31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0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C9443-0454-4629-A8FC-1B33C0E8D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82A3379-F202-4509-902F-63BEA8FBF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9E1C84-B86E-4A66-AF6D-34A9A9C07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189075A-0447-4695-A45A-AE70474BF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325DB19-492F-4648-AF10-B630C3041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E08B3A8-628F-45FC-978B-779FC707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2D26859-4703-42ED-9ACF-5FCF40BE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394EA27-6A98-4001-B076-609EE9B0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42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DCB123-8FF4-4702-83FD-E1F505D8C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E4250B-F2ED-4187-A1EF-6767B5C6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E95B82-7779-41C1-B6A1-C35C2BF98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696BB5-6B55-45BD-959B-08E9795ED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78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58782A-B9DA-4F71-BE24-B5F394515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7AB11C3-184A-464F-BBE2-63755E06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7DF08E-50CB-483F-830B-B46060924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07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45C49-1EEB-4D55-9DC8-965F06CBB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3E519A-4F55-42A7-BFA3-80DFB58BD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DE13587-C05F-4370-8C6A-EB55E2EEA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01A7D5-0EBB-444E-BF87-C64C3F24E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E7DD67-8837-4E44-81C4-C9BB7F28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8D4CA9-8F2C-4A50-B204-75BABAEF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58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2383C-D75F-49BD-8D28-2AFB96B7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D5BF648-33A9-44E9-99F3-0C3734FC3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8CFB49C-9DAF-4BF0-900F-2225C6907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02F7C4-2DC7-4198-A0EC-43AD8E5FB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B7E380-C235-4D05-A157-3780C17E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5CD197-C8B0-4E06-96E4-F99918313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89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C963763F-7561-489A-BD73-9C141F696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96F1CE-C281-4EC1-B6E2-64051CACF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4F5EA4-30E1-4548-AE8E-CAEBD2FB0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808001-D1DA-46F6-BA75-A7DD2AEEA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E67AEE-F74D-4766-ACD6-85013522A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5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kaisr@masposumavi.cz" TargetMode="External"/><Relationship Id="rId4" Type="http://schemas.openxmlformats.org/officeDocument/2006/relationships/hyperlink" Target="mailto:kolar@masposumavi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3596" y="580769"/>
            <a:ext cx="6486642" cy="2638394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</a:pPr>
            <a:r>
              <a:rPr lang="cs-CZ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yriad Pro Black"/>
              </a:rPr>
              <a:t>15. výzva programového rámce IROP</a:t>
            </a:r>
            <a:br>
              <a:rPr lang="cs-CZ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yriad Pro Black"/>
              </a:rPr>
            </a:br>
            <a:r>
              <a:rPr lang="cs-CZ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yriad Pro Black"/>
              </a:rPr>
              <a:t>Sociální podnikání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591" y="4040660"/>
            <a:ext cx="7145276" cy="1208676"/>
          </a:xfrm>
        </p:spPr>
        <p:txBody>
          <a:bodyPr>
            <a:noAutofit/>
          </a:bodyPr>
          <a:lstStyle/>
          <a:p>
            <a:pPr algn="l"/>
            <a:r>
              <a:rPr lang="cs-CZ" sz="18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Seminář pro žadatele a příjemce</a:t>
            </a:r>
            <a:b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25.7.2019, 10:00 hod.</a:t>
            </a:r>
          </a:p>
          <a:p>
            <a:pPr algn="l"/>
            <a: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 Pošumaví</a:t>
            </a:r>
          </a:p>
          <a:p>
            <a:pPr algn="l"/>
            <a:r>
              <a:rPr lang="cs-CZ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solidFill>
                <a:schemeClr val="tx2">
                  <a:lumMod val="75000"/>
                </a:schemeClr>
              </a:solidFill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596" y="58802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511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56232" y="2613454"/>
            <a:ext cx="10682869" cy="1927653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3600" b="1" u="sng" dirty="0"/>
              <a:t>Vyhlášení výzvy: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3600" dirty="0"/>
              <a:t>6.6.2019 – </a:t>
            </a:r>
            <a:r>
              <a:rPr lang="cs-CZ" sz="3600" dirty="0">
                <a:solidFill>
                  <a:srgbClr val="FF0000"/>
                </a:solidFill>
              </a:rPr>
              <a:t>30.9.2019</a:t>
            </a:r>
            <a:r>
              <a:rPr lang="cs-CZ" sz="3600" dirty="0"/>
              <a:t> !!!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981200" y="65458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70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56232" y="2780270"/>
            <a:ext cx="10682869" cy="1760837"/>
          </a:xfrm>
        </p:spPr>
        <p:txBody>
          <a:bodyPr rtlCol="0"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5400" b="1" dirty="0"/>
              <a:t>DOTAZY, DISKUSE…</a:t>
            </a:r>
            <a:endParaRPr lang="cs-CZ" sz="54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981200" y="65458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59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887538" y="1191132"/>
            <a:ext cx="8568952" cy="4710583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b="1" dirty="0"/>
              <a:t>Ing. Jan Kolář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manažer MAS Pošumaví pro IROP a OPZ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tel. 720 982 176, 602 764 582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email: </a:t>
            </a:r>
            <a:r>
              <a:rPr lang="cs-CZ" sz="2200" dirty="0">
                <a:hlinkClick r:id="rId4"/>
              </a:rPr>
              <a:t>kolar@masposumavi.cz</a:t>
            </a:r>
            <a:endParaRPr lang="cs-CZ" sz="22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300" b="1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b="1" dirty="0"/>
              <a:t>Ing. Jiří Kaisr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administrativní pracovník CLLD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tel. 376 387 717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email: </a:t>
            </a:r>
            <a:r>
              <a:rPr lang="cs-CZ" sz="2200" dirty="0">
                <a:hlinkClick r:id="rId5"/>
              </a:rPr>
              <a:t>kaisr@masposumavi.cz</a:t>
            </a:r>
            <a:endParaRPr lang="cs-CZ" sz="22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22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22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87538" y="6429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KONTAKTY: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1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620"/>
            <a:ext cx="9144000" cy="680838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</a:pPr>
            <a:br>
              <a:rPr lang="cs-CZ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Calibri" pitchFamily="34" charset="0"/>
              </a:rPr>
            </a:br>
            <a:endParaRPr lang="cs-CZ" cap="none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Calibri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724829" y="1507524"/>
            <a:ext cx="10635321" cy="3923120"/>
          </a:xfrm>
        </p:spPr>
        <p:txBody>
          <a:bodyPr anchor="t">
            <a:normAutofit/>
          </a:bodyPr>
          <a:lstStyle/>
          <a:p>
            <a:pPr algn="ctr"/>
            <a:r>
              <a:rPr lang="cs-CZ" sz="3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VÝZVA č. 65 IROP</a:t>
            </a:r>
          </a:p>
          <a:p>
            <a:pPr algn="ctr"/>
            <a:r>
              <a:rPr lang="cs-CZ" sz="3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</a:p>
          <a:p>
            <a:pPr algn="ctr"/>
            <a:r>
              <a:rPr lang="cs-CZ" sz="5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SOCIÁLNÍ PODNIKÁNÍ - INTEGROVANÉ PROJEKTY CLLD</a:t>
            </a:r>
            <a:br>
              <a:rPr lang="cs-CZ" sz="3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</a:br>
            <a:r>
              <a:rPr lang="cs-CZ" sz="3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SC 4.1  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</a:t>
            </a:fld>
            <a:endParaRPr lang="en-US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09" y="593986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42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605148" y="1860851"/>
            <a:ext cx="8568952" cy="4710583"/>
          </a:xfrm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cs-CZ" sz="2200" b="1" dirty="0"/>
          </a:p>
          <a:p>
            <a:pPr marL="0" indent="0">
              <a:spcBef>
                <a:spcPts val="600"/>
              </a:spcBef>
              <a:buNone/>
            </a:pPr>
            <a:endParaRPr lang="cs-CZ" sz="2200" b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200" b="1" dirty="0"/>
              <a:t>A</a:t>
            </a:r>
            <a:r>
              <a:rPr lang="fr-FR" sz="2200" b="1" dirty="0"/>
              <a:t>lokace:</a:t>
            </a:r>
            <a:r>
              <a:rPr lang="cs-CZ" sz="2200" b="1" dirty="0"/>
              <a:t> </a:t>
            </a:r>
            <a:r>
              <a:rPr lang="cs-CZ" sz="2200" b="1" dirty="0">
                <a:solidFill>
                  <a:srgbClr val="FF0000"/>
                </a:solidFill>
              </a:rPr>
              <a:t>3.000.000 Kč</a:t>
            </a:r>
          </a:p>
          <a:p>
            <a:pPr marL="0" indent="0">
              <a:spcBef>
                <a:spcPts val="600"/>
              </a:spcBef>
              <a:buNone/>
            </a:pPr>
            <a:br>
              <a:rPr lang="cs-CZ" sz="2200" b="1" dirty="0"/>
            </a:br>
            <a:r>
              <a:rPr lang="cs-CZ" sz="2200" b="1" dirty="0"/>
              <a:t>Aktivity: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900" dirty="0"/>
              <a:t>Sociální podnikání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20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200" b="1" dirty="0"/>
              <a:t>Minimální a maximální výdaje (CZV)</a:t>
            </a:r>
            <a:r>
              <a:rPr lang="fr-FR" sz="2200" b="1" dirty="0"/>
              <a:t>:</a:t>
            </a:r>
            <a:r>
              <a:rPr lang="cs-CZ" sz="2200" b="1" dirty="0"/>
              <a:t> </a:t>
            </a:r>
            <a:r>
              <a:rPr lang="cs-CZ" sz="2200" b="1" dirty="0">
                <a:solidFill>
                  <a:srgbClr val="FF0000"/>
                </a:solidFill>
              </a:rPr>
              <a:t>400.000 – 1.500.000 Kč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200" b="1" dirty="0"/>
              <a:t>Dotace:</a:t>
            </a:r>
            <a:r>
              <a:rPr lang="cs-CZ" sz="2200" b="1" dirty="0">
                <a:solidFill>
                  <a:srgbClr val="FF0000"/>
                </a:solidFill>
              </a:rPr>
              <a:t> 95</a:t>
            </a:r>
            <a:r>
              <a:rPr lang="en-US" sz="2200" b="1" dirty="0">
                <a:solidFill>
                  <a:srgbClr val="FF0000"/>
                </a:solidFill>
              </a:rPr>
              <a:t>%</a:t>
            </a:r>
            <a:endParaRPr lang="cs-CZ" sz="2200" b="1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cs-CZ" dirty="0"/>
          </a:p>
          <a:p>
            <a:pPr marL="0" indent="0">
              <a:spcBef>
                <a:spcPts val="1800"/>
              </a:spcBef>
              <a:buNone/>
            </a:pPr>
            <a:endParaRPr lang="cs-CZ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74824" y="361795"/>
            <a:ext cx="8229600" cy="171414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15123" y="2273643"/>
            <a:ext cx="9302054" cy="4035676"/>
          </a:xfrm>
          <a:noFill/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cs-CZ" sz="2400" b="1" u="sng" dirty="0"/>
              <a:t>Příjemci:</a:t>
            </a:r>
            <a:br>
              <a:rPr lang="cs-CZ" sz="2400" b="1" dirty="0"/>
            </a:br>
            <a:endParaRPr lang="cs-CZ" sz="24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 Obchodní korporace vymezené zákonem č. 90/2012 Sb., o obchodních korporacích (pouze malé a střední podniky)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cs-CZ" sz="24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 Nestátní neziskové organizace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cs-CZ" sz="24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 Církevní organizace</a:t>
            </a:r>
            <a:endParaRPr lang="cs-CZ" sz="2100" b="1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774824" y="4064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5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15122" y="3150973"/>
            <a:ext cx="10351947" cy="3158346"/>
          </a:xfrm>
          <a:noFill/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cs-CZ" sz="4000" b="1" dirty="0">
                <a:solidFill>
                  <a:srgbClr val="FF0000"/>
                </a:solidFill>
              </a:rPr>
              <a:t>Příjemce musí splňovat parametry sociálního podniku !!!</a:t>
            </a:r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774824" y="4064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28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81914" y="2137719"/>
            <a:ext cx="11294074" cy="4171600"/>
          </a:xfrm>
          <a:noFill/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cs-CZ" sz="2400" b="1" u="sng" dirty="0"/>
              <a:t>Cílové skupiny: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Uchazeči o zaměstnání evidovaní na Úřadu práce ČR déle než 1 rok.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Uchazeči o zaměstnání, kteří mají opakovaně problém s uplatněním na trhu práce, jejichž doba evidence na Úřadu práce ČR dosáhla v posledních 2 letech souborné délky minimálně 12 měsíců.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Osoby, které opustily výkon trestu, a to do 12 měsíců od ukončení výkonu trestu a osoby vykonávající trest odnětí svobody formou domácího vězení.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Osoby, které opustily zařízení pro výkon ústavní nebo ochranné výchovy, a to do 12 měsíců od opuštění zařízení.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Osoby se zdravotním postižením podle § 67 zákona č. 435/2004 Sb., o zaměstnanosti, ve znění pozdějších předpisů.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Azylanti do 12 měsíců od získání azylu, kteří jsou současně uchazeči o zaměstnání evidovanými na Úřadu práce ČR.</a:t>
            </a:r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774824" y="4064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5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80945" y="2224216"/>
            <a:ext cx="10939348" cy="3841777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400" b="1" u="sng" dirty="0"/>
              <a:t>Typy projektů: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AutoNum type="arabicPeriod"/>
            </a:pPr>
            <a:r>
              <a:rPr lang="cs-CZ" sz="2400" dirty="0"/>
              <a:t>Vznik nového sociálního podniku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AutoNum type="arabicPeriod"/>
            </a:pPr>
            <a:endParaRPr lang="cs-CZ" sz="2400" dirty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/>
              <a:t> založením nového podnikatelského subjektu,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/>
              <a:t> rozšířením  stávajícího  podniku,  který  v době  podání žádosti není sociálním podnikem.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98689" y="36179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0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80945" y="2224216"/>
            <a:ext cx="10939348" cy="4132134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800" dirty="0"/>
              <a:t>2. Rozšíření podniku v rámci  stávajícího  podnikatelského subjektu, který je v době  podání  žádosti  sociálním  podnikem  a  splňuje principy sociálního podnikání a zároveň dochází k jednomu z následujících kroků: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1000" dirty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 rozšíření nabízených produktů a služeb,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 rozšíření prostorové kapacity podniku,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 zavedení nových technologií výroby,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 zefektivnění procesů podniku.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7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800" dirty="0"/>
              <a:t>Rozšíření musí být propojené s personálním rozšířením.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98689" y="36179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21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80945" y="2298357"/>
            <a:ext cx="10682869" cy="3901314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b="1" u="sng" dirty="0"/>
              <a:t>Povinné přílohy: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2000" b="1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4000" b="1" dirty="0">
                <a:solidFill>
                  <a:srgbClr val="FF0000"/>
                </a:solidFill>
              </a:rPr>
              <a:t>Podnikatelský plán !!!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98689" y="36179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1.3: Tvorba pracovních příležitostí pro znevýhodněné skupiny obyvatel podporou podnikatelských aktivit v oblasti sociálního podnikání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262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559</Words>
  <Application>Microsoft Office PowerPoint</Application>
  <PresentationFormat>Širokoúhlá obrazovka</PresentationFormat>
  <Paragraphs>92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Myriad Pro</vt:lpstr>
      <vt:lpstr>Wingdings</vt:lpstr>
      <vt:lpstr>Motiv Office</vt:lpstr>
      <vt:lpstr>15. výzva programového rámce IROP Sociální podnikání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Infrastruktura pro základní a střední školy</dc:title>
  <dc:creator>uzivatel</dc:creator>
  <cp:lastModifiedBy>uzivatel</cp:lastModifiedBy>
  <cp:revision>16</cp:revision>
  <dcterms:created xsi:type="dcterms:W3CDTF">2017-08-15T06:00:50Z</dcterms:created>
  <dcterms:modified xsi:type="dcterms:W3CDTF">2019-12-03T09:22:43Z</dcterms:modified>
</cp:coreProperties>
</file>