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58" r:id="rId4"/>
    <p:sldId id="260" r:id="rId5"/>
    <p:sldId id="262" r:id="rId6"/>
    <p:sldId id="263" r:id="rId7"/>
    <p:sldId id="259" r:id="rId8"/>
    <p:sldId id="264" r:id="rId9"/>
    <p:sldId id="267" r:id="rId10"/>
    <p:sldId id="261" r:id="rId11"/>
    <p:sldId id="269" r:id="rId12"/>
    <p:sldId id="268" r:id="rId13"/>
    <p:sldId id="270" r:id="rId14"/>
    <p:sldId id="266" r:id="rId15"/>
    <p:sldId id="271" r:id="rId16"/>
    <p:sldId id="272" r:id="rId17"/>
    <p:sldId id="265" r:id="rId18"/>
  </p:sldIdLst>
  <p:sldSz cx="12192000" cy="6858000"/>
  <p:notesSz cx="6669088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2189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E0E741C5-A4F6-4A67-9362-B3DA2D380B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40CE8E8-0EE6-4E43-9A60-3B0F733335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FF160-C353-41DF-A55C-76C993884CE4}" type="datetimeFigureOut">
              <a:rPr lang="cs-CZ" smtClean="0"/>
              <a:t>1.11.2018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7246047-D16F-4A19-A5D7-EA35429B57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2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E02B06B-7F97-4B7D-AF6F-2874F69C58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7607" y="9430092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1CEDC-D88A-4E79-8A0E-319FA560A1F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239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CF785-0EDD-4480-AEAD-3BFB873524EE}" type="datetimeFigureOut">
              <a:rPr lang="cs-CZ" smtClean="0"/>
              <a:t>1.11.2018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66909" y="4777958"/>
            <a:ext cx="533527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777607" y="9430092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1A7D9-3F49-4BA9-95D5-1B080F4B06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56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40f7725efc_1_42:notes"/>
          <p:cNvSpPr txBox="1">
            <a:spLocks noGrp="1"/>
          </p:cNvSpPr>
          <p:nvPr>
            <p:ph type="body" idx="1"/>
          </p:nvPr>
        </p:nvSpPr>
        <p:spPr>
          <a:xfrm>
            <a:off x="661043" y="5119543"/>
            <a:ext cx="5288301" cy="485010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pilotní objekt v ČR  - lokalita Týnecko s hrobkou a bránou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požízena data pro všechny vyjma Nepomuku a Sušice</a:t>
            </a:r>
            <a:endParaRPr/>
          </a:p>
        </p:txBody>
      </p:sp>
      <p:sp>
        <p:nvSpPr>
          <p:cNvPr id="134" name="Google Shape;134;g40f7725efc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87338" y="808038"/>
            <a:ext cx="7185026" cy="40417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9221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475" y="1389063"/>
            <a:ext cx="6667500" cy="37512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5:notes"/>
          <p:cNvSpPr txBox="1">
            <a:spLocks noGrp="1"/>
          </p:cNvSpPr>
          <p:nvPr>
            <p:ph type="body" idx="1"/>
          </p:nvPr>
        </p:nvSpPr>
        <p:spPr>
          <a:xfrm>
            <a:off x="690374" y="5347830"/>
            <a:ext cx="5522993" cy="4375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5:notes"/>
          <p:cNvSpPr txBox="1">
            <a:spLocks noGrp="1"/>
          </p:cNvSpPr>
          <p:nvPr>
            <p:ph type="sldNum" idx="12"/>
          </p:nvPr>
        </p:nvSpPr>
        <p:spPr>
          <a:xfrm>
            <a:off x="3910523" y="10554827"/>
            <a:ext cx="2991620" cy="557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0976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475" y="1389063"/>
            <a:ext cx="6667500" cy="37512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8:notes"/>
          <p:cNvSpPr txBox="1">
            <a:spLocks noGrp="1"/>
          </p:cNvSpPr>
          <p:nvPr>
            <p:ph type="body" idx="1"/>
          </p:nvPr>
        </p:nvSpPr>
        <p:spPr>
          <a:xfrm>
            <a:off x="690374" y="5347830"/>
            <a:ext cx="5522993" cy="4375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8:notes"/>
          <p:cNvSpPr txBox="1">
            <a:spLocks noGrp="1"/>
          </p:cNvSpPr>
          <p:nvPr>
            <p:ph type="sldNum" idx="12"/>
          </p:nvPr>
        </p:nvSpPr>
        <p:spPr>
          <a:xfrm>
            <a:off x="3910523" y="10554827"/>
            <a:ext cx="2991620" cy="557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3587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475" y="1389063"/>
            <a:ext cx="6667500" cy="37512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9:notes"/>
          <p:cNvSpPr txBox="1">
            <a:spLocks noGrp="1"/>
          </p:cNvSpPr>
          <p:nvPr>
            <p:ph type="body" idx="1"/>
          </p:nvPr>
        </p:nvSpPr>
        <p:spPr>
          <a:xfrm>
            <a:off x="690374" y="5347830"/>
            <a:ext cx="5522993" cy="4375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9:notes"/>
          <p:cNvSpPr txBox="1">
            <a:spLocks noGrp="1"/>
          </p:cNvSpPr>
          <p:nvPr>
            <p:ph type="sldNum" idx="12"/>
          </p:nvPr>
        </p:nvSpPr>
        <p:spPr>
          <a:xfrm>
            <a:off x="3910523" y="10554827"/>
            <a:ext cx="2991620" cy="557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2241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2129246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310526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dirty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A994C-33FD-45F2-9F83-D29DFB478E02}" type="datetimeFigureOut">
              <a:rPr lang="cs-CZ" smtClean="0"/>
              <a:t>1.11.2018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4B48-5655-41E8-B0BA-FB2F05E0AE8B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465326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83FF4CD2-7B11-435C-8C5C-AC84F8374A1D}"/>
              </a:ext>
            </a:extLst>
          </p:cNvPr>
          <p:cNvSpPr txBox="1">
            <a:spLocks/>
          </p:cNvSpPr>
          <p:nvPr userDrawn="1"/>
        </p:nvSpPr>
        <p:spPr>
          <a:xfrm>
            <a:off x="1097280" y="4685062"/>
            <a:ext cx="100584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180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A994C-33FD-45F2-9F83-D29DFB478E02}" type="datetimeFigureOut">
              <a:rPr lang="cs-CZ" smtClean="0"/>
              <a:t>1.11.2018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4B48-5655-41E8-B0BA-FB2F05E0AE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81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A994C-33FD-45F2-9F83-D29DFB478E02}" type="datetimeFigureOut">
              <a:rPr lang="cs-CZ" smtClean="0"/>
              <a:t>1.11.2018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4B48-5655-41E8-B0BA-FB2F05E0AE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4727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A994C-33FD-45F2-9F83-D29DFB478E02}" type="datetimeFigureOut">
              <a:rPr lang="cs-CZ" smtClean="0"/>
              <a:t>1.11.2018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4B48-5655-41E8-B0BA-FB2F05E0AE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5244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50584"/>
          </a:xfrm>
        </p:spPr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357012"/>
            <a:ext cx="1005840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A994C-33FD-45F2-9F83-D29DFB478E02}" type="datetimeFigureOut">
              <a:rPr lang="cs-CZ" smtClean="0"/>
              <a:t>1.11.2018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4B48-5655-41E8-B0BA-FB2F05E0AE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658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8D48D7-217D-4D5A-AE5B-492033863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2629C5E-BA50-41D7-88C7-3F7013D30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A994C-33FD-45F2-9F83-D29DFB478E02}" type="datetimeFigureOut">
              <a:rPr lang="cs-CZ" smtClean="0"/>
              <a:t>1.11.2018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932D8CD-21E5-44C8-A8A2-565EC3EC9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D03F23E-5EFD-4264-89DE-22F2F7B82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4B48-5655-41E8-B0BA-FB2F05E0AE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795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A994C-33FD-45F2-9F83-D29DFB478E02}" type="datetimeFigureOut">
              <a:rPr lang="cs-CZ" smtClean="0"/>
              <a:t>1.11.2018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4B48-5655-41E8-B0BA-FB2F05E0AE8B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392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A994C-33FD-45F2-9F83-D29DFB478E02}" type="datetimeFigureOut">
              <a:rPr lang="cs-CZ" smtClean="0"/>
              <a:t>1.11.2018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4B48-5655-41E8-B0BA-FB2F05E0AE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4523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A994C-33FD-45F2-9F83-D29DFB478E02}" type="datetimeFigureOut">
              <a:rPr lang="cs-CZ" smtClean="0"/>
              <a:t>1.11.2018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4B48-5655-41E8-B0BA-FB2F05E0AE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7743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A994C-33FD-45F2-9F83-D29DFB478E02}" type="datetimeFigureOut">
              <a:rPr lang="cs-CZ" smtClean="0"/>
              <a:t>1.11.2018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4B48-5655-41E8-B0BA-FB2F05E0AE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8342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A994C-33FD-45F2-9F83-D29DFB478E02}" type="datetimeFigureOut">
              <a:rPr lang="cs-CZ" smtClean="0"/>
              <a:t>1.11.2018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D4B48-5655-41E8-B0BA-FB2F05E0AE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8445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55A994C-33FD-45F2-9F83-D29DFB478E02}" type="datetimeFigureOut">
              <a:rPr lang="cs-CZ" smtClean="0"/>
              <a:t>1.11.2018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DBD4B48-5655-41E8-B0BA-FB2F05E0AE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4305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55A994C-33FD-45F2-9F83-D29DFB478E02}" type="datetimeFigureOut">
              <a:rPr lang="cs-CZ" smtClean="0"/>
              <a:t>1.11.2018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DBD4B48-5655-41E8-B0BA-FB2F05E0AE8B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52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56DAA9-E424-4030-90A5-85CA72FC95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2506762"/>
          </a:xfrm>
        </p:spPr>
        <p:txBody>
          <a:bodyPr/>
          <a:lstStyle/>
          <a:p>
            <a:r>
              <a:rPr lang="cs" dirty="0">
                <a:solidFill>
                  <a:srgbClr val="40AE49"/>
                </a:solidFill>
                <a:latin typeface="Calibri"/>
                <a:ea typeface="Calibri"/>
                <a:cs typeface="Calibri"/>
                <a:sym typeface="Calibri"/>
              </a:rPr>
              <a:t>Peregrinus Silva Bohemica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72C43D3-5C5A-4197-AB35-3151FF981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3265714"/>
            <a:ext cx="10058400" cy="1143000"/>
          </a:xfrm>
        </p:spPr>
        <p:txBody>
          <a:bodyPr/>
          <a:lstStyle/>
          <a:p>
            <a:r>
              <a:rPr lang="cs" dirty="0">
                <a:solidFill>
                  <a:srgbClr val="40AE49"/>
                </a:solidFill>
                <a:latin typeface="Calibri"/>
                <a:ea typeface="Calibri"/>
                <a:cs typeface="Calibri"/>
                <a:sym typeface="Calibri"/>
              </a:rPr>
              <a:t>Multimediální a digitální turistický průvodce pro přeshraniční historické cesty v Bavorském lese a na Šumavě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942B405-98A3-4F61-9E87-120454E62D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130" y="433565"/>
            <a:ext cx="1804681" cy="283214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81F848E-4BFD-411E-BD2A-4484154B517B}"/>
              </a:ext>
            </a:extLst>
          </p:cNvPr>
          <p:cNvSpPr txBox="1"/>
          <p:nvPr/>
        </p:nvSpPr>
        <p:spPr>
          <a:xfrm>
            <a:off x="1097280" y="4713778"/>
            <a:ext cx="9875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accent6">
                    <a:lumMod val="75000"/>
                  </a:schemeClr>
                </a:solidFill>
              </a:rPr>
              <a:t>Pavel Vondráček</a:t>
            </a:r>
          </a:p>
          <a:p>
            <a:r>
              <a:rPr lang="cs-CZ" sz="2000" dirty="0">
                <a:solidFill>
                  <a:schemeClr val="accent6">
                    <a:lumMod val="75000"/>
                  </a:schemeClr>
                </a:solidFill>
              </a:rPr>
              <a:t>Úhlava, o. p. s.</a:t>
            </a:r>
          </a:p>
          <a:p>
            <a:r>
              <a:rPr lang="cs-CZ" sz="2000" dirty="0">
                <a:solidFill>
                  <a:schemeClr val="accent6">
                    <a:lumMod val="75000"/>
                  </a:schemeClr>
                </a:solidFill>
              </a:rPr>
              <a:t>Klatovy, 1. 11. 2018</a:t>
            </a:r>
          </a:p>
          <a:p>
            <a:endParaRPr lang="cs-CZ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30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089B1F-FDCD-44FF-9E24-0C158AF9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rgbClr val="40AE49"/>
              </a:buClr>
              <a:buSzPts val="4400"/>
            </a:pPr>
            <a:r>
              <a:rPr lang="cs-CZ" dirty="0">
                <a:solidFill>
                  <a:srgbClr val="40AE49"/>
                </a:solidFill>
                <a:latin typeface="Calibri"/>
                <a:cs typeface="Calibri"/>
              </a:rPr>
              <a:t>3D modely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D0057B-19BD-4D5E-96AE-6A1463359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36955"/>
            <a:ext cx="6782696" cy="4443417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GB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3D </a:t>
            </a:r>
            <a:r>
              <a:rPr lang="en-GB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modely</a:t>
            </a:r>
            <a:r>
              <a:rPr lang="en-GB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barokní</a:t>
            </a:r>
            <a:r>
              <a:rPr lang="en-GB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/</a:t>
            </a:r>
            <a:r>
              <a:rPr lang="en-GB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současné</a:t>
            </a:r>
            <a:r>
              <a:rPr lang="en-GB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podoby</a:t>
            </a:r>
            <a:r>
              <a:rPr lang="en-GB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zájmových</a:t>
            </a:r>
            <a:r>
              <a:rPr lang="en-GB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objektů</a:t>
            </a:r>
            <a:endParaRPr lang="en-GB" sz="3200" dirty="0"/>
          </a:p>
          <a:p>
            <a:pPr marL="342900" lvl="0" indent="-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GB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Rozšířená</a:t>
            </a:r>
            <a:r>
              <a:rPr lang="en-GB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realita</a:t>
            </a:r>
            <a:r>
              <a:rPr lang="en-GB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v </a:t>
            </a:r>
            <a:r>
              <a:rPr lang="en-GB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mobilní</a:t>
            </a:r>
            <a:r>
              <a:rPr lang="en-GB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aplikaci</a:t>
            </a:r>
            <a:r>
              <a:rPr lang="en-GB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– </a:t>
            </a:r>
            <a:r>
              <a:rPr lang="en-GB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dostupné</a:t>
            </a:r>
            <a:r>
              <a:rPr lang="en-GB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další</a:t>
            </a:r>
            <a:r>
              <a:rPr lang="en-GB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informace</a:t>
            </a:r>
            <a:r>
              <a:rPr lang="en-GB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en-GB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fotografie</a:t>
            </a:r>
            <a:r>
              <a:rPr lang="en-GB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audio </a:t>
            </a:r>
            <a:r>
              <a:rPr lang="en-GB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nahrávky</a:t>
            </a:r>
            <a:r>
              <a:rPr lang="en-GB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en-GB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videa</a:t>
            </a:r>
            <a:r>
              <a:rPr lang="en-GB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...</a:t>
            </a:r>
            <a:endParaRPr lang="en-GB" sz="3200" dirty="0"/>
          </a:p>
          <a:p>
            <a:pPr marL="342900" lvl="0" indent="-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GB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Fyzické</a:t>
            </a:r>
            <a:r>
              <a:rPr lang="en-GB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modely</a:t>
            </a:r>
            <a:r>
              <a:rPr lang="en-GB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(</a:t>
            </a:r>
            <a:r>
              <a:rPr lang="en-GB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tištěné</a:t>
            </a:r>
            <a:r>
              <a:rPr lang="en-GB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) – </a:t>
            </a:r>
            <a:r>
              <a:rPr lang="en-GB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putovní</a:t>
            </a:r>
            <a:r>
              <a:rPr lang="en-GB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3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výstava</a:t>
            </a:r>
            <a:r>
              <a:rPr lang="cs-CZ" sz="3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(informační centra v regionu)</a:t>
            </a:r>
            <a:endParaRPr lang="en-GB" sz="3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Google Shape;416;p52">
            <a:extLst>
              <a:ext uri="{FF2B5EF4-FFF2-40B4-BE49-F238E27FC236}">
                <a16:creationId xmlns:a16="http://schemas.microsoft.com/office/drawing/2014/main" id="{EB85FB0D-A3F1-4E61-ACF6-CF184BFA4E9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5430" r="23658"/>
          <a:stretch/>
        </p:blipFill>
        <p:spPr>
          <a:xfrm>
            <a:off x="8281822" y="1243660"/>
            <a:ext cx="3599999" cy="4608000"/>
          </a:xfrm>
          <a:prstGeom prst="rect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  <a:effectLst>
            <a:outerShdw blurRad="214313" dist="390525" dir="2094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3536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089B1F-FDCD-44FF-9E24-0C158AF9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rgbClr val="40AE49"/>
              </a:buClr>
              <a:buSzPts val="4400"/>
            </a:pPr>
            <a:r>
              <a:rPr lang="cs-CZ" dirty="0">
                <a:solidFill>
                  <a:srgbClr val="40AE49"/>
                </a:solidFill>
                <a:latin typeface="Calibri"/>
                <a:cs typeface="Calibri"/>
              </a:rPr>
              <a:t>3D modely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83" y="1745673"/>
            <a:ext cx="5707730" cy="406136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989" y="1745673"/>
            <a:ext cx="6243263" cy="406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13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40AE49"/>
              </a:buClr>
              <a:buSzPts val="4400"/>
            </a:pPr>
            <a:r>
              <a:rPr lang="cs-CZ" dirty="0">
                <a:solidFill>
                  <a:srgbClr val="40AE49"/>
                </a:solidFill>
                <a:latin typeface="Calibri"/>
                <a:cs typeface="Calibri"/>
              </a:rPr>
              <a:t>Mobilní aplikace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230" y="1496286"/>
            <a:ext cx="2558390" cy="454824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44" y="1496286"/>
            <a:ext cx="2558390" cy="454824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737" y="1496286"/>
            <a:ext cx="2558390" cy="454824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6004" y="1496287"/>
            <a:ext cx="2558390" cy="454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370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40AE49"/>
              </a:buClr>
              <a:buSzPts val="4400"/>
            </a:pPr>
            <a:r>
              <a:rPr lang="cs-CZ" dirty="0">
                <a:solidFill>
                  <a:srgbClr val="40AE49"/>
                </a:solidFill>
                <a:latin typeface="Calibri"/>
                <a:cs typeface="Calibri"/>
              </a:rPr>
              <a:t>Kniha „</a:t>
            </a:r>
            <a:r>
              <a:rPr lang="cs-CZ" dirty="0" err="1">
                <a:solidFill>
                  <a:srgbClr val="40AE49"/>
                </a:solidFill>
                <a:latin typeface="Calibri"/>
                <a:cs typeface="Calibri"/>
              </a:rPr>
              <a:t>Peregrinus</a:t>
            </a:r>
            <a:r>
              <a:rPr lang="cs-CZ" dirty="0">
                <a:solidFill>
                  <a:srgbClr val="40AE49"/>
                </a:solidFill>
                <a:latin typeface="Calibri"/>
                <a:cs typeface="Calibri"/>
              </a:rPr>
              <a:t> Silva </a:t>
            </a:r>
            <a:r>
              <a:rPr lang="cs-CZ" dirty="0" err="1">
                <a:solidFill>
                  <a:srgbClr val="40AE49"/>
                </a:solidFill>
                <a:latin typeface="Calibri"/>
                <a:cs typeface="Calibri"/>
              </a:rPr>
              <a:t>Bohemica</a:t>
            </a:r>
            <a:r>
              <a:rPr lang="cs-CZ" dirty="0">
                <a:solidFill>
                  <a:srgbClr val="40AE49"/>
                </a:solidFill>
                <a:latin typeface="Calibri"/>
                <a:cs typeface="Calibri"/>
              </a:rPr>
              <a:t>“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162" y="1337187"/>
            <a:ext cx="4156688" cy="497639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159" y="1337187"/>
            <a:ext cx="4125344" cy="497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33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340CC6-E871-4DB2-A0E6-CFE757C7C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buClr>
                <a:srgbClr val="40AE49"/>
              </a:buClr>
              <a:buSzPts val="4400"/>
            </a:pPr>
            <a:r>
              <a:rPr lang="cs-CZ" dirty="0">
                <a:solidFill>
                  <a:srgbClr val="40AE49"/>
                </a:solidFill>
                <a:latin typeface="Calibri"/>
                <a:cs typeface="Calibri"/>
              </a:rPr>
              <a:t>Publicita – seznamování veřejnosti </a:t>
            </a:r>
            <a:br>
              <a:rPr lang="cs-CZ" dirty="0">
                <a:solidFill>
                  <a:srgbClr val="40AE49"/>
                </a:solidFill>
                <a:latin typeface="Calibri"/>
                <a:cs typeface="Calibri"/>
              </a:rPr>
            </a:br>
            <a:r>
              <a:rPr lang="cs-CZ" dirty="0">
                <a:solidFill>
                  <a:srgbClr val="40AE49"/>
                </a:solidFill>
                <a:latin typeface="Calibri"/>
                <a:cs typeface="Calibri"/>
              </a:rPr>
              <a:t>s výstupy projektu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63D0057B-19BD-4D5E-96AE-6A1463359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36955"/>
            <a:ext cx="5208517" cy="4443417"/>
          </a:xfrm>
        </p:spPr>
        <p:txBody>
          <a:bodyPr>
            <a:normAutofit lnSpcReduction="10000"/>
          </a:bodyPr>
          <a:lstStyle/>
          <a:p>
            <a:pPr marL="342900" lvl="0" indent="-34290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600" dirty="0">
                <a:solidFill>
                  <a:schemeClr val="dk1"/>
                </a:solidFill>
                <a:cs typeface="Calibri"/>
                <a:sym typeface="Calibri"/>
              </a:rPr>
              <a:t>Letní školy (ZČU, THD)</a:t>
            </a: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600" dirty="0">
                <a:solidFill>
                  <a:schemeClr val="dk1"/>
                </a:solidFill>
                <a:cs typeface="Calibri"/>
                <a:sym typeface="Calibri"/>
              </a:rPr>
              <a:t>Přestavení na konferencích, seminářích a workshopech</a:t>
            </a: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600" dirty="0">
                <a:solidFill>
                  <a:schemeClr val="dk1"/>
                </a:solidFill>
                <a:cs typeface="Calibri"/>
                <a:sym typeface="Calibri"/>
              </a:rPr>
              <a:t>Výlety a exkurze – přestavení výstupů projektu v terénu</a:t>
            </a: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cs-CZ" sz="3600" dirty="0">
                <a:solidFill>
                  <a:schemeClr val="dk1"/>
                </a:solidFill>
                <a:cs typeface="Calibri"/>
                <a:sym typeface="Calibri"/>
              </a:rPr>
              <a:t>Putovní výstava 3D modelů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916" y="3645721"/>
            <a:ext cx="3927764" cy="2618509"/>
          </a:xfrm>
          <a:prstGeom prst="rect">
            <a:avLst/>
          </a:prstGeom>
        </p:spPr>
      </p:pic>
      <p:pic>
        <p:nvPicPr>
          <p:cNvPr id="1026" name="Picture 2" descr="Na obrÃ¡zku mÅ¯Å¾e bÃ½t: 1 osoba, sedÃ­cÃ­ a uvnitÅ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916" y="930646"/>
            <a:ext cx="3927764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416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1896" y="286604"/>
            <a:ext cx="10383784" cy="1050584"/>
          </a:xfrm>
        </p:spPr>
        <p:txBody>
          <a:bodyPr>
            <a:normAutofit/>
          </a:bodyPr>
          <a:lstStyle/>
          <a:p>
            <a:pPr>
              <a:buClr>
                <a:srgbClr val="40AE49"/>
              </a:buClr>
              <a:buSzPts val="4400"/>
            </a:pPr>
            <a:r>
              <a:rPr lang="cs-CZ" dirty="0" err="1">
                <a:solidFill>
                  <a:srgbClr val="40AE49"/>
                </a:solidFill>
                <a:latin typeface="Calibri"/>
                <a:cs typeface="Calibri"/>
              </a:rPr>
              <a:t>Týnecko</a:t>
            </a:r>
            <a:r>
              <a:rPr lang="cs-CZ" dirty="0">
                <a:solidFill>
                  <a:srgbClr val="40AE49"/>
                </a:solidFill>
                <a:latin typeface="Calibri"/>
                <a:cs typeface="Calibri"/>
              </a:rPr>
              <a:t> – barokní putování…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5171" y="0"/>
            <a:ext cx="3996829" cy="625829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75" y="1428007"/>
            <a:ext cx="7221980" cy="481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57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69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1"/>
          <p:cNvSpPr txBox="1">
            <a:spLocks noGrp="1"/>
          </p:cNvSpPr>
          <p:nvPr>
            <p:ph type="title"/>
          </p:nvPr>
        </p:nvSpPr>
        <p:spPr>
          <a:xfrm>
            <a:off x="2521465" y="1540048"/>
            <a:ext cx="7149070" cy="826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0AE49"/>
              </a:buClr>
              <a:buSzPts val="4800"/>
              <a:buFont typeface="Calibri"/>
              <a:buNone/>
            </a:pPr>
            <a:r>
              <a:rPr lang="en-GB" sz="4800" b="1" i="0" u="none" strike="noStrike" cap="none" dirty="0">
                <a:solidFill>
                  <a:srgbClr val="40AE49"/>
                </a:solidFill>
                <a:latin typeface="Calibri"/>
                <a:ea typeface="Calibri"/>
                <a:cs typeface="Calibri"/>
                <a:sym typeface="Calibri"/>
              </a:rPr>
              <a:t>DĚKUJI ZA POZORNOST</a:t>
            </a:r>
            <a:endParaRPr sz="4800" b="1" i="0" u="none" strike="noStrike" cap="none" dirty="0">
              <a:solidFill>
                <a:srgbClr val="40AE4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34168" y="4965290"/>
            <a:ext cx="2776505" cy="103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09187" y="4965290"/>
            <a:ext cx="3126657" cy="103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1970" y="150944"/>
            <a:ext cx="1403759" cy="2215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5707" y="4859812"/>
            <a:ext cx="5074552" cy="11529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3560467-7E9E-42EF-B91F-DABC903BF539}"/>
              </a:ext>
            </a:extLst>
          </p:cNvPr>
          <p:cNvSpPr txBox="1"/>
          <p:nvPr/>
        </p:nvSpPr>
        <p:spPr>
          <a:xfrm>
            <a:off x="1143849" y="3168083"/>
            <a:ext cx="9875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accent6">
                    <a:lumMod val="75000"/>
                  </a:schemeClr>
                </a:solidFill>
              </a:rPr>
              <a:t>Pavel Vondráček, Úhlava, o.p.s.</a:t>
            </a:r>
          </a:p>
          <a:p>
            <a:r>
              <a:rPr lang="cs-CZ" sz="2000" dirty="0">
                <a:solidFill>
                  <a:schemeClr val="accent6">
                    <a:lumMod val="75000"/>
                  </a:schemeClr>
                </a:solidFill>
              </a:rPr>
              <a:t>Tel. 724 020 906</a:t>
            </a:r>
          </a:p>
          <a:p>
            <a:r>
              <a:rPr lang="cs-CZ" sz="2000" dirty="0">
                <a:solidFill>
                  <a:schemeClr val="accent6">
                    <a:lumMod val="75000"/>
                  </a:schemeClr>
                </a:solidFill>
              </a:rPr>
              <a:t>E-mail: vondracek@uhlava.cz</a:t>
            </a:r>
          </a:p>
          <a:p>
            <a:endParaRPr lang="cs-CZ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13E364-A884-48D8-AE12-70CBA5313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" dirty="0">
                <a:solidFill>
                  <a:srgbClr val="40AE49"/>
                </a:solidFill>
                <a:latin typeface="Calibri"/>
                <a:ea typeface="Calibri"/>
                <a:cs typeface="Calibri"/>
                <a:sym typeface="Calibri"/>
              </a:rPr>
              <a:t>Peregrinus Silva Bohemica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CA680B3-4BD4-485B-9369-0FA946601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200" dirty="0"/>
              <a:t>Řešitelé:</a:t>
            </a:r>
          </a:p>
          <a:p>
            <a:pPr lvl="1"/>
            <a:r>
              <a:rPr lang="cs-CZ" sz="2800" dirty="0"/>
              <a:t>Západočeská univerzita v Plzni, Fakulta aplikovaných věd (centrum Nové technologie pro Informační společnost - NTIS)</a:t>
            </a:r>
          </a:p>
          <a:p>
            <a:pPr lvl="1"/>
            <a:r>
              <a:rPr lang="cs-CZ" sz="2800" dirty="0" err="1"/>
              <a:t>Technische</a:t>
            </a:r>
            <a:r>
              <a:rPr lang="cs-CZ" sz="2800" dirty="0"/>
              <a:t> </a:t>
            </a:r>
            <a:r>
              <a:rPr lang="cs-CZ" sz="2800" dirty="0" err="1"/>
              <a:t>Hochschule</a:t>
            </a:r>
            <a:r>
              <a:rPr lang="cs-CZ" sz="2800" dirty="0"/>
              <a:t> Deggendorf, Technologie </a:t>
            </a:r>
            <a:r>
              <a:rPr lang="cs-CZ" sz="2800" dirty="0" err="1"/>
              <a:t>Campus</a:t>
            </a:r>
            <a:r>
              <a:rPr lang="cs-CZ" sz="2800" dirty="0"/>
              <a:t> </a:t>
            </a:r>
            <a:r>
              <a:rPr lang="cs-CZ" sz="2800" dirty="0" err="1"/>
              <a:t>Freyung</a:t>
            </a:r>
            <a:endParaRPr lang="cs-CZ" sz="2800" dirty="0"/>
          </a:p>
          <a:p>
            <a:pPr lvl="1"/>
            <a:r>
              <a:rPr lang="cs-CZ" sz="2800" dirty="0"/>
              <a:t>Úhlava, o. p. s.</a:t>
            </a:r>
          </a:p>
          <a:p>
            <a:r>
              <a:rPr lang="cs-CZ" sz="2800" dirty="0"/>
              <a:t>Spolufinancování:</a:t>
            </a:r>
          </a:p>
          <a:p>
            <a:pPr lvl="1"/>
            <a:r>
              <a:rPr lang="cs-CZ" sz="2800" dirty="0"/>
              <a:t>Program přeshraniční spolupráce Česká republika – Svobodný stát Bavorsko, Cíl EÚS 2014–2020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2178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0DB5F1-9A0D-419F-83DB-4AB117505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40AE49"/>
                </a:solidFill>
                <a:latin typeface="Calibri"/>
                <a:cs typeface="Calibri"/>
              </a:rPr>
              <a:t>Cíle projektu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3F56686-EC31-4378-8A21-94678F818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35679"/>
            <a:ext cx="10058400" cy="4444694"/>
          </a:xfrm>
        </p:spPr>
        <p:txBody>
          <a:bodyPr>
            <a:normAutofit lnSpcReduction="10000"/>
          </a:bodyPr>
          <a:lstStyle/>
          <a:p>
            <a:pPr marL="342900" lvl="0" indent="-34290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S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využitím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moderních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technologií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a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médií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cs-CZ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připomenout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tradiční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propojení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mezi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jihozápadními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Čechami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a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východním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Bavorskem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kter</a:t>
            </a:r>
            <a:r>
              <a:rPr lang="cs-CZ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é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cs-CZ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bylo představováno,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zejména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v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barokním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období</a:t>
            </a:r>
            <a:r>
              <a:rPr lang="cs-CZ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,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poutní</a:t>
            </a:r>
            <a:r>
              <a:rPr lang="cs-CZ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mi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cest</a:t>
            </a:r>
            <a:r>
              <a:rPr lang="cs-CZ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ami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cs-CZ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(V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intířov</a:t>
            </a:r>
            <a:r>
              <a:rPr lang="cs-CZ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a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stezk</a:t>
            </a:r>
            <a:r>
              <a:rPr lang="cs-CZ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a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a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Svatojakubsk</a:t>
            </a:r>
            <a:r>
              <a:rPr lang="cs-CZ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á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cest</a:t>
            </a:r>
            <a:r>
              <a:rPr lang="cs-CZ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a)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Zvýšení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obecného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povědomí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o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regionu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jako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významné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turistické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destinaci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s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vysokou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kulturně-historickou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hodnotou</a:t>
            </a:r>
            <a:endParaRPr lang="en-GB" sz="2400" dirty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Vytvoření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b="1" i="1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multimediálního</a:t>
            </a:r>
            <a:r>
              <a:rPr lang="en-GB" sz="2400" b="1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a </a:t>
            </a:r>
            <a:r>
              <a:rPr lang="en-GB" sz="2400" b="1" i="1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digitálního</a:t>
            </a:r>
            <a:r>
              <a:rPr lang="en-GB" sz="2400" b="1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b="1" i="1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turistického</a:t>
            </a:r>
            <a:r>
              <a:rPr lang="en-GB" sz="2400" b="1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b="1" i="1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průvodce</a:t>
            </a:r>
            <a:r>
              <a:rPr lang="en-GB" sz="2400" b="1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podél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přeshraničních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historických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cest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v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Bavorském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lese a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na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Šumavě</a:t>
            </a:r>
            <a:endParaRPr lang="en-GB" sz="2400" dirty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Prezentace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historických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a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přírodních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památek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v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zájmovém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území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v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podobě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b="1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3D </a:t>
            </a:r>
            <a:r>
              <a:rPr lang="en-GB" sz="2400" b="1" i="1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modelů</a:t>
            </a:r>
            <a:r>
              <a:rPr lang="en-GB" sz="2400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, </a:t>
            </a:r>
            <a:r>
              <a:rPr lang="en-GB" sz="2400" b="1" i="1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rozšířené</a:t>
            </a:r>
            <a:r>
              <a:rPr lang="en-GB" sz="2400" b="1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a </a:t>
            </a:r>
            <a:r>
              <a:rPr lang="en-GB" sz="2400" b="1" i="1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virtuální</a:t>
            </a:r>
            <a:r>
              <a:rPr lang="en-GB" sz="2400" b="1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reality 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s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pomocí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b="1" i="1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webového</a:t>
            </a:r>
            <a:r>
              <a:rPr lang="en-GB" sz="2400" b="1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b="1" i="1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prohlížeče</a:t>
            </a:r>
            <a:r>
              <a:rPr lang="en-GB" sz="2400" b="1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i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b="1" i="1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mobilní</a:t>
            </a:r>
            <a:r>
              <a:rPr lang="en-GB" sz="2400" b="1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b="1" i="1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aplikace</a:t>
            </a:r>
            <a:r>
              <a:rPr lang="en-GB" sz="2400" b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endParaRPr lang="en-GB" sz="2400" b="1" dirty="0">
              <a:solidFill>
                <a:schemeClr val="tx1"/>
              </a:solidFill>
            </a:endParaRPr>
          </a:p>
          <a:p>
            <a:pPr marL="342900" lvl="0" indent="-34290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Přiblížení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poutních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cest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turistům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b="1" i="1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formou</a:t>
            </a:r>
            <a:r>
              <a:rPr lang="en-GB" sz="2400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b="1" i="1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klasických</a:t>
            </a:r>
            <a:r>
              <a:rPr lang="en-GB" sz="2400" b="1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b="1" i="1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videí</a:t>
            </a:r>
            <a:r>
              <a:rPr lang="en-GB" sz="2400" b="1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, TV </a:t>
            </a:r>
            <a:r>
              <a:rPr lang="en-GB" sz="2400" b="1" i="1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reportáží</a:t>
            </a:r>
            <a:r>
              <a:rPr lang="en-GB" sz="2400" b="1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a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dvojjazyčné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česko-německé</a:t>
            </a:r>
            <a:r>
              <a:rPr lang="en-GB" sz="24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b="1" i="1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knižní</a:t>
            </a:r>
            <a:r>
              <a:rPr lang="en-GB" sz="2400" b="1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GB" sz="2400" b="1" i="1" dirty="0" err="1">
                <a:solidFill>
                  <a:schemeClr val="tx1"/>
                </a:solidFill>
                <a:ea typeface="Calibri"/>
                <a:cs typeface="Calibri"/>
                <a:sym typeface="Calibri"/>
              </a:rPr>
              <a:t>publikace</a:t>
            </a:r>
            <a:r>
              <a:rPr lang="en-GB" sz="2400" b="1" i="1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endParaRPr lang="en-GB" sz="2400" b="1" i="1" dirty="0">
              <a:solidFill>
                <a:schemeClr val="tx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5634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6DC90C-9624-46B1-879C-50D54B16C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40AE49"/>
                </a:solidFill>
                <a:latin typeface="Calibri"/>
                <a:cs typeface="Calibri"/>
                <a:sym typeface="Calibri"/>
              </a:rPr>
              <a:t>Oblast</a:t>
            </a:r>
            <a:r>
              <a:rPr lang="en-GB" dirty="0">
                <a:solidFill>
                  <a:srgbClr val="40AE49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rgbClr val="40AE49"/>
                </a:solidFill>
                <a:latin typeface="Calibri"/>
                <a:cs typeface="Calibri"/>
                <a:sym typeface="Calibri"/>
              </a:rPr>
              <a:t>zájmu</a:t>
            </a:r>
            <a:endParaRPr lang="cs-CZ" dirty="0">
              <a:solidFill>
                <a:srgbClr val="40AE49"/>
              </a:solidFill>
              <a:latin typeface="Calibri"/>
              <a:cs typeface="Calibri"/>
            </a:endParaRPr>
          </a:p>
        </p:txBody>
      </p:sp>
      <p:pic>
        <p:nvPicPr>
          <p:cNvPr id="4" name="Google Shape;127;p16">
            <a:extLst>
              <a:ext uri="{FF2B5EF4-FFF2-40B4-BE49-F238E27FC236}">
                <a16:creationId xmlns:a16="http://schemas.microsoft.com/office/drawing/2014/main" id="{275F3733-02BD-4E8A-8BF8-F4247934600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7279" y="1337188"/>
            <a:ext cx="10131159" cy="4916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6749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R="0" lvl="0" indent="0">
              <a:spcAft>
                <a:spcPts val="0"/>
              </a:spcAft>
              <a:buClr>
                <a:srgbClr val="40AE49"/>
              </a:buClr>
              <a:buSzPts val="4400"/>
            </a:pPr>
            <a:r>
              <a:rPr lang="cs" dirty="0">
                <a:solidFill>
                  <a:srgbClr val="40AE49"/>
                </a:solidFill>
                <a:latin typeface="Calibri"/>
                <a:cs typeface="Calibri"/>
              </a:rPr>
              <a:t>Objekty zájmu - Čechy</a:t>
            </a:r>
            <a:endParaRPr dirty="0">
              <a:solidFill>
                <a:srgbClr val="40AE49"/>
              </a:solidFill>
              <a:latin typeface="Calibri"/>
              <a:cs typeface="Calibri"/>
              <a:sym typeface="Arial"/>
            </a:endParaRPr>
          </a:p>
        </p:txBody>
      </p:sp>
      <p:pic>
        <p:nvPicPr>
          <p:cNvPr id="137" name="Google Shape;13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0925" y="1417638"/>
            <a:ext cx="2933700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90925" y="3739975"/>
            <a:ext cx="2933700" cy="19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8"/>
          <p:cNvSpPr txBox="1"/>
          <p:nvPr/>
        </p:nvSpPr>
        <p:spPr>
          <a:xfrm>
            <a:off x="609600" y="1796887"/>
            <a:ext cx="8202900" cy="4945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15000"/>
              </a:lnSpc>
              <a:buClr>
                <a:schemeClr val="dk1"/>
              </a:buClr>
              <a:buSzPts val="1800"/>
              <a:buFont typeface="Calibri"/>
              <a:buChar char="●"/>
            </a:pPr>
            <a:r>
              <a:rPr lang="cs-CZ" sz="2000" dirty="0">
                <a:latin typeface="Calibri"/>
                <a:cs typeface="Calibri"/>
                <a:sym typeface="Calibri"/>
              </a:rPr>
              <a:t>Klatovy - </a:t>
            </a:r>
            <a:r>
              <a:rPr lang="cs-CZ" sz="2000" dirty="0">
                <a:ea typeface="Calibri"/>
                <a:cs typeface="Calibri"/>
                <a:sym typeface="Calibri"/>
              </a:rPr>
              <a:t>Jezuitský kostel Neposkvrněného početí Panny Marie a sv. Ignáce, kostel Narození Panny Marie (arciděkanský kostel), “Chaloupka”, jezuitská kolej, Klatovy</a:t>
            </a:r>
          </a:p>
          <a:p>
            <a:pPr marL="457200" indent="-342900">
              <a:lnSpc>
                <a:spcPct val="115000"/>
              </a:lnSpc>
              <a:buClr>
                <a:schemeClr val="dk1"/>
              </a:buClr>
              <a:buSzPts val="1800"/>
              <a:buFont typeface="Calibri"/>
              <a:buChar char="●"/>
            </a:pPr>
            <a:r>
              <a:rPr lang="cs-CZ" sz="2000" dirty="0" err="1">
                <a:latin typeface="Calibri"/>
                <a:cs typeface="Calibri"/>
                <a:sym typeface="Calibri"/>
              </a:rPr>
              <a:t>Týnecko</a:t>
            </a:r>
            <a:r>
              <a:rPr lang="cs-CZ" sz="2000" dirty="0">
                <a:latin typeface="Calibri"/>
                <a:cs typeface="Calibri"/>
                <a:sym typeface="Calibri"/>
              </a:rPr>
              <a:t> - </a:t>
            </a:r>
            <a:r>
              <a:rPr lang="cs" sz="2000" dirty="0">
                <a:latin typeface="Calibri"/>
                <a:cs typeface="Calibri"/>
                <a:sym typeface="Calibri"/>
              </a:rPr>
              <a:t>kostel  Nanebevzetí Panny Marie v Týnci u Klatov, Kolovratská hrobka, </a:t>
            </a:r>
            <a:r>
              <a:rPr lang="cs" sz="2000" dirty="0">
                <a:latin typeface="Calibri"/>
                <a:ea typeface="Calibri"/>
                <a:cs typeface="Calibri"/>
                <a:sym typeface="Calibri"/>
              </a:rPr>
              <a:t>Loreta - Kaple Panny Marie Loretánské, </a:t>
            </a:r>
            <a:r>
              <a:rPr lang="cs-CZ" sz="2000" dirty="0">
                <a:latin typeface="Calibri"/>
                <a:ea typeface="Calibri"/>
                <a:cs typeface="Calibri"/>
                <a:sym typeface="Calibri"/>
              </a:rPr>
              <a:t>zřícenina </a:t>
            </a:r>
            <a:r>
              <a:rPr lang="cs" sz="2000" dirty="0">
                <a:latin typeface="Calibri"/>
                <a:ea typeface="Calibri"/>
                <a:cs typeface="Calibri"/>
                <a:sym typeface="Calibri"/>
              </a:rPr>
              <a:t>kaple Svatého Jana Nepomuckého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457200" indent="-342900">
              <a:lnSpc>
                <a:spcPct val="115000"/>
              </a:lnSpc>
              <a:buClr>
                <a:schemeClr val="dk1"/>
              </a:buClr>
              <a:buSzPts val="1800"/>
              <a:buFont typeface="Calibri"/>
              <a:buChar char="●"/>
            </a:pPr>
            <a:r>
              <a:rPr lang="cs-CZ" sz="2000" dirty="0">
                <a:ea typeface="Calibri"/>
                <a:cs typeface="Calibri"/>
                <a:sym typeface="Calibri"/>
              </a:rPr>
              <a:t>Nicov - </a:t>
            </a:r>
            <a:r>
              <a:rPr lang="cs" sz="2000" dirty="0">
                <a:latin typeface="Calibri"/>
                <a:ea typeface="Calibri"/>
                <a:cs typeface="Calibri"/>
                <a:sym typeface="Calibri"/>
              </a:rPr>
              <a:t>Poutní kostel Narození Panny Marie, </a:t>
            </a:r>
          </a:p>
          <a:p>
            <a:pPr marL="457200" indent="-342900">
              <a:lnSpc>
                <a:spcPct val="115000"/>
              </a:lnSpc>
              <a:buClr>
                <a:schemeClr val="dk1"/>
              </a:buClr>
              <a:buSzPts val="1800"/>
              <a:buFont typeface="Calibri"/>
              <a:buChar char="●"/>
            </a:pPr>
            <a:r>
              <a:rPr lang="cs" sz="2000" dirty="0">
                <a:latin typeface="Calibri"/>
                <a:ea typeface="Calibri"/>
                <a:cs typeface="Calibri"/>
                <a:sym typeface="Calibri"/>
              </a:rPr>
              <a:t>Nepomuk - Poutní kostel Svatého Jana Nepomuckého</a:t>
            </a:r>
            <a:endParaRPr lang="cs-CZ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cs-CZ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Sušice - Kaple svatých Andělů Strážných</a:t>
            </a:r>
          </a:p>
          <a:p>
            <a:pPr marL="457200" indent="-342900">
              <a:lnSpc>
                <a:spcPct val="115000"/>
              </a:lnSpc>
              <a:buClr>
                <a:schemeClr val="dk1"/>
              </a:buClr>
              <a:buSzPts val="1800"/>
              <a:buFont typeface="Calibri"/>
              <a:buChar char="●"/>
            </a:pPr>
            <a:r>
              <a:rPr lang="cs-CZ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Hartmanicko</a:t>
            </a:r>
            <a:r>
              <a:rPr lang="cs-CZ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cs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kostel sv. Vintíře </a:t>
            </a:r>
            <a:r>
              <a:rPr lang="cs-CZ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na</a:t>
            </a:r>
            <a:r>
              <a:rPr lang="cs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Dobr</a:t>
            </a:r>
            <a:r>
              <a:rPr lang="cs-CZ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é</a:t>
            </a:r>
            <a:r>
              <a:rPr lang="cs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cs-CZ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V</a:t>
            </a:r>
            <a:r>
              <a:rPr lang="cs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od</a:t>
            </a:r>
            <a:r>
              <a:rPr lang="cs-CZ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ě</a:t>
            </a:r>
            <a:r>
              <a:rPr lang="cs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u Hartmanic, </a:t>
            </a:r>
            <a:r>
              <a:rPr lang="c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Březník - kaple Svatého Vintíře</a:t>
            </a:r>
          </a:p>
          <a:p>
            <a:pPr marL="457200" indent="-342900">
              <a:lnSpc>
                <a:spcPct val="115000"/>
              </a:lnSpc>
              <a:buClr>
                <a:schemeClr val="dk1"/>
              </a:buClr>
              <a:buSzPts val="1800"/>
              <a:buFont typeface="Calibri"/>
              <a:buChar char="●"/>
            </a:pPr>
            <a:r>
              <a:rPr lang="c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Svatá Anna (Tannaberg)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40AE49"/>
              </a:buClr>
              <a:buSzPts val="4400"/>
            </a:pPr>
            <a:r>
              <a:rPr lang="en-GB" dirty="0" err="1">
                <a:solidFill>
                  <a:srgbClr val="40AE49"/>
                </a:solidFill>
                <a:latin typeface="Calibri"/>
                <a:cs typeface="Calibri"/>
                <a:sym typeface="Calibri"/>
              </a:rPr>
              <a:t>Objekty</a:t>
            </a:r>
            <a:r>
              <a:rPr lang="en-GB" dirty="0">
                <a:solidFill>
                  <a:srgbClr val="40AE49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rgbClr val="40AE49"/>
                </a:solidFill>
                <a:latin typeface="Calibri"/>
                <a:cs typeface="Calibri"/>
                <a:sym typeface="Calibri"/>
              </a:rPr>
              <a:t>zájmu</a:t>
            </a:r>
            <a:r>
              <a:rPr lang="en-GB" dirty="0">
                <a:solidFill>
                  <a:srgbClr val="40AE49"/>
                </a:solidFill>
                <a:latin typeface="Calibri"/>
                <a:cs typeface="Calibri"/>
                <a:sym typeface="Calibri"/>
              </a:rPr>
              <a:t> - </a:t>
            </a:r>
            <a:r>
              <a:rPr lang="en-GB" dirty="0" err="1">
                <a:solidFill>
                  <a:srgbClr val="40AE49"/>
                </a:solidFill>
                <a:latin typeface="Calibri"/>
                <a:cs typeface="Calibri"/>
                <a:sym typeface="Calibri"/>
              </a:rPr>
              <a:t>Bavorsko</a:t>
            </a:r>
            <a:endParaRPr dirty="0">
              <a:solidFill>
                <a:srgbClr val="40AE49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36" name="Google Shape;136;p17"/>
          <p:cNvSpPr/>
          <p:nvPr/>
        </p:nvSpPr>
        <p:spPr>
          <a:xfrm>
            <a:off x="775392" y="1809134"/>
            <a:ext cx="5384800" cy="463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indent="-34290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2000" dirty="0" err="1">
                <a:latin typeface="Calibri"/>
                <a:cs typeface="Calibri"/>
                <a:sym typeface="Calibri"/>
              </a:rPr>
              <a:t>Asambasilika</a:t>
            </a:r>
            <a:r>
              <a:rPr lang="en-GB" sz="2000" dirty="0">
                <a:latin typeface="Calibri"/>
                <a:cs typeface="Calibri"/>
                <a:sym typeface="Calibri"/>
              </a:rPr>
              <a:t> </a:t>
            </a:r>
            <a:r>
              <a:rPr lang="en-GB" sz="2000" dirty="0" err="1">
                <a:latin typeface="Calibri"/>
                <a:cs typeface="Calibri"/>
                <a:sym typeface="Calibri"/>
              </a:rPr>
              <a:t>Altenmarkt</a:t>
            </a:r>
            <a:r>
              <a:rPr lang="en-GB" sz="2000" dirty="0">
                <a:latin typeface="Calibri"/>
                <a:cs typeface="Calibri"/>
                <a:sym typeface="Calibri"/>
              </a:rPr>
              <a:t>, </a:t>
            </a:r>
            <a:r>
              <a:rPr lang="en-GB" sz="2000" dirty="0" err="1">
                <a:latin typeface="Calibri"/>
                <a:cs typeface="Calibri"/>
                <a:sym typeface="Calibri"/>
              </a:rPr>
              <a:t>Osterhofen</a:t>
            </a:r>
            <a:endParaRPr sz="2000" dirty="0">
              <a:latin typeface="Calibri"/>
              <a:cs typeface="Calibri"/>
              <a:sym typeface="Calibri"/>
            </a:endParaRPr>
          </a:p>
          <a:p>
            <a:pPr marL="457200" marR="0" indent="-34290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2000" dirty="0" err="1">
                <a:latin typeface="Calibri"/>
                <a:cs typeface="Calibri"/>
                <a:sym typeface="Calibri"/>
              </a:rPr>
              <a:t>Asamkirche</a:t>
            </a:r>
            <a:r>
              <a:rPr lang="en-GB" sz="2000" dirty="0">
                <a:latin typeface="Calibri"/>
                <a:cs typeface="Calibri"/>
                <a:sym typeface="Calibri"/>
              </a:rPr>
              <a:t> </a:t>
            </a:r>
            <a:r>
              <a:rPr lang="en-GB" sz="2000" dirty="0" err="1">
                <a:latin typeface="Calibri"/>
                <a:cs typeface="Calibri"/>
                <a:sym typeface="Calibri"/>
              </a:rPr>
              <a:t>Mariä</a:t>
            </a:r>
            <a:r>
              <a:rPr lang="en-GB" sz="2000" dirty="0">
                <a:latin typeface="Calibri"/>
                <a:cs typeface="Calibri"/>
                <a:sym typeface="Calibri"/>
              </a:rPr>
              <a:t> </a:t>
            </a:r>
            <a:r>
              <a:rPr lang="en-GB" sz="2000" dirty="0" err="1">
                <a:latin typeface="Calibri"/>
                <a:cs typeface="Calibri"/>
                <a:sym typeface="Calibri"/>
              </a:rPr>
              <a:t>Himmelfahrt</a:t>
            </a:r>
            <a:r>
              <a:rPr lang="en-GB" sz="2000" dirty="0">
                <a:latin typeface="Calibri"/>
                <a:cs typeface="Calibri"/>
                <a:sym typeface="Calibri"/>
              </a:rPr>
              <a:t>, </a:t>
            </a:r>
            <a:r>
              <a:rPr lang="en-GB" sz="2000" dirty="0" err="1">
                <a:latin typeface="Calibri"/>
                <a:cs typeface="Calibri"/>
                <a:sym typeface="Calibri"/>
              </a:rPr>
              <a:t>Aldersbach</a:t>
            </a:r>
            <a:endParaRPr sz="2000" dirty="0">
              <a:latin typeface="Calibri"/>
              <a:cs typeface="Calibri"/>
              <a:sym typeface="Calibri"/>
            </a:endParaRPr>
          </a:p>
          <a:p>
            <a:pPr marL="457200" marR="0" indent="-34290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2000" dirty="0" err="1">
                <a:latin typeface="Calibri"/>
                <a:cs typeface="Calibri"/>
                <a:sym typeface="Calibri"/>
              </a:rPr>
              <a:t>Klosterkirche</a:t>
            </a:r>
            <a:r>
              <a:rPr lang="en-GB" sz="2000" dirty="0">
                <a:latin typeface="Calibri"/>
                <a:cs typeface="Calibri"/>
                <a:sym typeface="Calibri"/>
              </a:rPr>
              <a:t> </a:t>
            </a:r>
            <a:r>
              <a:rPr lang="en-GB" sz="2000" dirty="0" err="1">
                <a:latin typeface="Calibri"/>
                <a:cs typeface="Calibri"/>
                <a:sym typeface="Calibri"/>
              </a:rPr>
              <a:t>Niederaltaich</a:t>
            </a:r>
            <a:endParaRPr sz="2000" dirty="0">
              <a:latin typeface="Calibri"/>
              <a:cs typeface="Calibri"/>
              <a:sym typeface="Calibri"/>
            </a:endParaRPr>
          </a:p>
          <a:p>
            <a:pPr marL="457200" marR="0" indent="-34290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2000" dirty="0" err="1">
                <a:latin typeface="Calibri"/>
                <a:cs typeface="Calibri"/>
                <a:sym typeface="Calibri"/>
              </a:rPr>
              <a:t>Pfarrkirche</a:t>
            </a:r>
            <a:r>
              <a:rPr lang="en-GB" sz="2000" dirty="0">
                <a:latin typeface="Calibri"/>
                <a:cs typeface="Calibri"/>
                <a:sym typeface="Calibri"/>
              </a:rPr>
              <a:t> </a:t>
            </a:r>
            <a:r>
              <a:rPr lang="en-GB" sz="2000" dirty="0" err="1">
                <a:latin typeface="Calibri"/>
                <a:cs typeface="Calibri"/>
                <a:sym typeface="Calibri"/>
              </a:rPr>
              <a:t>Rinchnach</a:t>
            </a:r>
            <a:r>
              <a:rPr lang="en-GB" sz="2000" dirty="0">
                <a:latin typeface="Calibri"/>
                <a:cs typeface="Calibri"/>
                <a:sym typeface="Calibri"/>
              </a:rPr>
              <a:t> (</a:t>
            </a:r>
            <a:r>
              <a:rPr lang="en-GB" sz="2000" dirty="0" err="1">
                <a:latin typeface="Calibri"/>
                <a:cs typeface="Calibri"/>
                <a:sym typeface="Calibri"/>
              </a:rPr>
              <a:t>Asamkapelle</a:t>
            </a:r>
            <a:r>
              <a:rPr lang="en-GB" sz="2000" dirty="0">
                <a:latin typeface="Calibri"/>
                <a:cs typeface="Calibri"/>
                <a:sym typeface="Calibri"/>
              </a:rPr>
              <a:t>)</a:t>
            </a:r>
            <a:endParaRPr sz="2000" dirty="0">
              <a:latin typeface="Calibri"/>
              <a:cs typeface="Calibri"/>
            </a:endParaRPr>
          </a:p>
          <a:p>
            <a:pPr marL="457200" marR="0" indent="-34290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2000" dirty="0" err="1">
                <a:latin typeface="Calibri"/>
                <a:cs typeface="Calibri"/>
                <a:sym typeface="Calibri"/>
              </a:rPr>
              <a:t>Wallfahrtskirche</a:t>
            </a:r>
            <a:r>
              <a:rPr lang="en-GB" sz="2000" dirty="0">
                <a:latin typeface="Calibri"/>
                <a:cs typeface="Calibri"/>
                <a:sym typeface="Calibri"/>
              </a:rPr>
              <a:t> </a:t>
            </a:r>
            <a:r>
              <a:rPr lang="en-GB" sz="2000" dirty="0" err="1">
                <a:latin typeface="Calibri"/>
                <a:cs typeface="Calibri"/>
                <a:sym typeface="Calibri"/>
              </a:rPr>
              <a:t>Neukirchen</a:t>
            </a:r>
            <a:r>
              <a:rPr lang="en-GB" sz="2000" dirty="0">
                <a:latin typeface="Calibri"/>
                <a:cs typeface="Calibri"/>
                <a:sym typeface="Calibri"/>
              </a:rPr>
              <a:t> </a:t>
            </a:r>
            <a:r>
              <a:rPr lang="en-GB" sz="2000" dirty="0" err="1">
                <a:latin typeface="Calibri"/>
                <a:cs typeface="Calibri"/>
                <a:sym typeface="Calibri"/>
              </a:rPr>
              <a:t>beim</a:t>
            </a:r>
            <a:r>
              <a:rPr lang="en-GB" sz="2000" dirty="0">
                <a:latin typeface="Calibri"/>
                <a:cs typeface="Calibri"/>
                <a:sym typeface="Calibri"/>
              </a:rPr>
              <a:t> Hl. </a:t>
            </a:r>
            <a:r>
              <a:rPr lang="en-GB" sz="2000" dirty="0" err="1">
                <a:latin typeface="Calibri"/>
                <a:cs typeface="Calibri"/>
                <a:sym typeface="Calibri"/>
              </a:rPr>
              <a:t>Blut</a:t>
            </a:r>
            <a:endParaRPr sz="2000" dirty="0">
              <a:latin typeface="Calibri"/>
              <a:cs typeface="Calibri"/>
            </a:endParaRPr>
          </a:p>
          <a:p>
            <a:pPr marL="457200" marR="0" indent="-34290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2000" dirty="0" err="1">
                <a:latin typeface="Calibri"/>
                <a:cs typeface="Calibri"/>
                <a:sym typeface="Calibri"/>
              </a:rPr>
              <a:t>Wallfahrtskirchlein</a:t>
            </a:r>
            <a:r>
              <a:rPr lang="en-GB" sz="2000" dirty="0">
                <a:latin typeface="Calibri"/>
                <a:cs typeface="Calibri"/>
                <a:sym typeface="Calibri"/>
              </a:rPr>
              <a:t> </a:t>
            </a:r>
            <a:r>
              <a:rPr lang="en-GB" sz="2000" dirty="0" err="1">
                <a:latin typeface="Calibri"/>
                <a:cs typeface="Calibri"/>
                <a:sym typeface="Calibri"/>
              </a:rPr>
              <a:t>Frauenbrünnl</a:t>
            </a:r>
            <a:r>
              <a:rPr lang="en-GB" sz="2000" dirty="0">
                <a:latin typeface="Calibri"/>
                <a:cs typeface="Calibri"/>
                <a:sym typeface="Calibri"/>
              </a:rPr>
              <a:t> , </a:t>
            </a:r>
            <a:r>
              <a:rPr lang="en-GB" sz="2000" dirty="0" err="1">
                <a:latin typeface="Calibri"/>
                <a:cs typeface="Calibri"/>
                <a:sym typeface="Calibri"/>
              </a:rPr>
              <a:t>bei</a:t>
            </a:r>
            <a:r>
              <a:rPr lang="en-GB" sz="2000" dirty="0">
                <a:latin typeface="Calibri"/>
                <a:cs typeface="Calibri"/>
                <a:sym typeface="Calibri"/>
              </a:rPr>
              <a:t> </a:t>
            </a:r>
            <a:r>
              <a:rPr lang="en-GB" sz="2000" dirty="0" err="1">
                <a:latin typeface="Calibri"/>
                <a:cs typeface="Calibri"/>
                <a:sym typeface="Calibri"/>
              </a:rPr>
              <a:t>Rinchnach</a:t>
            </a:r>
            <a:endParaRPr sz="2000" dirty="0">
              <a:latin typeface="Calibri"/>
              <a:cs typeface="Calibri"/>
              <a:sym typeface="Calibri"/>
            </a:endParaRPr>
          </a:p>
          <a:p>
            <a:pPr marL="457200" indent="-342900">
              <a:lnSpc>
                <a:spcPct val="115000"/>
              </a:lnSpc>
              <a:spcBef>
                <a:spcPts val="400"/>
              </a:spcBef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2000" dirty="0" err="1">
                <a:latin typeface="Calibri"/>
                <a:cs typeface="Calibri"/>
                <a:sym typeface="Calibri"/>
              </a:rPr>
              <a:t>Kloster</a:t>
            </a:r>
            <a:r>
              <a:rPr lang="en-GB" sz="2000" dirty="0">
                <a:latin typeface="Calibri"/>
                <a:cs typeface="Calibri"/>
                <a:sym typeface="Calibri"/>
              </a:rPr>
              <a:t> </a:t>
            </a:r>
            <a:r>
              <a:rPr lang="en-GB" sz="2000" dirty="0" err="1">
                <a:latin typeface="Calibri"/>
                <a:cs typeface="Calibri"/>
                <a:sym typeface="Calibri"/>
              </a:rPr>
              <a:t>Metten</a:t>
            </a:r>
            <a:r>
              <a:rPr lang="en-GB" sz="2000" dirty="0">
                <a:latin typeface="Calibri"/>
                <a:cs typeface="Calibri"/>
                <a:sym typeface="Calibri"/>
              </a:rPr>
              <a:t>, </a:t>
            </a:r>
            <a:r>
              <a:rPr lang="en-GB" sz="2000" dirty="0" err="1">
                <a:latin typeface="Calibri"/>
                <a:cs typeface="Calibri"/>
                <a:sym typeface="Calibri"/>
              </a:rPr>
              <a:t>Klosterkirche</a:t>
            </a:r>
            <a:r>
              <a:rPr lang="cs-CZ" sz="2000" dirty="0">
                <a:latin typeface="Calibri"/>
                <a:cs typeface="Calibri"/>
                <a:sym typeface="Calibri"/>
              </a:rPr>
              <a:t>, </a:t>
            </a:r>
            <a:r>
              <a:rPr lang="en-GB" sz="2000" dirty="0" err="1">
                <a:cs typeface="Calibri"/>
                <a:sym typeface="Calibri"/>
              </a:rPr>
              <a:t>Bibliothek</a:t>
            </a:r>
            <a:r>
              <a:rPr lang="cs-CZ" sz="2000" dirty="0">
                <a:cs typeface="Calibri"/>
                <a:sym typeface="Calibri"/>
              </a:rPr>
              <a:t>, </a:t>
            </a:r>
            <a:r>
              <a:rPr lang="en-GB" sz="2000" dirty="0" err="1">
                <a:cs typeface="Calibri"/>
                <a:sym typeface="Calibri"/>
              </a:rPr>
              <a:t>Klostergarten</a:t>
            </a:r>
            <a:r>
              <a:rPr lang="en-GB" sz="2000" dirty="0">
                <a:cs typeface="Calibri"/>
                <a:sym typeface="Calibri"/>
              </a:rPr>
              <a:t> </a:t>
            </a:r>
            <a:endParaRPr lang="en-GB" sz="2000" dirty="0">
              <a:cs typeface="Calibri"/>
            </a:endParaRPr>
          </a:p>
          <a:p>
            <a:pPr marL="457200" indent="-342900">
              <a:lnSpc>
                <a:spcPct val="115000"/>
              </a:lnSpc>
              <a:spcBef>
                <a:spcPts val="400"/>
              </a:spcBef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GB" sz="2000" dirty="0" err="1">
                <a:latin typeface="Calibri"/>
                <a:cs typeface="Calibri"/>
                <a:sym typeface="Calibri"/>
              </a:rPr>
              <a:t>Mariensäule</a:t>
            </a:r>
            <a:r>
              <a:rPr lang="en-GB" sz="2000" dirty="0">
                <a:latin typeface="Calibri"/>
                <a:cs typeface="Calibri"/>
                <a:sym typeface="Calibri"/>
              </a:rPr>
              <a:t> </a:t>
            </a:r>
            <a:r>
              <a:rPr lang="en-GB" sz="2000" dirty="0" err="1">
                <a:latin typeface="Calibri"/>
                <a:cs typeface="Calibri"/>
                <a:sym typeface="Calibri"/>
              </a:rPr>
              <a:t>Straubing</a:t>
            </a:r>
            <a:r>
              <a:rPr lang="en-GB" sz="2000" dirty="0">
                <a:latin typeface="Calibri"/>
                <a:cs typeface="Calibri"/>
                <a:sym typeface="Calibri"/>
              </a:rPr>
              <a:t> = </a:t>
            </a:r>
            <a:r>
              <a:rPr lang="en-GB" sz="2000" dirty="0" err="1">
                <a:latin typeface="Calibri"/>
                <a:cs typeface="Calibri"/>
                <a:sym typeface="Calibri"/>
              </a:rPr>
              <a:t>Dreifaltigkeitssäule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139" name="Google Shape;13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2892" y="3186953"/>
            <a:ext cx="5691711" cy="2970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82434" y="368135"/>
            <a:ext cx="2882169" cy="2653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29CB39-B79F-485A-B217-2733CC75D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" dirty="0">
                <a:solidFill>
                  <a:srgbClr val="40AE49"/>
                </a:solidFill>
                <a:latin typeface="Arial"/>
                <a:ea typeface="Arial"/>
                <a:cs typeface="Arial"/>
                <a:sym typeface="Arial"/>
              </a:rPr>
              <a:t>Multimediální turistický průvodce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B9E96CF-2C8B-4C57-B3E3-6E71BB32E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78085"/>
          </a:xfrm>
        </p:spPr>
        <p:txBody>
          <a:bodyPr/>
          <a:lstStyle/>
          <a:p>
            <a:pPr marL="457200" lvl="0" indent="-431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Char char="•"/>
            </a:pPr>
            <a:r>
              <a:rPr lang="cs-CZ" sz="2800" dirty="0"/>
              <a:t>Kombinuje obsah běžných </a:t>
            </a:r>
            <a:r>
              <a:rPr lang="cs-CZ" sz="2800" dirty="0">
                <a:solidFill>
                  <a:schemeClr val="accent1"/>
                </a:solidFill>
              </a:rPr>
              <a:t>papírových průvodců </a:t>
            </a:r>
            <a:r>
              <a:rPr lang="cs-CZ" sz="2800" dirty="0"/>
              <a:t>s možnostmi </a:t>
            </a:r>
            <a:r>
              <a:rPr lang="cs-CZ" sz="2800" dirty="0">
                <a:solidFill>
                  <a:srgbClr val="40AE49"/>
                </a:solidFill>
              </a:rPr>
              <a:t>moderních technologií</a:t>
            </a:r>
          </a:p>
          <a:p>
            <a:endParaRPr lang="cs-CZ" dirty="0"/>
          </a:p>
        </p:txBody>
      </p:sp>
      <p:sp>
        <p:nvSpPr>
          <p:cNvPr id="5" name="Google Shape;116;p15">
            <a:extLst>
              <a:ext uri="{FF2B5EF4-FFF2-40B4-BE49-F238E27FC236}">
                <a16:creationId xmlns:a16="http://schemas.microsoft.com/office/drawing/2014/main" id="{7390AEA8-C71D-4F94-B057-0F82B52481AD}"/>
              </a:ext>
            </a:extLst>
          </p:cNvPr>
          <p:cNvSpPr txBox="1"/>
          <p:nvPr/>
        </p:nvSpPr>
        <p:spPr>
          <a:xfrm>
            <a:off x="1284439" y="2993617"/>
            <a:ext cx="5262300" cy="3148800"/>
          </a:xfrm>
          <a:prstGeom prst="rect">
            <a:avLst/>
          </a:prstGeom>
          <a:noFill/>
          <a:ln w="28575" cap="flat" cmpd="sng">
            <a:solidFill>
              <a:srgbClr val="40AE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" sz="2800" dirty="0"/>
              <a:t>GPS souřadnice (navigace)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" sz="2800" dirty="0"/>
              <a:t>Video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" sz="2800" dirty="0"/>
              <a:t>Audio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" sz="2800" dirty="0"/>
              <a:t>Interaktivní prohlížení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" sz="2800" dirty="0"/>
              <a:t>Propojení s dalšími zdroji dat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" sz="2800" dirty="0"/>
              <a:t>Rozšířená realita</a:t>
            </a:r>
            <a:endParaRPr sz="2800" dirty="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" sz="2800" dirty="0"/>
              <a:t>...</a:t>
            </a:r>
            <a:endParaRPr sz="2800" dirty="0"/>
          </a:p>
        </p:txBody>
      </p:sp>
      <p:sp>
        <p:nvSpPr>
          <p:cNvPr id="6" name="Google Shape;115;p15">
            <a:extLst>
              <a:ext uri="{FF2B5EF4-FFF2-40B4-BE49-F238E27FC236}">
                <a16:creationId xmlns:a16="http://schemas.microsoft.com/office/drawing/2014/main" id="{4DB64E9E-71DB-4ED7-A26E-5A12D9ADF92C}"/>
              </a:ext>
            </a:extLst>
          </p:cNvPr>
          <p:cNvSpPr txBox="1"/>
          <p:nvPr/>
        </p:nvSpPr>
        <p:spPr>
          <a:xfrm>
            <a:off x="7480659" y="2993617"/>
            <a:ext cx="2741100" cy="23433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" sz="2800"/>
              <a:t>Popis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" sz="2800"/>
              <a:t>Fotografie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" sz="2800"/>
              <a:t>Kresby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" sz="2800"/>
              <a:t>Mapy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cs" sz="2800"/>
              <a:t>...</a:t>
            </a:r>
            <a:endParaRPr sz="2800"/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B45B2778-F406-4FD5-99AF-BDCD90CC38D0}"/>
              </a:ext>
            </a:extLst>
          </p:cNvPr>
          <p:cNvCxnSpPr>
            <a:cxnSpLocks/>
          </p:cNvCxnSpPr>
          <p:nvPr/>
        </p:nvCxnSpPr>
        <p:spPr>
          <a:xfrm>
            <a:off x="6966857" y="2342606"/>
            <a:ext cx="1698172" cy="5660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EDB126B5-0787-47C3-ACC4-612527AEB741}"/>
              </a:ext>
            </a:extLst>
          </p:cNvPr>
          <p:cNvCxnSpPr>
            <a:cxnSpLocks/>
          </p:cNvCxnSpPr>
          <p:nvPr/>
        </p:nvCxnSpPr>
        <p:spPr>
          <a:xfrm>
            <a:off x="3323304" y="2713703"/>
            <a:ext cx="432619" cy="19496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2653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8870" y="1256892"/>
            <a:ext cx="1673684" cy="114607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7" name="Google Shape;167;p20"/>
          <p:cNvPicPr preferRelativeResize="0"/>
          <p:nvPr/>
        </p:nvPicPr>
        <p:blipFill rotWithShape="1">
          <a:blip r:embed="rId4">
            <a:alphaModFix/>
          </a:blip>
          <a:srcRect r="4641"/>
          <a:stretch/>
        </p:blipFill>
        <p:spPr>
          <a:xfrm>
            <a:off x="5171097" y="5317129"/>
            <a:ext cx="1688283" cy="96473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8" name="Google Shape;168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53634" y="5055772"/>
            <a:ext cx="1807146" cy="95087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9" name="Google Shape;169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9909" y="3361542"/>
            <a:ext cx="1711837" cy="108935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0" name="Google Shape;170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37725" y="1200258"/>
            <a:ext cx="911140" cy="120270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1" name="Google Shape;171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89020" y="3336048"/>
            <a:ext cx="1824421" cy="109124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2" name="Google Shape;172;p20"/>
          <p:cNvPicPr preferRelativeResize="0"/>
          <p:nvPr/>
        </p:nvPicPr>
        <p:blipFill rotWithShape="1">
          <a:blip r:embed="rId9">
            <a:alphaModFix/>
          </a:blip>
          <a:srcRect t="3454"/>
          <a:stretch/>
        </p:blipFill>
        <p:spPr>
          <a:xfrm>
            <a:off x="3746546" y="81229"/>
            <a:ext cx="1170493" cy="111902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3" name="Google Shape;173;p2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797509" y="81229"/>
            <a:ext cx="1086409" cy="10997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" name="Google Shape;174;p20"/>
          <p:cNvCxnSpPr/>
          <p:nvPr/>
        </p:nvCxnSpPr>
        <p:spPr>
          <a:xfrm>
            <a:off x="4398978" y="1252282"/>
            <a:ext cx="518061" cy="728541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5" name="Google Shape;175;p20"/>
          <p:cNvCxnSpPr/>
          <p:nvPr/>
        </p:nvCxnSpPr>
        <p:spPr>
          <a:xfrm rot="10800000">
            <a:off x="8503506" y="3608243"/>
            <a:ext cx="1218816" cy="297975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6" name="Google Shape;176;p20"/>
          <p:cNvCxnSpPr/>
          <p:nvPr/>
        </p:nvCxnSpPr>
        <p:spPr>
          <a:xfrm flipH="1">
            <a:off x="6859380" y="1242797"/>
            <a:ext cx="413407" cy="738026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7" name="Google Shape;177;p20"/>
          <p:cNvCxnSpPr/>
          <p:nvPr/>
        </p:nvCxnSpPr>
        <p:spPr>
          <a:xfrm>
            <a:off x="2664817" y="2361057"/>
            <a:ext cx="850459" cy="49683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8" name="Google Shape;178;p20"/>
          <p:cNvCxnSpPr/>
          <p:nvPr/>
        </p:nvCxnSpPr>
        <p:spPr>
          <a:xfrm rot="10800000" flipH="1">
            <a:off x="3660691" y="4371164"/>
            <a:ext cx="874260" cy="684608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79" name="Google Shape;179;p20"/>
          <p:cNvCxnSpPr>
            <a:cxnSpLocks/>
          </p:cNvCxnSpPr>
          <p:nvPr/>
        </p:nvCxnSpPr>
        <p:spPr>
          <a:xfrm flipV="1">
            <a:off x="5943678" y="4620777"/>
            <a:ext cx="1" cy="614611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0" name="Google Shape;180;p20"/>
          <p:cNvCxnSpPr/>
          <p:nvPr/>
        </p:nvCxnSpPr>
        <p:spPr>
          <a:xfrm flipH="1">
            <a:off x="8463808" y="2402964"/>
            <a:ext cx="535062" cy="283504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81" name="Google Shape;181;p20"/>
          <p:cNvCxnSpPr/>
          <p:nvPr/>
        </p:nvCxnSpPr>
        <p:spPr>
          <a:xfrm rot="10800000" flipH="1">
            <a:off x="2572956" y="3757230"/>
            <a:ext cx="1039193" cy="250750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82" name="Google Shape;182;p2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405455" y="4984186"/>
            <a:ext cx="1735634" cy="110667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183" name="Google Shape;183;p20"/>
          <p:cNvCxnSpPr/>
          <p:nvPr/>
        </p:nvCxnSpPr>
        <p:spPr>
          <a:xfrm rot="10800000">
            <a:off x="7605678" y="4311959"/>
            <a:ext cx="796820" cy="672229"/>
          </a:xfrm>
          <a:prstGeom prst="straightConnector1">
            <a:avLst/>
          </a:prstGeom>
          <a:noFill/>
          <a:ln w="38100" cap="flat" cmpd="sng">
            <a:solidFill>
              <a:srgbClr val="7F7F7F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184" name="Google Shape;184;p2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526972" y="1980823"/>
            <a:ext cx="4976534" cy="2554194"/>
          </a:xfrm>
          <a:prstGeom prst="ellipse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410" y="-25431"/>
            <a:ext cx="9781309" cy="688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3796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Motiv1_dtu</Template>
  <TotalTime>226</TotalTime>
  <Words>518</Words>
  <Application>Microsoft Office PowerPoint</Application>
  <PresentationFormat>Širokoúhlá obrazovka</PresentationFormat>
  <Paragraphs>72</Paragraphs>
  <Slides>17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Retrospektiva</vt:lpstr>
      <vt:lpstr>Peregrinus Silva Bohemica</vt:lpstr>
      <vt:lpstr>Peregrinus Silva Bohemica</vt:lpstr>
      <vt:lpstr>Cíle projektu</vt:lpstr>
      <vt:lpstr>Oblast zájmu</vt:lpstr>
      <vt:lpstr>Objekty zájmu - Čechy</vt:lpstr>
      <vt:lpstr>Objekty zájmu - Bavorsko</vt:lpstr>
      <vt:lpstr>Multimediální turistický průvodce</vt:lpstr>
      <vt:lpstr>Prezentace aplikace PowerPoint</vt:lpstr>
      <vt:lpstr>Prezentace aplikace PowerPoint</vt:lpstr>
      <vt:lpstr>3D modely</vt:lpstr>
      <vt:lpstr>3D modely</vt:lpstr>
      <vt:lpstr>Mobilní aplikace</vt:lpstr>
      <vt:lpstr>Kniha „Peregrinus Silva Bohemica“</vt:lpstr>
      <vt:lpstr>Publicita – seznamování veřejnosti  s výstupy projektu</vt:lpstr>
      <vt:lpstr>Týnecko – barokní putování…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Peregrinus Silva Bohemica</dc:title>
  <dc:creator>Pavel Vondracek</dc:creator>
  <cp:lastModifiedBy>Pavel Vondracek</cp:lastModifiedBy>
  <cp:revision>21</cp:revision>
  <cp:lastPrinted>2018-10-31T20:03:16Z</cp:lastPrinted>
  <dcterms:created xsi:type="dcterms:W3CDTF">2018-10-27T08:05:09Z</dcterms:created>
  <dcterms:modified xsi:type="dcterms:W3CDTF">2018-11-01T08:36:37Z</dcterms:modified>
</cp:coreProperties>
</file>