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9" r:id="rId11"/>
    <p:sldId id="270" r:id="rId12"/>
    <p:sldId id="27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6938F-40E0-49A4-9D3F-73C2943F3CD1}" type="datetimeFigureOut">
              <a:rPr lang="cs-CZ" smtClean="0"/>
              <a:t>15.8.2017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7431E-520E-4782-9533-E220A69756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47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Myriad Pro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8557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Myriad Pro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altLang="cs-CZ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6207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Myriad Pro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5450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Myriad Pro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0772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Myriad Pro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8570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Myriad Pro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27279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Myriad Pro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8601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Myriad Pro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6086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Myriad Pro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608460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Myriad Pro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3942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3AFE4-67CA-40CB-99AF-8F4BCDD44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204790-0C2D-4D65-975C-6392001F4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F758B0-3E14-4669-ABCB-A874C35B6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D83-01E0-4080-9EBF-A043A5A63B2A}" type="datetimeFigureOut">
              <a:rPr lang="cs-CZ" smtClean="0"/>
              <a:t>15.8.2017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100132-3669-4D8B-A2FB-1126EE4E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AC2E2A-68DA-42C8-8C9D-73555BFC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793B-44D1-474E-B9AE-083081E0A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62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F7FF39-5319-44FC-BD1C-62E67C04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CCEA87-513F-4D38-9EB3-4E1F1BEBD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0844D3-EB7B-4550-BDDE-C281DE04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D83-01E0-4080-9EBF-A043A5A63B2A}" type="datetimeFigureOut">
              <a:rPr lang="cs-CZ" smtClean="0"/>
              <a:t>15.8.2017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F05E76-C850-46E4-98B4-3CC77169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19AAAD-D0C4-459F-8177-9BBB229F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793B-44D1-474E-B9AE-083081E0A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97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8CAD005-03D4-4FE6-95D2-FD8E16BBF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FBEDBD-A1A3-4F55-8A10-48BF0AC78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36D97F-CA26-4865-826A-FC5B736E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D83-01E0-4080-9EBF-A043A5A63B2A}" type="datetimeFigureOut">
              <a:rPr lang="cs-CZ" smtClean="0"/>
              <a:t>15.8.2017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0307CF-3657-4D1C-8C9F-D2ECDE75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2C2403-047E-4FAD-80D0-E1B31AA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793B-44D1-474E-B9AE-083081E0A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39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7D762-D24B-4BE2-B7BB-224853ED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067DCF-4C83-45C4-A807-1E68BC33D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C6EF06-0B07-4144-A583-BE57BAAC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D83-01E0-4080-9EBF-A043A5A63B2A}" type="datetimeFigureOut">
              <a:rPr lang="cs-CZ" smtClean="0"/>
              <a:t>15.8.2017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3F4D09-5718-4FE1-9178-CFB90368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EE2E64-EE12-4F56-BA44-6D95ABC2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793B-44D1-474E-B9AE-083081E0A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43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AE8A5-1937-4E31-89D9-FF3F17F5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55409BD-3486-4439-AF2F-302821DF6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03205D-3199-405F-8C8A-101C03AA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D83-01E0-4080-9EBF-A043A5A63B2A}" type="datetimeFigureOut">
              <a:rPr lang="cs-CZ" smtClean="0"/>
              <a:t>15.8.2017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2AA2B8-60BA-4C56-80E6-AE77FE14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9A17E9-ADFA-4912-A3C3-3422A739B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793B-44D1-474E-B9AE-083081E0A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69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78623-41BF-4AE9-933C-67E94839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F1C2-2E6F-4050-A3F1-C202C7DA1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2D53F8C-BEC7-4BAA-A126-3F00CFC9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5D2051-044B-4C93-8CE0-2619551C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D83-01E0-4080-9EBF-A043A5A63B2A}" type="datetimeFigureOut">
              <a:rPr lang="cs-CZ" smtClean="0"/>
              <a:t>15.8.2017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BF32ED-8A6B-49D3-A3D8-07609CA4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09A28C-4C93-4CA0-A1FF-309F8BB3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793B-44D1-474E-B9AE-083081E0A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0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C9443-0454-4629-A8FC-1B33C0E8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82A3379-F202-4509-902F-63BEA8FBF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79E1C84-B86E-4A66-AF6D-34A9A9C07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189075A-0447-4695-A45A-AE70474BF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325DB19-492F-4648-AF10-B630C3041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E08B3A8-628F-45FC-978B-779FC707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D83-01E0-4080-9EBF-A043A5A63B2A}" type="datetimeFigureOut">
              <a:rPr lang="cs-CZ" smtClean="0"/>
              <a:t>15.8.2017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2D26859-4703-42ED-9ACF-5FCF40BE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394EA27-6A98-4001-B076-609EE9B0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793B-44D1-474E-B9AE-083081E0A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4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CB123-8FF4-4702-83FD-E1F505D8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E4250B-F2ED-4187-A1EF-6767B5C6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D83-01E0-4080-9EBF-A043A5A63B2A}" type="datetimeFigureOut">
              <a:rPr lang="cs-CZ" smtClean="0"/>
              <a:t>15.8.2017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E95B82-7779-41C1-B6A1-C35C2BF9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696BB5-6B55-45BD-959B-08E9795E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793B-44D1-474E-B9AE-083081E0A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78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058782A-B9DA-4F71-BE24-B5F39451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D83-01E0-4080-9EBF-A043A5A63B2A}" type="datetimeFigureOut">
              <a:rPr lang="cs-CZ" smtClean="0"/>
              <a:t>15.8.2017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AB11C3-184A-464F-BBE2-63755E06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7DF08E-50CB-483F-830B-B4606092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793B-44D1-474E-B9AE-083081E0A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07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745C49-1EEB-4D55-9DC8-965F06CB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3E519A-4F55-42A7-BFA3-80DFB58BD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DE13587-C05F-4370-8C6A-EB55E2EEA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01A7D5-0EBB-444E-BF87-C64C3F24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D83-01E0-4080-9EBF-A043A5A63B2A}" type="datetimeFigureOut">
              <a:rPr lang="cs-CZ" smtClean="0"/>
              <a:t>15.8.2017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E7DD67-8837-4E44-81C4-C9BB7F28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8D4CA9-8F2C-4A50-B204-75BABAEF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793B-44D1-474E-B9AE-083081E0A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58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2383C-D75F-49BD-8D28-2AFB96B7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5BF648-33A9-44E9-99F3-0C3734FC3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8CFB49C-9DAF-4BF0-900F-2225C6907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02F7C4-2DC7-4198-A0EC-43AD8E5F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D83-01E0-4080-9EBF-A043A5A63B2A}" type="datetimeFigureOut">
              <a:rPr lang="cs-CZ" smtClean="0"/>
              <a:t>15.8.2017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B7E380-C235-4D05-A157-3780C17E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5CD197-C8B0-4E06-96E4-F9991831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793B-44D1-474E-B9AE-083081E0A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89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C963763F-7561-489A-BD73-9C141F69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D96F1CE-C281-4EC1-B6E2-64051CACF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4F5EA4-30E1-4548-AE8E-CAEBD2FB0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FD83-01E0-4080-9EBF-A043A5A63B2A}" type="datetimeFigureOut">
              <a:rPr lang="cs-CZ" smtClean="0"/>
              <a:t>15.8.2017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808001-D1DA-46F6-BA75-A7DD2AEEA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E67AEE-F74D-4766-ACD6-85013522A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5793B-44D1-474E-B9AE-083081E0A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5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olar@masposumavi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3596" y="123947"/>
            <a:ext cx="5620683" cy="244992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br>
              <a:rPr lang="cs-CZ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 Black"/>
              </a:rPr>
            </a:br>
            <a:r>
              <a:rPr lang="cs-CZ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Infrastruktura pro základní a střední školy</a:t>
            </a:r>
            <a:endParaRPr lang="cs-CZ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yriad Pro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591" y="4182534"/>
            <a:ext cx="7145276" cy="1066801"/>
          </a:xfrm>
        </p:spPr>
        <p:txBody>
          <a:bodyPr>
            <a:noAutofit/>
          </a:bodyPr>
          <a:lstStyle/>
          <a:p>
            <a:pPr algn="l"/>
            <a:r>
              <a:rPr lang="cs-CZ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15.8.2017, 9:00 hod.</a:t>
            </a:r>
          </a:p>
          <a:p>
            <a:pPr algn="l"/>
            <a:r>
              <a:rPr lang="cs-CZ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Pošumaví</a:t>
            </a:r>
          </a:p>
          <a:p>
            <a:pPr algn="l"/>
            <a:r>
              <a:rPr lang="cs-CZ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  <a:cs typeface="Myriad Pro"/>
            </a:endParaRPr>
          </a:p>
        </p:txBody>
      </p:sp>
      <p:pic>
        <p:nvPicPr>
          <p:cNvPr id="2050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96" y="58802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51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1544" y="1382713"/>
            <a:ext cx="8568952" cy="4710583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200" b="1" dirty="0"/>
              <a:t>Příklad špatného projektu pro IROP</a:t>
            </a:r>
            <a:endParaRPr lang="cs-CZ" sz="1800" dirty="0"/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Malotřídní škola si chce nakoupit 10 PC a 10 </a:t>
            </a:r>
            <a:r>
              <a:rPr lang="cs-CZ" sz="1800" dirty="0" err="1"/>
              <a:t>tabletů</a:t>
            </a:r>
            <a:r>
              <a:rPr lang="cs-CZ" sz="1800" dirty="0"/>
              <a:t> do kmenové učebny a nechce dělat bezbariérovost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200" b="1" dirty="0"/>
              <a:t>Příklad dobrého projektu pro IROP</a:t>
            </a:r>
            <a:endParaRPr lang="cs-CZ" sz="1800" dirty="0"/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Malotřídní škola chce realizovat půdní vestavbu a vytvořit zde multimediální učebnu pro výuku cizích jazyků, informatiky a přírodních věd, včetně zajištění bezbariérovosti školy. Výstupy projektu budou sloužit rovněž zájmovému a neformálnímu vzdělávání v rámci obecního spolku.  </a:t>
            </a:r>
          </a:p>
          <a:p>
            <a:pPr marL="457200" lvl="1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cs-CZ" sz="1800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8301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87538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SC 2.4 Zvýšení kvality a dostupnosti infrastruktury pro vzdělávání a celoživotní učení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9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1544" y="1382713"/>
            <a:ext cx="8568952" cy="4710583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200" b="1" dirty="0"/>
              <a:t>Kritéria závěrečného ověření způsobilosti (př.)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Bezbariérovost, fyzická dostupnost,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Soulad s MAP/KAP,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Nediskriminace, </a:t>
            </a:r>
            <a:r>
              <a:rPr lang="cs-CZ" sz="1800" dirty="0" err="1"/>
              <a:t>nesegregace</a:t>
            </a:r>
            <a:r>
              <a:rPr lang="cs-CZ" sz="1800" dirty="0"/>
              <a:t>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Naplnění standardu konektivity,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Projekt není zaměřen na výstavbu nové školy (ZŠ, SŠ/VOŠ),</a:t>
            </a:r>
          </a:p>
          <a:p>
            <a:pPr marL="0" indent="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8301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87538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SC 2.4 Zvýšení kvality a dostupnosti infrastruktury pro vzdělávání a celoživotní učení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887538" y="1191132"/>
            <a:ext cx="8568952" cy="4710583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200" b="1" dirty="0"/>
              <a:t>Ing. Jan Kolář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200" dirty="0"/>
              <a:t>manažer MAS Pošumaví pro IROP a OPZ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200" dirty="0"/>
              <a:t>tel. 720 982 176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200" dirty="0"/>
              <a:t>email: </a:t>
            </a:r>
            <a:r>
              <a:rPr lang="cs-CZ" sz="2200" dirty="0">
                <a:hlinkClick r:id="rId4"/>
              </a:rPr>
              <a:t>kolar@masposumavi.cz</a:t>
            </a:r>
            <a:endParaRPr lang="cs-CZ" sz="2200" dirty="0"/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cs-CZ" sz="300" b="1" dirty="0"/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200" b="1" dirty="0"/>
              <a:t>Bc. Alžběta Merglová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200" dirty="0"/>
              <a:t>administrativní pracovnice CLLD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200" dirty="0"/>
              <a:t>tel. 720 982 177, 376 387 717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200" dirty="0"/>
              <a:t>email: merglova@masposumavi.cz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8301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87538" y="6429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KONTAKTY: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1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620"/>
            <a:ext cx="9144000" cy="68083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</a:pPr>
            <a:br>
              <a:rPr lang="cs-CZ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</a:br>
            <a:endParaRPr lang="cs-CZ" cap="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itchFamily="34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1935126" y="2501900"/>
            <a:ext cx="8321748" cy="1854200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cs-CZ" sz="3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VÝZVA 68 </a:t>
            </a:r>
          </a:p>
          <a:p>
            <a:pPr algn="ctr"/>
            <a:r>
              <a:rPr lang="cs-CZ" sz="3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VZDĚLÁVÁNÍ A CELOŽITOVNÍ UČENÍ</a:t>
            </a:r>
            <a:endParaRPr lang="cs-CZ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ctr"/>
            <a:r>
              <a:rPr lang="cs-CZ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SC 2.4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09" y="593986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2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1544" y="1382713"/>
            <a:ext cx="8568952" cy="4710583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b="1" dirty="0"/>
              <a:t>Cíl: </a:t>
            </a:r>
            <a:r>
              <a:rPr lang="cs-CZ" sz="2200" dirty="0"/>
              <a:t>prostřednictvím kvalitní a dostupné infrastruktury zajistit rovný přístup ke vzdělávání a k získávání klíčových schopností a tím zajistit reálnou uplatnitelnost na trhu práce.</a:t>
            </a:r>
          </a:p>
          <a:p>
            <a:pPr marL="0" indent="0">
              <a:spcBef>
                <a:spcPts val="600"/>
              </a:spcBef>
              <a:buNone/>
            </a:pPr>
            <a:endParaRPr lang="cs-CZ" sz="2200" b="1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200" b="1" dirty="0"/>
              <a:t>A</a:t>
            </a:r>
            <a:r>
              <a:rPr lang="fr-FR" sz="2200" b="1" dirty="0"/>
              <a:t>lokace: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6.000.000Kč</a:t>
            </a:r>
          </a:p>
          <a:p>
            <a:pPr marL="0" indent="0">
              <a:spcBef>
                <a:spcPts val="600"/>
              </a:spcBef>
              <a:buNone/>
            </a:pPr>
            <a:br>
              <a:rPr lang="cs-CZ" sz="2200" b="1" dirty="0"/>
            </a:br>
            <a:r>
              <a:rPr lang="cs-CZ" sz="2200" b="1" dirty="0"/>
              <a:t>Aktivity: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 dirty="0"/>
              <a:t>Základní školy,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 dirty="0"/>
              <a:t>Střední a vyšší odborné školy,</a:t>
            </a:r>
          </a:p>
          <a:p>
            <a:pPr marL="0" indent="0" algn="just">
              <a:spcBef>
                <a:spcPts val="600"/>
              </a:spcBef>
              <a:buNone/>
            </a:pPr>
            <a:endParaRPr lang="cs-CZ" sz="2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cs-CZ" sz="2200" b="1" dirty="0"/>
              <a:t>Minimální a maximální výdaje (CZV)</a:t>
            </a:r>
            <a:r>
              <a:rPr lang="fr-FR" sz="2200" b="1" dirty="0"/>
              <a:t>: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500.000 – 2.000.000 Kč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cs-CZ" sz="2200" b="1" dirty="0"/>
              <a:t>Dotace:</a:t>
            </a:r>
            <a:r>
              <a:rPr lang="cs-CZ" sz="2200" b="1" dirty="0">
                <a:solidFill>
                  <a:srgbClr val="FF0000"/>
                </a:solidFill>
              </a:rPr>
              <a:t> 95</a:t>
            </a:r>
            <a:r>
              <a:rPr lang="en-US" sz="2200" b="1" dirty="0">
                <a:solidFill>
                  <a:srgbClr val="FF0000"/>
                </a:solidFill>
              </a:rPr>
              <a:t>%</a:t>
            </a:r>
            <a:endParaRPr lang="cs-CZ" sz="22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cs-CZ" dirty="0"/>
          </a:p>
          <a:p>
            <a:pPr marL="0" indent="0">
              <a:spcBef>
                <a:spcPts val="1800"/>
              </a:spcBef>
              <a:buNone/>
            </a:pPr>
            <a:endParaRPr lang="cs-CZ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8301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87538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SC 2.4 Zvýšení kvality a dostupnosti infrastruktury pro vzdělávání a celoživotní učení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1545" y="1549667"/>
            <a:ext cx="8425631" cy="4759652"/>
          </a:xfrm>
          <a:noFill/>
        </p:spPr>
        <p:txBody>
          <a:bodyPr rtlCol="0">
            <a:noAutofit/>
          </a:bodyPr>
          <a:lstStyle/>
          <a:p>
            <a:pPr marL="0" indent="0" algn="just">
              <a:spcBef>
                <a:spcPts val="600"/>
              </a:spcBef>
              <a:buNone/>
              <a:defRPr/>
            </a:pPr>
            <a:r>
              <a:rPr lang="cs-CZ" sz="2100" b="1" dirty="0"/>
              <a:t>Příjemci: </a:t>
            </a:r>
            <a:r>
              <a:rPr lang="cs-CZ" sz="2100" dirty="0"/>
              <a:t>školy a školská zařízení v oblasti základního a středního vzdělávání a vyšší odborné školy,  další subjekty podílející se na realizaci vzdělávacích aktivit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br>
              <a:rPr lang="en-US" sz="2100" dirty="0"/>
            </a:br>
            <a:r>
              <a:rPr lang="cs-CZ" sz="2100" b="1" dirty="0"/>
              <a:t>Územní zaměření podpory:  </a:t>
            </a:r>
            <a:r>
              <a:rPr lang="cs-CZ" sz="2100" b="1" dirty="0">
                <a:solidFill>
                  <a:srgbClr val="FF0000"/>
                </a:solidFill>
              </a:rPr>
              <a:t>MAS Pošumaví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endParaRPr lang="cs-CZ" sz="2100" b="1" dirty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cs-CZ" sz="2000" b="1" dirty="0"/>
          </a:p>
          <a:p>
            <a:pPr>
              <a:spcAft>
                <a:spcPts val="600"/>
              </a:spcAft>
              <a:defRPr/>
            </a:pPr>
            <a:endParaRPr lang="cs-CZ" sz="2000" b="1" dirty="0"/>
          </a:p>
          <a:p>
            <a:pPr>
              <a:spcAft>
                <a:spcPts val="600"/>
              </a:spcAft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8301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887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SC 2.4 Zvýšení kvality a dostupnosti infrastruktury pro vzdělávání a celoživotní učení </a:t>
            </a:r>
          </a:p>
        </p:txBody>
      </p:sp>
      <p:pic>
        <p:nvPicPr>
          <p:cNvPr id="7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5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8301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86626"/>
            <a:ext cx="9144000" cy="697201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2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8301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887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SC 2.4 Zvýšení kvality a dostupnosti infrastruktury pro vzdělávání a celoživotní učení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63552" y="1578543"/>
            <a:ext cx="8229600" cy="4735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spcAft>
                <a:spcPct val="0"/>
              </a:spcAft>
            </a:pPr>
            <a:r>
              <a:rPr lang="cs-CZ" sz="2200" b="1" dirty="0">
                <a:solidFill>
                  <a:schemeClr val="tx1"/>
                </a:solidFill>
                <a:latin typeface="Myriad Pro"/>
              </a:rPr>
              <a:t>Akční plány vzdělávání</a:t>
            </a:r>
          </a:p>
          <a:p>
            <a:pPr algn="l" eaLnBrk="0" fontAlgn="base" hangingPunct="0">
              <a:spcAft>
                <a:spcPct val="0"/>
              </a:spcAft>
            </a:pPr>
            <a:endParaRPr lang="cs-CZ" sz="2000" b="1" dirty="0">
              <a:solidFill>
                <a:schemeClr val="tx1"/>
              </a:solidFill>
              <a:latin typeface="Myriad Pro"/>
            </a:endParaRPr>
          </a:p>
          <a:p>
            <a:pPr marL="342900" indent="-342900" algn="l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chemeClr val="tx1"/>
                </a:solidFill>
                <a:latin typeface="Myriad Pro"/>
              </a:rPr>
              <a:t>Místní akční plán vzdělávání </a:t>
            </a:r>
            <a:r>
              <a:rPr lang="cs-CZ" sz="2200" dirty="0">
                <a:solidFill>
                  <a:schemeClr val="tx1"/>
                </a:solidFill>
                <a:latin typeface="Myriad Pro"/>
              </a:rPr>
              <a:t>(MAP)</a:t>
            </a:r>
          </a:p>
          <a:p>
            <a:pPr marL="800100" lvl="2" indent="-342900" algn="l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1"/>
                </a:solidFill>
                <a:latin typeface="Myriad Pro"/>
              </a:rPr>
              <a:t>Strategický rámec schválený Řídicím výborem MAP</a:t>
            </a:r>
          </a:p>
          <a:p>
            <a:pPr marL="1257300" lvl="3" indent="-342900" algn="l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zacílení priorit ZŠ a zájmového, neformálního a celoživotního vzdělávání; </a:t>
            </a:r>
            <a:r>
              <a:rPr lang="cs-CZ" sz="1800" b="1" dirty="0">
                <a:solidFill>
                  <a:srgbClr val="FF0000"/>
                </a:solidFill>
                <a:latin typeface="Myriad Pro"/>
              </a:rPr>
              <a:t>revize PD IROP 1.1 podmínka i pro MŠ</a:t>
            </a:r>
          </a:p>
          <a:p>
            <a:pPr marL="342900" indent="-342900" algn="l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chemeClr val="tx1"/>
                </a:solidFill>
                <a:latin typeface="Myriad Pro"/>
              </a:rPr>
              <a:t>Krajský akční plán vzdělávání </a:t>
            </a:r>
            <a:r>
              <a:rPr lang="cs-CZ" sz="2200" dirty="0">
                <a:solidFill>
                  <a:schemeClr val="tx1"/>
                </a:solidFill>
                <a:latin typeface="Myriad Pro"/>
              </a:rPr>
              <a:t>(KAP)</a:t>
            </a:r>
          </a:p>
          <a:p>
            <a:pPr marL="800100" lvl="1" indent="-342900" algn="l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1"/>
                </a:solidFill>
                <a:latin typeface="Myriad Pro"/>
              </a:rPr>
              <a:t>Seznam projektových záměrů pro investiční intervence</a:t>
            </a:r>
          </a:p>
          <a:p>
            <a:pPr marL="1257300" lvl="2" indent="-342900" algn="l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Myriad Pro"/>
              </a:rPr>
              <a:t>zacílení priorit SŠ/VOŠ a zájmového, neformálního a celoživotního vzdělávání</a:t>
            </a:r>
          </a:p>
          <a:p>
            <a:pPr marL="342900" indent="-342900" algn="l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endParaRPr lang="cs-CZ" sz="2200" dirty="0">
              <a:solidFill>
                <a:schemeClr val="tx1"/>
              </a:solidFill>
              <a:latin typeface="Myriad Pro"/>
            </a:endParaRPr>
          </a:p>
          <a:p>
            <a:pPr algn="l" eaLnBrk="0" fontAlgn="base" hangingPunct="0">
              <a:lnSpc>
                <a:spcPct val="170000"/>
              </a:lnSpc>
              <a:spcAft>
                <a:spcPct val="0"/>
              </a:spcAft>
            </a:pPr>
            <a:endParaRPr lang="cs-CZ" sz="2200" dirty="0">
              <a:solidFill>
                <a:schemeClr val="tx1"/>
              </a:solidFill>
              <a:latin typeface="Myriad Pro"/>
            </a:endParaRPr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1544" y="1382713"/>
            <a:ext cx="8568952" cy="4710583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200" b="1" dirty="0"/>
              <a:t>Základní školy, střední a vyšší odborné školy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podpora ZŠ, SŠ/VOŠ a školských zařízení zapsaných v Rejstříku škol a škol. zařízení ve vazbě na: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klíčové kompetence (komunikace v cizích jazycích, práce s digitálními technologiemi, přírodní vědy, technické a řemeslné obory),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budování bezbariérovosti škol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podmínka souladu s místním akčním/krajským plánem vzdělávání (MAP/KAP)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FF0000"/>
                </a:solidFill>
              </a:rPr>
              <a:t>nelze založit novou školu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0" indent="0">
              <a:spcBef>
                <a:spcPts val="1800"/>
              </a:spcBef>
              <a:buNone/>
            </a:pPr>
            <a:endParaRPr lang="cs-CZ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8301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87538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SC 2.4 Zvýšení kvality a dostupnosti infrastruktury pro vzdělávání a celoživotní učení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9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1544" y="1382713"/>
            <a:ext cx="8568952" cy="4710583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200" b="1" dirty="0"/>
              <a:t>Základní školy, střední a vyšší odborné školy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b="1" dirty="0"/>
              <a:t>Hlavní aktivity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700" dirty="0"/>
              <a:t>stavby a stavební práce spojené s výstavbou infrastruktury ZŠ, SŠ/VOŠ včetně vybudování přípojky pro přivedení inženýrských sítí,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700" dirty="0"/>
              <a:t>rekonstrukce a stavební úpravy stávající infrastruktury (včetně zabezpečení bezbariérovosti dle vyhlášky č. 398/2009 Sb.),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700" dirty="0"/>
              <a:t>nákup pozemků a staveb (nemovitostí),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700" dirty="0"/>
              <a:t>pořízení vybavení budov a učeben,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700" dirty="0"/>
              <a:t>pořízení kompenzačních pomůcek</a:t>
            </a:r>
            <a:endParaRPr lang="cs-CZ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8301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87538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SC 2.4 Zvýšení kvality a dostupnosti infrastruktury pro vzdělávání a celoživotní učení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1544" y="1382713"/>
            <a:ext cx="8568952" cy="4710583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200" b="1" dirty="0"/>
              <a:t>Nezpůsobilé výdaje: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opravy,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výdaje na stávající kmenové učebny,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učebny a vybavení bez vazby na klíčové kompetence,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učebny a vybavení na klíčové kompetence, které nejsou v MAP/KAP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aluly, amfiteátry, sportoviště,  jídelny a kuchyně (mimo předškolního vzdělávání),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ředitelny, sborovny ZŠ, SŠ/VOŠ.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sz="1800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8301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87538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SC 2.4 Zvýšení kvality a dostupnosti infrastruktury pro vzdělávání a celoživotní učení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298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594</Words>
  <Application>Microsoft Office PowerPoint</Application>
  <PresentationFormat>Širokoúhlá obrazovka</PresentationFormat>
  <Paragraphs>102</Paragraphs>
  <Slides>12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Myriad Pro Black</vt:lpstr>
      <vt:lpstr>Wingdings</vt:lpstr>
      <vt:lpstr>Motiv Office</vt:lpstr>
      <vt:lpstr> Infrastruktura pro základní a střední školy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Infrastruktura pro základní a střední školy</dc:title>
  <dc:creator>uzivatel</dc:creator>
  <cp:lastModifiedBy>uzivatel</cp:lastModifiedBy>
  <cp:revision>2</cp:revision>
  <dcterms:created xsi:type="dcterms:W3CDTF">2017-08-15T06:00:50Z</dcterms:created>
  <dcterms:modified xsi:type="dcterms:W3CDTF">2017-08-15T06:15:08Z</dcterms:modified>
</cp:coreProperties>
</file>