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73"/>
  </p:notesMasterIdLst>
  <p:handoutMasterIdLst>
    <p:handoutMasterId r:id="rId74"/>
  </p:handoutMasterIdLst>
  <p:sldIdLst>
    <p:sldId id="256" r:id="rId2"/>
    <p:sldId id="270" r:id="rId3"/>
    <p:sldId id="540" r:id="rId4"/>
    <p:sldId id="543" r:id="rId5"/>
    <p:sldId id="545" r:id="rId6"/>
    <p:sldId id="552" r:id="rId7"/>
    <p:sldId id="548" r:id="rId8"/>
    <p:sldId id="542" r:id="rId9"/>
    <p:sldId id="546" r:id="rId10"/>
    <p:sldId id="551" r:id="rId11"/>
    <p:sldId id="547" r:id="rId12"/>
    <p:sldId id="541" r:id="rId13"/>
    <p:sldId id="464" r:id="rId14"/>
    <p:sldId id="465" r:id="rId15"/>
    <p:sldId id="466" r:id="rId16"/>
    <p:sldId id="467" r:id="rId17"/>
    <p:sldId id="468" r:id="rId18"/>
    <p:sldId id="469" r:id="rId19"/>
    <p:sldId id="470" r:id="rId20"/>
    <p:sldId id="471" r:id="rId21"/>
    <p:sldId id="472" r:id="rId22"/>
    <p:sldId id="473" r:id="rId23"/>
    <p:sldId id="474" r:id="rId24"/>
    <p:sldId id="475" r:id="rId25"/>
    <p:sldId id="476" r:id="rId26"/>
    <p:sldId id="477" r:id="rId27"/>
    <p:sldId id="478" r:id="rId28"/>
    <p:sldId id="484" r:id="rId29"/>
    <p:sldId id="485" r:id="rId30"/>
    <p:sldId id="486" r:id="rId31"/>
    <p:sldId id="498" r:id="rId32"/>
    <p:sldId id="499" r:id="rId33"/>
    <p:sldId id="500" r:id="rId34"/>
    <p:sldId id="508" r:id="rId35"/>
    <p:sldId id="509" r:id="rId36"/>
    <p:sldId id="539" r:id="rId37"/>
    <p:sldId id="511" r:id="rId38"/>
    <p:sldId id="512" r:id="rId39"/>
    <p:sldId id="513" r:id="rId40"/>
    <p:sldId id="462"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382" r:id="rId58"/>
    <p:sldId id="524" r:id="rId59"/>
    <p:sldId id="445" r:id="rId60"/>
    <p:sldId id="446" r:id="rId61"/>
    <p:sldId id="447" r:id="rId62"/>
    <p:sldId id="448" r:id="rId63"/>
    <p:sldId id="450" r:id="rId64"/>
    <p:sldId id="449" r:id="rId65"/>
    <p:sldId id="451" r:id="rId66"/>
    <p:sldId id="531" r:id="rId67"/>
    <p:sldId id="461" r:id="rId68"/>
    <p:sldId id="549" r:id="rId69"/>
    <p:sldId id="550" r:id="rId70"/>
    <p:sldId id="526" r:id="rId71"/>
    <p:sldId id="537" r:id="rId72"/>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93" autoAdjust="0"/>
    <p:restoredTop sz="78588" autoAdjust="0"/>
  </p:normalViewPr>
  <p:slideViewPr>
    <p:cSldViewPr showGuides="1">
      <p:cViewPr varScale="1">
        <p:scale>
          <a:sx n="84" d="100"/>
          <a:sy n="84" d="100"/>
        </p:scale>
        <p:origin x="1032" y="84"/>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0F838C8-DDE3-416C-8D96-B17DB27981F3}" type="datetimeFigureOut">
              <a:rPr lang="cs-CZ" smtClean="0"/>
              <a:t>20.02.2017</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0BB40A2-CA55-434D-AC0F-0AE141699B4D}" type="slidenum">
              <a:rPr lang="cs-CZ" smtClean="0"/>
              <a:t>‹#›</a:t>
            </a:fld>
            <a:endParaRPr lang="cs-CZ"/>
          </a:p>
        </p:txBody>
      </p:sp>
    </p:spTree>
    <p:extLst>
      <p:ext uri="{BB962C8B-B14F-4D97-AF65-F5344CB8AC3E}">
        <p14:creationId xmlns:p14="http://schemas.microsoft.com/office/powerpoint/2010/main" val="434924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3916EA-B297-4F0B-851D-BD5704B201B7}" type="datetimeFigureOut">
              <a:rPr lang="cs-CZ" smtClean="0"/>
              <a:t>20.02.2017</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FB31FA-E905-4016-9D4B-970DF0C7EE08}" type="slidenum">
              <a:rPr lang="cs-CZ" smtClean="0"/>
              <a:t>‹#›</a:t>
            </a:fld>
            <a:endParaRPr lang="cs-CZ" dirty="0"/>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a:t>
            </a:fld>
            <a:endParaRPr lang="cs-CZ" dirty="0"/>
          </a:p>
        </p:txBody>
      </p:sp>
    </p:spTree>
    <p:extLst>
      <p:ext uri="{BB962C8B-B14F-4D97-AF65-F5344CB8AC3E}">
        <p14:creationId xmlns:p14="http://schemas.microsoft.com/office/powerpoint/2010/main" val="267113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a:t>
            </a:fld>
            <a:endParaRPr lang="cs-CZ"/>
          </a:p>
        </p:txBody>
      </p:sp>
    </p:spTree>
    <p:extLst>
      <p:ext uri="{BB962C8B-B14F-4D97-AF65-F5344CB8AC3E}">
        <p14:creationId xmlns:p14="http://schemas.microsoft.com/office/powerpoint/2010/main" val="151519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12</a:t>
            </a:fld>
            <a:endParaRPr lang="cs-CZ"/>
          </a:p>
        </p:txBody>
      </p:sp>
    </p:spTree>
    <p:extLst>
      <p:ext uri="{BB962C8B-B14F-4D97-AF65-F5344CB8AC3E}">
        <p14:creationId xmlns:p14="http://schemas.microsoft.com/office/powerpoint/2010/main" val="2866335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14</a:t>
            </a:fld>
            <a:endParaRPr lang="cs-CZ"/>
          </a:p>
        </p:txBody>
      </p:sp>
    </p:spTree>
    <p:extLst>
      <p:ext uri="{BB962C8B-B14F-4D97-AF65-F5344CB8AC3E}">
        <p14:creationId xmlns:p14="http://schemas.microsoft.com/office/powerpoint/2010/main" val="3857589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V kontextu OPZ, které se zaměřuje na lidské zdroje, je součástí definice problému vždy také </a:t>
            </a:r>
            <a:r>
              <a:rPr lang="cs-CZ" sz="1200" b="1" kern="1200" dirty="0">
                <a:solidFill>
                  <a:schemeClr val="tx1"/>
                </a:solidFill>
                <a:effectLst/>
                <a:latin typeface="+mn-lt"/>
                <a:ea typeface="+mn-ea"/>
                <a:cs typeface="+mn-cs"/>
              </a:rPr>
              <a:t>specifikace cílové skupiny</a:t>
            </a:r>
            <a:r>
              <a:rPr lang="cs-CZ" sz="1200" kern="1200" dirty="0">
                <a:solidFill>
                  <a:schemeClr val="tx1"/>
                </a:solidFill>
                <a:effectLst/>
                <a:latin typeface="+mn-lt"/>
                <a:ea typeface="+mn-ea"/>
                <a:cs typeface="+mn-cs"/>
              </a:rPr>
              <a:t> projektu, tj. osob, kterých se problém týká.</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15</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16</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17</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Musí existovat mechanismus pro posouzení dosažených výstupů a výsledků.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U indikátorů se setkáváme s dělením na: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a) Výstupy</a:t>
            </a:r>
            <a:r>
              <a:rPr lang="cs-CZ" sz="1200" kern="1200" dirty="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a:solidFill>
                  <a:schemeClr val="tx1"/>
                </a:solidFill>
                <a:effectLst/>
                <a:latin typeface="+mn-lt"/>
                <a:ea typeface="+mn-ea"/>
                <a:cs typeface="+mn-cs"/>
              </a:rPr>
              <a:t>závazné indikátory</a:t>
            </a:r>
            <a:r>
              <a:rPr lang="cs-CZ" sz="1200" kern="1200" dirty="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b) Výsledky</a:t>
            </a:r>
            <a:r>
              <a:rPr lang="cs-CZ" sz="1200" kern="1200" dirty="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a:solidFill>
                  <a:schemeClr val="tx1"/>
                </a:solidFill>
                <a:effectLst/>
                <a:latin typeface="+mn-lt"/>
                <a:ea typeface="+mn-ea"/>
                <a:cs typeface="+mn-cs"/>
              </a:rPr>
              <a:t>nejsou závazné, ale je nutné je vykazovat a sledovat</a:t>
            </a:r>
            <a:r>
              <a:rPr lang="cs-CZ" sz="1200" kern="1200" dirty="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Rizika:</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Příklady možných rizik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nenaplnění počtu účastníků z cílové skupiny,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kvalifikovaného personálu pro zajištění realizace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odstoupení partnera, resp. neplnění závazků partnera,</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financí.</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18</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a:solidFill>
                <a:schemeClr val="tx1"/>
              </a:solidFill>
              <a:effectLst/>
              <a:latin typeface="+mn-lt"/>
              <a:ea typeface="+mn-ea"/>
              <a:cs typeface="+mn-cs"/>
            </a:endParaRPr>
          </a:p>
          <a:p>
            <a:pPr hangingPunct="0"/>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19</a:t>
            </a:fld>
            <a:endParaRPr lang="cs-CZ"/>
          </a:p>
        </p:txBody>
      </p:sp>
    </p:spTree>
    <p:extLst>
      <p:ext uri="{BB962C8B-B14F-4D97-AF65-F5344CB8AC3E}">
        <p14:creationId xmlns:p14="http://schemas.microsoft.com/office/powerpoint/2010/main" val="2929037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Nutné mít kvalifikovaný elektronický podpis (např. </a:t>
            </a:r>
            <a:r>
              <a:rPr lang="cs-CZ" sz="1200" b="0" i="0" u="none" strike="noStrike" kern="1200" baseline="0" dirty="0" err="1">
                <a:solidFill>
                  <a:schemeClr val="tx1"/>
                </a:solidFill>
                <a:latin typeface="+mn-lt"/>
                <a:ea typeface="+mn-ea"/>
                <a:cs typeface="+mn-cs"/>
              </a:rPr>
              <a:t>PostSignum</a:t>
            </a:r>
            <a:r>
              <a:rPr lang="cs-CZ" sz="1200" b="0" i="0" u="none" strike="noStrike" kern="1200" baseline="0" dirty="0">
                <a:solidFill>
                  <a:schemeClr val="tx1"/>
                </a:solidFill>
                <a:latin typeface="+mn-lt"/>
                <a:ea typeface="+mn-ea"/>
                <a:cs typeface="+mn-cs"/>
              </a:rPr>
              <a:t> České pošty) </a:t>
            </a:r>
            <a:r>
              <a:rPr lang="pl-PL" sz="1200" b="0" i="0" u="none" strike="noStrike" kern="1200" baseline="0" dirty="0">
                <a:solidFill>
                  <a:schemeClr val="tx1"/>
                </a:solidFill>
                <a:latin typeface="+mn-lt"/>
                <a:ea typeface="+mn-ea"/>
                <a:cs typeface="+mn-cs"/>
              </a:rPr>
              <a:t>- platnost certifikátu je 1 rok.</a:t>
            </a:r>
          </a:p>
          <a:p>
            <a:r>
              <a:rPr lang="cs-CZ" sz="1200" b="0" i="0" u="none" strike="noStrike" kern="1200" baseline="0" dirty="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21</a:t>
            </a:fld>
            <a:endParaRPr lang="cs-CZ"/>
          </a:p>
        </p:txBody>
      </p:sp>
    </p:spTree>
    <p:extLst>
      <p:ext uri="{BB962C8B-B14F-4D97-AF65-F5344CB8AC3E}">
        <p14:creationId xmlns:p14="http://schemas.microsoft.com/office/powerpoint/2010/main" val="3304211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Veškeré žádosti se zasílají jen v elektronické podobě prostřednictvím aplikace IS KP14+.</a:t>
            </a:r>
          </a:p>
          <a:p>
            <a:r>
              <a:rPr lang="cs-CZ" sz="1200" b="0" i="0" u="none" strike="noStrike" kern="1200" baseline="0" dirty="0">
                <a:solidFill>
                  <a:schemeClr val="tx1"/>
                </a:solidFill>
                <a:latin typeface="+mn-lt"/>
                <a:ea typeface="+mn-ea"/>
                <a:cs typeface="+mn-cs"/>
              </a:rPr>
              <a:t>Nevyžaduje instalaci do PC</a:t>
            </a:r>
          </a:p>
          <a:p>
            <a:r>
              <a:rPr lang="cs-CZ" sz="1200" b="0" i="0" u="none" strike="noStrike" kern="1200" baseline="0" dirty="0">
                <a:solidFill>
                  <a:schemeClr val="tx1"/>
                </a:solidFill>
                <a:latin typeface="+mn-lt"/>
                <a:ea typeface="+mn-ea"/>
                <a:cs typeface="+mn-cs"/>
              </a:rPr>
              <a:t>Postupovat podle Pokynů k vyplnění Žádosti o podporu </a:t>
            </a:r>
          </a:p>
          <a:p>
            <a:r>
              <a:rPr lang="cs-CZ" sz="1200" b="0" i="0" u="none" strike="noStrike" kern="1200" baseline="0" dirty="0">
                <a:solidFill>
                  <a:schemeClr val="tx1"/>
                </a:solidFill>
                <a:latin typeface="+mn-lt"/>
                <a:ea typeface="+mn-ea"/>
                <a:cs typeface="+mn-cs"/>
              </a:rPr>
              <a:t>Prostřednictvím IS KP14+ se předkládají také Zprávy o realizaci projektu</a:t>
            </a:r>
          </a:p>
          <a:p>
            <a:r>
              <a:rPr lang="cs-CZ" sz="1200" b="0" i="0" u="none" strike="noStrike" kern="1200" baseline="0" dirty="0">
                <a:solidFill>
                  <a:schemeClr val="tx1"/>
                </a:solidFill>
                <a:latin typeface="+mn-lt"/>
                <a:ea typeface="+mn-ea"/>
                <a:cs typeface="+mn-cs"/>
              </a:rPr>
              <a:t>  - do 30 pracovních dnů po ukončení každého monitorovacího období (zpravidla 6 měsíců)</a:t>
            </a:r>
          </a:p>
          <a:p>
            <a:endParaRPr lang="cs-CZ" sz="1200" b="0" i="0" u="none" strike="noStrike" kern="1200" baseline="0" dirty="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22</a:t>
            </a:fld>
            <a:endParaRPr lang="cs-CZ"/>
          </a:p>
        </p:txBody>
      </p:sp>
    </p:spTree>
    <p:extLst>
      <p:ext uri="{BB962C8B-B14F-4D97-AF65-F5344CB8AC3E}">
        <p14:creationId xmlns:p14="http://schemas.microsoft.com/office/powerpoint/2010/main" val="428039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a:t>
            </a:fld>
            <a:endParaRPr lang="cs-CZ" dirty="0"/>
          </a:p>
        </p:txBody>
      </p:sp>
    </p:spTree>
    <p:extLst>
      <p:ext uri="{BB962C8B-B14F-4D97-AF65-F5344CB8AC3E}">
        <p14:creationId xmlns:p14="http://schemas.microsoft.com/office/powerpoint/2010/main" val="3513611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Prostředí</a:t>
            </a:r>
            <a:r>
              <a:rPr lang="cs-CZ" baseline="0" dirty="0"/>
              <a:t> </a:t>
            </a:r>
            <a:r>
              <a:rPr lang="cs-CZ" dirty="0"/>
              <a:t>MS2014+ má 2 části:</a:t>
            </a:r>
          </a:p>
          <a:p>
            <a:pPr lvl="1"/>
            <a:r>
              <a:rPr lang="cs-CZ" dirty="0"/>
              <a:t>1. Pro externí uživatele: IS KP14+ (do externích patří žadatelé/příjemci, externí hodnotitelé)</a:t>
            </a:r>
          </a:p>
          <a:p>
            <a:pPr lvl="1"/>
            <a:r>
              <a:rPr lang="cs-CZ" dirty="0"/>
              <a:t>2.</a:t>
            </a:r>
            <a:r>
              <a:rPr lang="cs-CZ" baseline="0" dirty="0"/>
              <a:t> </a:t>
            </a:r>
            <a:r>
              <a:rPr lang="cs-CZ" dirty="0"/>
              <a:t>Pro interní uživatele: CSSF14+ </a:t>
            </a:r>
          </a:p>
          <a:p>
            <a:r>
              <a:rPr lang="cs-CZ" dirty="0"/>
              <a:t>Do IS KP14+ se lze registrovat bez překážek, CSSF14+ je pouze pro absolventy školení - před přidělením přístupu MMR ověřuje vazbu osoby na daný OP</a:t>
            </a:r>
          </a:p>
          <a:p>
            <a:endParaRPr lang="cs-CZ" dirty="0"/>
          </a:p>
          <a:p>
            <a:r>
              <a:rPr lang="cs-CZ" dirty="0"/>
              <a:t>Pro oboje existují vždy:</a:t>
            </a:r>
          </a:p>
          <a:p>
            <a:pPr lvl="1"/>
            <a:r>
              <a:rPr lang="cs-CZ" dirty="0"/>
              <a:t>1. Ostré prostředí</a:t>
            </a:r>
          </a:p>
          <a:p>
            <a:pPr lvl="1"/>
            <a:r>
              <a:rPr lang="cs-CZ" dirty="0"/>
              <a:t>2. Referenční (mělo by kopírovat ostrou verzi, slouží pro simulaci ze strany ŘO aj.)</a:t>
            </a:r>
          </a:p>
          <a:p>
            <a:pPr lvl="1"/>
            <a:r>
              <a:rPr lang="cs-CZ" dirty="0"/>
              <a:t>3. Testovací (slouží k přípravě rozvoje – před nasazením na referenční a ostrou)</a:t>
            </a:r>
          </a:p>
          <a:p>
            <a:pPr lvl="1"/>
            <a:endParaRPr lang="cs-CZ" dirty="0"/>
          </a:p>
          <a:p>
            <a:pPr lvl="1"/>
            <a:r>
              <a:rPr lang="cs-CZ" dirty="0"/>
              <a:t>Registrace uživatelů IS KP14+</a:t>
            </a:r>
          </a:p>
          <a:p>
            <a:r>
              <a:rPr lang="cs-CZ" dirty="0"/>
              <a:t>Vyplnění: Jméno, Příjmení, Datum narození, E-mail, Telefon, Heslo </a:t>
            </a:r>
          </a:p>
          <a:p>
            <a:r>
              <a:rPr lang="cs-CZ" dirty="0"/>
              <a:t>Systém zašle kód na zadané telefonní číslo</a:t>
            </a:r>
          </a:p>
          <a:p>
            <a:r>
              <a:rPr lang="cs-CZ" dirty="0"/>
              <a:t>Po zadání kódu z SMS zprávy do registračního formuláře v IS KP14+ dochází k zaslání aktivačního linku na e-mail</a:t>
            </a:r>
          </a:p>
          <a:p>
            <a:r>
              <a:rPr lang="cs-CZ" dirty="0"/>
              <a:t>Po kliknutí na aktivační link zasílá systém na email uživatelské jméno (vychází z jména a příjmení)</a:t>
            </a:r>
          </a:p>
          <a:p>
            <a:pPr lvl="1"/>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23</a:t>
            </a:fld>
            <a:endParaRPr lang="cs-CZ"/>
          </a:p>
        </p:txBody>
      </p:sp>
    </p:spTree>
    <p:extLst>
      <p:ext uri="{BB962C8B-B14F-4D97-AF65-F5344CB8AC3E}">
        <p14:creationId xmlns:p14="http://schemas.microsoft.com/office/powerpoint/2010/main" val="7299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24</a:t>
            </a:fld>
            <a:endParaRPr lang="cs-CZ"/>
          </a:p>
        </p:txBody>
      </p:sp>
    </p:spTree>
    <p:extLst>
      <p:ext uri="{BB962C8B-B14F-4D97-AF65-F5344CB8AC3E}">
        <p14:creationId xmlns:p14="http://schemas.microsoft.com/office/powerpoint/2010/main" val="3587194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Žadatel musí jít vždy přes výzvu ŘO a konkrétní výzvu MAS volí až na žádosti.</a:t>
            </a:r>
          </a:p>
          <a:p>
            <a:r>
              <a:rPr lang="cs-CZ" baseline="0" dirty="0"/>
              <a:t>Žadatel – Operační program – Výzva ŘO – otevře se nová žádost – a zde na záložce výzvy MAS vyberete konkrétní výzvu MAS</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25</a:t>
            </a:fld>
            <a:endParaRPr lang="cs-CZ"/>
          </a:p>
        </p:txBody>
      </p:sp>
    </p:spTree>
    <p:extLst>
      <p:ext uri="{BB962C8B-B14F-4D97-AF65-F5344CB8AC3E}">
        <p14:creationId xmlns:p14="http://schemas.microsoft.com/office/powerpoint/2010/main" val="3448626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26</a:t>
            </a:fld>
            <a:endParaRPr lang="cs-CZ"/>
          </a:p>
        </p:txBody>
      </p:sp>
    </p:spTree>
    <p:extLst>
      <p:ext uri="{BB962C8B-B14F-4D97-AF65-F5344CB8AC3E}">
        <p14:creationId xmlns:p14="http://schemas.microsoft.com/office/powerpoint/2010/main" val="4085177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Pořadí vyplňování záložek není zcela individuální, u některých je nejprve nutné vyplnit nadřazený údaj v jiné části žádosti o podporu (do té doby je záložka šedě podbarvená). </a:t>
            </a:r>
          </a:p>
          <a:p>
            <a:r>
              <a:rPr lang="cs-CZ" dirty="0"/>
              <a:t>Role uživatelů IS KP14+ ve vztahu k projektu:</a:t>
            </a:r>
            <a:r>
              <a:rPr lang="cs-CZ" baseline="0" dirty="0"/>
              <a:t> </a:t>
            </a:r>
            <a:r>
              <a:rPr lang="cs-CZ" dirty="0"/>
              <a:t>Editor,</a:t>
            </a:r>
            <a:r>
              <a:rPr lang="cs-CZ" baseline="0" dirty="0"/>
              <a:t> </a:t>
            </a:r>
            <a:r>
              <a:rPr lang="cs-CZ" dirty="0"/>
              <a:t>Čtenář,</a:t>
            </a:r>
            <a:r>
              <a:rPr lang="cs-CZ" baseline="0" dirty="0"/>
              <a:t> </a:t>
            </a:r>
            <a:r>
              <a:rPr lang="cs-CZ" dirty="0"/>
              <a:t>Signatář</a:t>
            </a:r>
            <a:r>
              <a:rPr lang="cs-CZ" baseline="0" dirty="0"/>
              <a:t> </a:t>
            </a:r>
            <a:r>
              <a:rPr lang="cs-CZ" dirty="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a:t>Není možné přidělit přístup někomu, kdo pro IS KP14+ neexistuje.</a:t>
            </a:r>
          </a:p>
          <a:p>
            <a:r>
              <a:rPr lang="cs-CZ" dirty="0"/>
              <a:t>Správce přístupů je vždy jedním z editorů.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27</a:t>
            </a:fld>
            <a:endParaRPr lang="cs-CZ"/>
          </a:p>
        </p:txBody>
      </p:sp>
    </p:spTree>
    <p:extLst>
      <p:ext uri="{BB962C8B-B14F-4D97-AF65-F5344CB8AC3E}">
        <p14:creationId xmlns:p14="http://schemas.microsoft.com/office/powerpoint/2010/main" val="2427335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a:t>Indikátory povinné k naplnění</a:t>
            </a:r>
            <a:r>
              <a:rPr lang="cs-CZ" sz="1200" b="1" u="none" dirty="0"/>
              <a:t> </a:t>
            </a:r>
            <a:r>
              <a:rPr lang="cs-CZ" sz="1200" dirty="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a:solidFill>
                  <a:srgbClr val="FF0000"/>
                </a:solidFill>
              </a:rPr>
              <a:t>Každý projekt musí mít povinně stanovenou nenulovou hodnotu </a:t>
            </a:r>
            <a:r>
              <a:rPr lang="cs-CZ" sz="1200" b="1" dirty="0">
                <a:solidFill>
                  <a:srgbClr val="FF0000"/>
                </a:solidFill>
              </a:rPr>
              <a:t>minimálně</a:t>
            </a:r>
            <a:r>
              <a:rPr lang="cs-CZ" sz="1200" dirty="0">
                <a:solidFill>
                  <a:srgbClr val="FF0000"/>
                </a:solidFill>
              </a:rPr>
              <a:t> buď pro indikátor </a:t>
            </a:r>
            <a:r>
              <a:rPr lang="cs-CZ" sz="1200" b="1" dirty="0">
                <a:solidFill>
                  <a:srgbClr val="FF0000"/>
                </a:solidFill>
              </a:rPr>
              <a:t>6 00 00 - Celkový počet účastníků</a:t>
            </a:r>
            <a:r>
              <a:rPr lang="cs-CZ" sz="1200" dirty="0">
                <a:solidFill>
                  <a:srgbClr val="FF0000"/>
                </a:solidFill>
              </a:rPr>
              <a:t> nebo </a:t>
            </a:r>
            <a:br>
              <a:rPr lang="cs-CZ" sz="1200" dirty="0">
                <a:solidFill>
                  <a:srgbClr val="FF0000"/>
                </a:solidFill>
              </a:rPr>
            </a:br>
            <a:r>
              <a:rPr lang="cs-CZ" sz="1200" b="1" dirty="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a:solidFill>
                  <a:schemeClr val="tx1"/>
                </a:solidFill>
                <a:effectLst/>
                <a:latin typeface="+mn-lt"/>
                <a:ea typeface="+mn-ea"/>
                <a:cs typeface="+mn-cs"/>
              </a:rPr>
              <a:t>Sledování parametrů týkajících se podpořených osob a související indikátory jsou detailně popsány v 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a:solidFill>
                <a:schemeClr val="tx1"/>
              </a:solidFill>
              <a:effectLst/>
              <a:latin typeface="+mn-lt"/>
              <a:ea typeface="+mn-ea"/>
              <a:cs typeface="+mn-cs"/>
            </a:endParaRPr>
          </a:p>
          <a:p>
            <a:r>
              <a:rPr lang="cs-CZ" sz="1200" dirty="0">
                <a:latin typeface="+mn-lt"/>
              </a:rPr>
              <a:t>Žadatel není nucen k tomu, aby všechny osoby byly „účastníky“ a čerpaly povinně podporu nad stanovený limit.</a:t>
            </a:r>
          </a:p>
          <a:p>
            <a:r>
              <a:rPr lang="cs-CZ" sz="1200" dirty="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a:latin typeface="+mn-lt"/>
              </a:rPr>
              <a:t>Hodnotitel hodnotí žádost jako celek, nikoli jen s ohledem na plánované hodnoty indikátorů.</a:t>
            </a:r>
          </a:p>
          <a:p>
            <a:r>
              <a:rPr lang="cs-CZ" sz="1200" dirty="0">
                <a:latin typeface="+mn-lt"/>
              </a:rPr>
              <a:t>Vždy záleží na charakteru projektu, cílové skupiny a plánovaných efektech projektu.</a:t>
            </a:r>
          </a:p>
          <a:p>
            <a:endParaRPr lang="cs-CZ" sz="1200" dirty="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a:latin typeface="+mn-lt"/>
                <a:cs typeface="Arial" panose="020B0604020202020204" pitchFamily="34" charset="0"/>
              </a:rPr>
              <a:t>6 00 00 - Celkový počet účastníků  + indikátory </a:t>
            </a:r>
            <a:r>
              <a:rPr lang="cs-CZ" sz="1200" u="sng" dirty="0">
                <a:latin typeface="+mn-lt"/>
              </a:rPr>
              <a:t>týkající se „účastníků“</a:t>
            </a:r>
          </a:p>
          <a:p>
            <a:pPr marL="504000" lvl="4" indent="0">
              <a:lnSpc>
                <a:spcPct val="100000"/>
              </a:lnSpc>
              <a:spcBef>
                <a:spcPts val="600"/>
              </a:spcBef>
              <a:spcAft>
                <a:spcPts val="600"/>
              </a:spcAft>
              <a:buSzPct val="100000"/>
              <a:buNone/>
            </a:pPr>
            <a:r>
              <a:rPr lang="cs-CZ" sz="1200" dirty="0">
                <a:latin typeface="+mn-lt"/>
                <a:cs typeface="Arial" panose="020B0604020202020204" pitchFamily="34" charset="0"/>
              </a:rPr>
              <a:t>= </a:t>
            </a:r>
            <a:r>
              <a:rPr lang="cs-CZ" sz="1200" dirty="0">
                <a:latin typeface="+mn-lt"/>
              </a:rPr>
              <a:t>osoby jednoznačně identifikované, které zároveň překročí hranici pro bagatelní podporu </a:t>
            </a:r>
            <a:r>
              <a:rPr lang="cs-CZ" sz="1200" dirty="0">
                <a:latin typeface="+mn-lt"/>
                <a:cs typeface="Arial" panose="020B0604020202020204" pitchFamily="34" charset="0"/>
              </a:rPr>
              <a:t>(tj. min. 40 hod., </a:t>
            </a:r>
            <a:r>
              <a:rPr lang="cs-CZ" sz="1200" dirty="0">
                <a:latin typeface="+mn-lt"/>
              </a:rPr>
              <a:t>z toho min 20 hod. jinou formou než elektronickou</a:t>
            </a:r>
            <a:r>
              <a:rPr lang="cs-CZ" sz="1200" dirty="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Vykazování příjemcem skrze Monitorovací list podpořené osoby v IS ESF </a:t>
            </a:r>
            <a:r>
              <a:rPr lang="cs-CZ" sz="1200" dirty="0">
                <a:latin typeface="+mn-lt"/>
              </a:rPr>
              <a:t>2014+ (</a:t>
            </a:r>
            <a:r>
              <a:rPr lang="cs-CZ" sz="1200" cap="none" baseline="0" dirty="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solidFill>
                  <a:srgbClr val="FF0000"/>
                </a:solidFill>
                <a:latin typeface="+mn-lt"/>
                <a:cs typeface="Arial" panose="020B0604020202020204" pitchFamily="34" charset="0"/>
              </a:rPr>
              <a:t>Celkový počet podpořených osob </a:t>
            </a:r>
            <a:r>
              <a:rPr lang="cs-CZ" sz="1200" strike="sngStrike" dirty="0">
                <a:solidFill>
                  <a:srgbClr val="FF0000"/>
                </a:solidFill>
                <a:latin typeface="+mn-lt"/>
                <a:cs typeface="Arial" panose="020B0604020202020204" pitchFamily="34" charset="0"/>
              </a:rPr>
              <a:t>≠</a:t>
            </a:r>
            <a:r>
              <a:rPr lang="cs-CZ" sz="1200" dirty="0">
                <a:solidFill>
                  <a:srgbClr val="FF0000"/>
                </a:solidFill>
                <a:latin typeface="+mn-lt"/>
                <a:cs typeface="Arial" panose="020B0604020202020204" pitchFamily="34" charset="0"/>
              </a:rPr>
              <a:t> celkový počet účastníků!! </a:t>
            </a:r>
            <a:r>
              <a:rPr lang="cs-CZ" sz="1200" dirty="0">
                <a:latin typeface="+mn-lt"/>
              </a:rPr>
              <a:t>(Žadatel předem popíše rozsah skupiny osob, kterou plánuje podpořit, ale která nebude pravděpodobně moci být zahrnuta do dosažených hodnot indikátorů).</a:t>
            </a:r>
            <a:endParaRPr lang="cs-CZ" sz="1200" dirty="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a:latin typeface="+mn-lt"/>
              <a:cs typeface="Arial" panose="020B0604020202020204" pitchFamily="34" charset="0"/>
            </a:endParaRPr>
          </a:p>
          <a:p>
            <a:endParaRPr lang="cs-CZ" sz="1200" b="1" dirty="0"/>
          </a:p>
          <a:p>
            <a:r>
              <a:rPr lang="cs-CZ" sz="1200" b="1" u="sng" dirty="0"/>
              <a:t>Indikátory povinné k vykazování</a:t>
            </a:r>
            <a:endParaRPr lang="cs-CZ" sz="1200" b="1" dirty="0"/>
          </a:p>
          <a:p>
            <a:pPr lvl="1"/>
            <a:r>
              <a:rPr lang="cs-CZ" sz="1200" b="1" dirty="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FF0000"/>
                </a:solidFill>
              </a:rPr>
              <a:t>U indikátoru týkajícího</a:t>
            </a:r>
            <a:r>
              <a:rPr lang="cs-CZ" sz="1200" b="1" baseline="0" dirty="0">
                <a:solidFill>
                  <a:srgbClr val="FF0000"/>
                </a:solidFill>
              </a:rPr>
              <a:t> se účastníků je cílová hodnota vždy 0, protože se dosažené hodnoty načítají automaticky z IS ESF!!!</a:t>
            </a:r>
          </a:p>
          <a:p>
            <a:pPr marL="0" lvl="1" indent="0">
              <a:lnSpc>
                <a:spcPct val="100000"/>
              </a:lnSpc>
              <a:spcBef>
                <a:spcPts val="600"/>
              </a:spcBef>
              <a:spcAft>
                <a:spcPts val="600"/>
              </a:spcAft>
              <a:buSzPct val="100000"/>
              <a:buFont typeface="Wingdings" panose="05000000000000000000" pitchFamily="2" charset="2"/>
              <a:buNone/>
            </a:pPr>
            <a:endParaRPr lang="cs-CZ" sz="800" dirty="0"/>
          </a:p>
          <a:p>
            <a:pPr marL="0" lvl="1" indent="0">
              <a:lnSpc>
                <a:spcPct val="100000"/>
              </a:lnSpc>
              <a:spcBef>
                <a:spcPts val="600"/>
              </a:spcBef>
              <a:spcAft>
                <a:spcPts val="600"/>
              </a:spcAft>
              <a:buSzPct val="100000"/>
              <a:buFont typeface="Wingdings" panose="05000000000000000000" pitchFamily="2" charset="2"/>
              <a:buNone/>
            </a:pPr>
            <a:r>
              <a:rPr lang="cs-CZ" sz="1800" dirty="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Systém záznamu rozsahu a typu podpory poskytnuté cílovým skupinám projektů</a:t>
            </a:r>
            <a:endParaRPr lang="cs-CZ" dirty="0"/>
          </a:p>
          <a:p>
            <a:pPr>
              <a:lnSpc>
                <a:spcPct val="100000"/>
              </a:lnSpc>
              <a:buFont typeface="Courier New" panose="02070309020205020404" pitchFamily="49" charset="0"/>
              <a:buNone/>
            </a:pPr>
            <a:endParaRPr lang="cs-CZ" sz="1200" dirty="0">
              <a:latin typeface="+mn-lt"/>
            </a:endParaRPr>
          </a:p>
          <a:p>
            <a:pPr hangingPunct="0"/>
            <a:r>
              <a:rPr lang="cs-CZ" sz="1200" b="1" kern="1200" dirty="0">
                <a:solidFill>
                  <a:schemeClr val="tx1"/>
                </a:solidFill>
                <a:effectLst/>
                <a:latin typeface="+mn-lt"/>
                <a:ea typeface="+mn-ea"/>
                <a:cs typeface="+mn-cs"/>
              </a:rPr>
              <a:t>Bagatelní podpora:</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a:solidFill>
                  <a:schemeClr val="tx1"/>
                </a:solidFill>
                <a:effectLst/>
                <a:latin typeface="+mn-lt"/>
                <a:ea typeface="+mn-ea"/>
                <a:cs typeface="+mn-cs"/>
              </a:rPr>
              <a:t>a) získala v daném projektu podporu v rozsahu minimálně </a:t>
            </a:r>
            <a:r>
              <a:rPr lang="cs-CZ" sz="1200" b="1" kern="1200" dirty="0">
                <a:solidFill>
                  <a:schemeClr val="tx1"/>
                </a:solidFill>
                <a:effectLst/>
                <a:latin typeface="+mn-lt"/>
                <a:ea typeface="+mn-ea"/>
                <a:cs typeface="+mn-cs"/>
              </a:rPr>
              <a:t>40 hodin </a:t>
            </a:r>
            <a:r>
              <a:rPr lang="cs-CZ" sz="1200" kern="1200" dirty="0">
                <a:solidFill>
                  <a:schemeClr val="tx1"/>
                </a:solidFill>
                <a:effectLst/>
                <a:latin typeface="+mn-lt"/>
                <a:ea typeface="+mn-ea"/>
                <a:cs typeface="+mn-cs"/>
              </a:rPr>
              <a:t>(bez ohledu na počet dílčích podpor, tj. počet dílčích zapojení do projektu) a zároveň</a:t>
            </a:r>
          </a:p>
          <a:p>
            <a:pPr hangingPunct="0"/>
            <a:r>
              <a:rPr lang="cs-CZ" sz="1200" kern="1200" dirty="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Evidence podpořené osoby:</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a:solidFill>
                  <a:schemeClr val="tx1"/>
                </a:solidFill>
                <a:effectLst/>
                <a:latin typeface="+mn-lt"/>
                <a:ea typeface="+mn-ea"/>
                <a:cs typeface="+mn-cs"/>
                <a:hlinkClick r:id="rId3"/>
              </a:rPr>
              <a:t>www.esfcr.cz</a:t>
            </a:r>
            <a:endParaRPr lang="cs-CZ" sz="1200" kern="1200" dirty="0">
              <a:solidFill>
                <a:schemeClr val="tx1"/>
              </a:solidFill>
              <a:effectLst/>
              <a:latin typeface="+mn-lt"/>
              <a:ea typeface="+mn-ea"/>
              <a:cs typeface="+mn-cs"/>
            </a:endParaRPr>
          </a:p>
          <a:p>
            <a:pPr hangingPunct="0"/>
            <a:r>
              <a:rPr lang="cs-CZ" sz="1200" u="sng" kern="1200" dirty="0">
                <a:solidFill>
                  <a:schemeClr val="tx1"/>
                </a:solidFill>
                <a:effectLst/>
                <a:latin typeface="+mn-lt"/>
                <a:ea typeface="+mn-ea"/>
                <a:cs typeface="+mn-cs"/>
              </a:rPr>
              <a:t>https://www.esfcr.cz/</a:t>
            </a:r>
            <a:r>
              <a:rPr lang="cs-CZ" sz="1200" u="sng" kern="1200" dirty="0" err="1">
                <a:solidFill>
                  <a:schemeClr val="tx1"/>
                </a:solidFill>
                <a:effectLst/>
                <a:latin typeface="+mn-lt"/>
                <a:ea typeface="+mn-ea"/>
                <a:cs typeface="+mn-cs"/>
              </a:rPr>
              <a:t>monitorovani</a:t>
            </a:r>
            <a:r>
              <a:rPr lang="cs-CZ" sz="1200" u="sng" kern="1200" dirty="0">
                <a:solidFill>
                  <a:schemeClr val="tx1"/>
                </a:solidFill>
                <a:effectLst/>
                <a:latin typeface="+mn-lt"/>
                <a:ea typeface="+mn-ea"/>
                <a:cs typeface="+mn-cs"/>
              </a:rPr>
              <a:t>-</a:t>
            </a:r>
            <a:r>
              <a:rPr lang="cs-CZ" sz="1200" u="sng" kern="1200" dirty="0" err="1">
                <a:solidFill>
                  <a:schemeClr val="tx1"/>
                </a:solidFill>
                <a:effectLst/>
                <a:latin typeface="+mn-lt"/>
                <a:ea typeface="+mn-ea"/>
                <a:cs typeface="+mn-cs"/>
              </a:rPr>
              <a:t>podporenych</a:t>
            </a:r>
            <a:r>
              <a:rPr lang="cs-CZ" sz="1200" u="sng" kern="1200" dirty="0">
                <a:solidFill>
                  <a:schemeClr val="tx1"/>
                </a:solidFill>
                <a:effectLst/>
                <a:latin typeface="+mn-lt"/>
                <a:ea typeface="+mn-ea"/>
                <a:cs typeface="+mn-cs"/>
              </a:rPr>
              <a:t>-osob-</a:t>
            </a:r>
            <a:r>
              <a:rPr lang="cs-CZ" sz="1200" u="sng" kern="1200" dirty="0" err="1">
                <a:solidFill>
                  <a:schemeClr val="tx1"/>
                </a:solidFill>
                <a:effectLst/>
                <a:latin typeface="+mn-lt"/>
                <a:ea typeface="+mn-ea"/>
                <a:cs typeface="+mn-cs"/>
              </a:rPr>
              <a:t>opz</a:t>
            </a:r>
            <a:r>
              <a:rPr lang="cs-CZ" sz="1200" kern="1200" dirty="0">
                <a:solidFill>
                  <a:schemeClr val="tx1"/>
                </a:solidFill>
                <a:effectLst/>
                <a:latin typeface="+mn-lt"/>
                <a:ea typeface="+mn-ea"/>
                <a:cs typeface="+mn-cs"/>
              </a:rPr>
              <a:t>).</a:t>
            </a:r>
          </a:p>
          <a:p>
            <a:pPr hangingPunct="0"/>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Monitorovací list podpořené osoby </a:t>
            </a:r>
            <a:r>
              <a:rPr lang="cs-CZ" sz="1200" kern="1200" dirty="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a:solidFill>
                <a:schemeClr val="tx1"/>
              </a:solidFill>
              <a:effectLst/>
              <a:latin typeface="+mn-lt"/>
              <a:ea typeface="+mn-ea"/>
              <a:cs typeface="+mn-cs"/>
            </a:endParaRPr>
          </a:p>
          <a:p>
            <a:pPr hangingPunct="0"/>
            <a:r>
              <a:rPr lang="cs-CZ" sz="1200" b="1" u="sng" kern="1200" dirty="0">
                <a:solidFill>
                  <a:schemeClr val="tx1"/>
                </a:solidFill>
                <a:effectLst/>
                <a:latin typeface="+mn-lt"/>
                <a:ea typeface="+mn-ea"/>
                <a:cs typeface="+mn-cs"/>
              </a:rPr>
              <a:t>Pokyny pro evidenci podpory poskytnuté účastníkům projektů: </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a:solidFill>
                  <a:schemeClr val="tx1"/>
                </a:solidFill>
                <a:effectLst/>
                <a:latin typeface="+mn-lt"/>
                <a:ea typeface="+mn-ea"/>
                <a:cs typeface="+mn-cs"/>
              </a:rPr>
              <a:t>- monitoring osob podpořených projekty OPZ s maximálním využitím existujících dat evidovaných v </a:t>
            </a:r>
            <a:r>
              <a:rPr lang="cs-CZ" sz="1200" kern="1200" dirty="0" err="1">
                <a:solidFill>
                  <a:schemeClr val="tx1"/>
                </a:solidFill>
                <a:effectLst/>
                <a:latin typeface="+mn-lt"/>
                <a:ea typeface="+mn-ea"/>
                <a:cs typeface="+mn-cs"/>
              </a:rPr>
              <a:t>agendových</a:t>
            </a:r>
            <a:r>
              <a:rPr lang="cs-CZ" sz="1200" kern="1200" dirty="0">
                <a:solidFill>
                  <a:schemeClr val="tx1"/>
                </a:solidFill>
                <a:effectLst/>
                <a:latin typeface="+mn-lt"/>
                <a:ea typeface="+mn-ea"/>
                <a:cs typeface="+mn-cs"/>
              </a:rPr>
              <a:t> systémech MPSV, které jsou doplňovány sběrem dat od realizátorů jednotlivých projektů;</a:t>
            </a:r>
          </a:p>
          <a:p>
            <a:pPr hangingPunct="0"/>
            <a:r>
              <a:rPr lang="cs-CZ" sz="1200" kern="1200" dirty="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a:p>
          <a:p>
            <a:pPr lvl="1"/>
            <a:endParaRPr lang="cs-CZ" dirty="0"/>
          </a:p>
          <a:p>
            <a:r>
              <a:rPr lang="cs-CZ" b="1" u="sng" dirty="0"/>
              <a:t>VAZBA IS KP14+ a IS ESF 2014+ </a:t>
            </a:r>
          </a:p>
          <a:p>
            <a:endParaRPr lang="cs-CZ" b="1" u="sng"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IS ESF 2014+ </a:t>
            </a:r>
          </a:p>
          <a:p>
            <a:r>
              <a:rPr lang="cs-CZ" dirty="0"/>
              <a:t>Pro každého účastníka projektu veden záznam.</a:t>
            </a:r>
          </a:p>
          <a:p>
            <a:r>
              <a:rPr lang="cs-CZ" dirty="0"/>
              <a:t>Rozsah sledovaných údajů (viz Obecná pravidla pro žadatele a příjemce).</a:t>
            </a:r>
          </a:p>
          <a:p>
            <a:r>
              <a:rPr lang="cs-CZ" dirty="0"/>
              <a:t>Evidence poskytnutých podpor (typ podpory a rozsah podpory - k dispozici výběr z číselníku - bude zveřejněn na webu OPZ).</a:t>
            </a:r>
          </a:p>
          <a:p>
            <a:r>
              <a:rPr lang="cs-CZ" dirty="0"/>
              <a:t>IS automaticky hlídá u jednotlivých osob limit bagatelní podpory.</a:t>
            </a:r>
          </a:p>
          <a:p>
            <a:r>
              <a:rPr lang="cs-CZ" dirty="0"/>
              <a:t>IS z vyplněných údajů generuje hodnoty pro všechny indikátory týkající se účastníků a přenáší hodnoty do IS KP14+.</a:t>
            </a:r>
          </a:p>
          <a:p>
            <a:r>
              <a:rPr lang="cs-CZ" dirty="0"/>
              <a:t>Přímá vazba na externí registry ÚP a ČSSZ.</a:t>
            </a:r>
          </a:p>
          <a:p>
            <a:endParaRPr lang="cs-CZ" dirty="0"/>
          </a:p>
          <a:p>
            <a:r>
              <a:rPr lang="cs-CZ" b="1" dirty="0"/>
              <a:t>IS KP14+</a:t>
            </a:r>
          </a:p>
          <a:p>
            <a:r>
              <a:rPr lang="cs-CZ" dirty="0"/>
              <a:t>Editace pouze hodnot indikátorů netýkajících se účastníků.</a:t>
            </a:r>
          </a:p>
          <a:p>
            <a:r>
              <a:rPr lang="cs-CZ" dirty="0"/>
              <a:t>Indikátory týkající se účastníků přebírány z IS ESF 2014+ bez možnosti editace.</a:t>
            </a:r>
          </a:p>
          <a:p>
            <a:endParaRPr lang="cs-CZ" dirty="0"/>
          </a:p>
          <a:p>
            <a:pPr marL="0" lvl="1" indent="0">
              <a:lnSpc>
                <a:spcPts val="2880"/>
              </a:lnSpc>
              <a:spcBef>
                <a:spcPts val="600"/>
              </a:spcBef>
              <a:spcAft>
                <a:spcPts val="600"/>
              </a:spcAft>
              <a:buSzPct val="100000"/>
              <a:buFont typeface="Wingdings" panose="05000000000000000000" pitchFamily="2" charset="2"/>
              <a:buNone/>
            </a:pPr>
            <a:r>
              <a:rPr lang="cs-CZ" sz="2400" b="1" dirty="0"/>
              <a:t>MS2014+</a:t>
            </a:r>
          </a:p>
          <a:p>
            <a:pPr marL="0" lvl="1" indent="0">
              <a:lnSpc>
                <a:spcPts val="2880"/>
              </a:lnSpc>
              <a:spcBef>
                <a:spcPts val="600"/>
              </a:spcBef>
              <a:spcAft>
                <a:spcPts val="600"/>
              </a:spcAft>
              <a:buSzPct val="100000"/>
              <a:buFont typeface="Wingdings" panose="05000000000000000000" pitchFamily="2" charset="2"/>
              <a:buNone/>
            </a:pPr>
            <a:r>
              <a:rPr lang="cs-CZ" dirty="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a:t>Indikátory vykazované v rámci </a:t>
            </a:r>
            <a:r>
              <a:rPr lang="cs-CZ" dirty="0" err="1"/>
              <a:t>ZoR</a:t>
            </a:r>
            <a:endParaRPr lang="cs-CZ" dirty="0"/>
          </a:p>
          <a:p>
            <a:pPr marL="0" lvl="1" indent="0">
              <a:lnSpc>
                <a:spcPts val="2880"/>
              </a:lnSpc>
              <a:spcBef>
                <a:spcPts val="600"/>
              </a:spcBef>
              <a:spcAft>
                <a:spcPts val="600"/>
              </a:spcAft>
              <a:buSzPct val="100000"/>
              <a:buFont typeface="Wingdings" panose="05000000000000000000" pitchFamily="2" charset="2"/>
              <a:buNone/>
            </a:pPr>
            <a:r>
              <a:rPr lang="cs-CZ" dirty="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a:t>Indikátory typu „počet projektů“ (žadatel zaškrtne </a:t>
            </a:r>
            <a:r>
              <a:rPr lang="cs-CZ" dirty="0" err="1"/>
              <a:t>checkbox</a:t>
            </a:r>
            <a:r>
              <a:rPr lang="cs-CZ" dirty="0"/>
              <a:t> na žádosti o podporu a systém toto propojí s příslušným indikátorem)</a:t>
            </a:r>
          </a:p>
          <a:p>
            <a:endParaRPr lang="cs-CZ" dirty="0"/>
          </a:p>
          <a:p>
            <a:pPr lvl="1"/>
            <a:endParaRPr lang="cs-CZ" dirty="0"/>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endParaRPr lang="cs-CZ" sz="1200"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28</a:t>
            </a:fld>
            <a:endParaRPr lang="cs-CZ"/>
          </a:p>
        </p:txBody>
      </p:sp>
    </p:spTree>
    <p:extLst>
      <p:ext uri="{BB962C8B-B14F-4D97-AF65-F5344CB8AC3E}">
        <p14:creationId xmlns:p14="http://schemas.microsoft.com/office/powerpoint/2010/main" val="3378238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29</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Vytváří žadatel ručně nebo</a:t>
            </a:r>
            <a:r>
              <a:rPr lang="cs-CZ" baseline="0" dirty="0"/>
              <a:t> se</a:t>
            </a:r>
            <a:r>
              <a:rPr lang="cs-CZ" dirty="0"/>
              <a:t> vygeneruje automaticky (pokud vyhlašovatel na výzvě aktivoval automatické generování).</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31</a:t>
            </a:fld>
            <a:endParaRPr lang="cs-CZ"/>
          </a:p>
        </p:txBody>
      </p:sp>
    </p:spTree>
    <p:extLst>
      <p:ext uri="{BB962C8B-B14F-4D97-AF65-F5344CB8AC3E}">
        <p14:creationId xmlns:p14="http://schemas.microsoft.com/office/powerpoint/2010/main" val="3854531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Oblast Veřejných zakázek se zaktivuje po zaškrtnutí </a:t>
            </a:r>
            <a:r>
              <a:rPr lang="cs-CZ" sz="1200" b="0" i="0" u="none" strike="noStrike" kern="1200" baseline="0" dirty="0" err="1">
                <a:solidFill>
                  <a:schemeClr val="tx1"/>
                </a:solidFill>
                <a:latin typeface="+mn-lt"/>
                <a:ea typeface="+mn-ea"/>
                <a:cs typeface="+mn-cs"/>
              </a:rPr>
              <a:t>checkboxu</a:t>
            </a:r>
            <a:r>
              <a:rPr lang="cs-CZ" sz="1200" b="0" i="0" u="none" strike="noStrike" kern="1200" baseline="0" dirty="0">
                <a:solidFill>
                  <a:schemeClr val="tx1"/>
                </a:solidFill>
                <a:latin typeface="+mn-lt"/>
                <a:ea typeface="+mn-ea"/>
                <a:cs typeface="+mn-cs"/>
              </a:rPr>
              <a:t>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32</a:t>
            </a:fld>
            <a:endParaRPr lang="cs-CZ"/>
          </a:p>
        </p:txBody>
      </p:sp>
    </p:spTree>
    <p:extLst>
      <p:ext uri="{BB962C8B-B14F-4D97-AF65-F5344CB8AC3E}">
        <p14:creationId xmlns:p14="http://schemas.microsoft.com/office/powerpoint/2010/main" val="3774349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33</a:t>
            </a:fld>
            <a:endParaRPr lang="cs-CZ"/>
          </a:p>
        </p:txBody>
      </p:sp>
    </p:spTree>
    <p:extLst>
      <p:ext uri="{BB962C8B-B14F-4D97-AF65-F5344CB8AC3E}">
        <p14:creationId xmlns:p14="http://schemas.microsoft.com/office/powerpoint/2010/main" val="382467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a:t>
            </a:fld>
            <a:endParaRPr lang="cs-CZ"/>
          </a:p>
        </p:txBody>
      </p:sp>
    </p:spTree>
    <p:extLst>
      <p:ext uri="{BB962C8B-B14F-4D97-AF65-F5344CB8AC3E}">
        <p14:creationId xmlns:p14="http://schemas.microsoft.com/office/powerpoint/2010/main" val="1124371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34</a:t>
            </a:fld>
            <a:endParaRPr lang="cs-CZ" dirty="0"/>
          </a:p>
        </p:txBody>
      </p:sp>
    </p:spTree>
    <p:extLst>
      <p:ext uri="{BB962C8B-B14F-4D97-AF65-F5344CB8AC3E}">
        <p14:creationId xmlns:p14="http://schemas.microsoft.com/office/powerpoint/2010/main" val="1455305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35</a:t>
            </a:fld>
            <a:endParaRPr lang="cs-CZ" dirty="0"/>
          </a:p>
        </p:txBody>
      </p:sp>
    </p:spTree>
    <p:extLst>
      <p:ext uri="{BB962C8B-B14F-4D97-AF65-F5344CB8AC3E}">
        <p14:creationId xmlns:p14="http://schemas.microsoft.com/office/powerpoint/2010/main" val="4107944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a:t>
            </a:r>
            <a:r>
              <a:rPr lang="cs-CZ" sz="1200" b="0" i="0" u="none" strike="noStrike" kern="1200" baseline="0" dirty="0" err="1">
                <a:solidFill>
                  <a:schemeClr val="tx1"/>
                </a:solidFill>
                <a:latin typeface="+mn-lt"/>
                <a:ea typeface="+mn-ea"/>
                <a:cs typeface="+mn-cs"/>
              </a:rPr>
              <a:t>slide</a:t>
            </a:r>
            <a:r>
              <a:rPr lang="cs-CZ" sz="1200" b="0" i="0" u="none" strike="noStrike" kern="1200" baseline="0" dirty="0">
                <a:solidFill>
                  <a:schemeClr val="tx1"/>
                </a:solidFill>
                <a:latin typeface="+mn-lt"/>
                <a:ea typeface="+mn-ea"/>
                <a:cs typeface="+mn-cs"/>
              </a:rPr>
              <a:t>,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36</a:t>
            </a:fld>
            <a:endParaRPr lang="cs-CZ"/>
          </a:p>
        </p:txBody>
      </p:sp>
    </p:spTree>
    <p:extLst>
      <p:ext uri="{BB962C8B-B14F-4D97-AF65-F5344CB8AC3E}">
        <p14:creationId xmlns:p14="http://schemas.microsoft.com/office/powerpoint/2010/main" val="3924788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a:t>
            </a:r>
            <a:r>
              <a:rPr lang="cs-CZ" sz="1200" b="1" i="0" u="none" strike="noStrike" kern="1200" baseline="0" dirty="0" err="1">
                <a:solidFill>
                  <a:schemeClr val="tx1"/>
                </a:solidFill>
                <a:latin typeface="+mn-lt"/>
                <a:ea typeface="+mn-ea"/>
                <a:cs typeface="+mn-cs"/>
              </a:rPr>
              <a:t>slide</a:t>
            </a:r>
            <a:r>
              <a:rPr lang="cs-CZ" sz="1200" b="1" i="0" u="none" strike="noStrike" kern="1200" baseline="0" dirty="0">
                <a:solidFill>
                  <a:schemeClr val="tx1"/>
                </a:solidFill>
                <a:latin typeface="+mn-lt"/>
                <a:ea typeface="+mn-ea"/>
                <a:cs typeface="+mn-cs"/>
              </a:rPr>
              <a:t>.</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37</a:t>
            </a:fld>
            <a:endParaRPr lang="cs-CZ" dirty="0"/>
          </a:p>
        </p:txBody>
      </p:sp>
    </p:spTree>
    <p:extLst>
      <p:ext uri="{BB962C8B-B14F-4D97-AF65-F5344CB8AC3E}">
        <p14:creationId xmlns:p14="http://schemas.microsoft.com/office/powerpoint/2010/main" val="3059495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38</a:t>
            </a:fld>
            <a:endParaRPr lang="cs-CZ"/>
          </a:p>
        </p:txBody>
      </p:sp>
    </p:spTree>
    <p:extLst>
      <p:ext uri="{BB962C8B-B14F-4D97-AF65-F5344CB8AC3E}">
        <p14:creationId xmlns:p14="http://schemas.microsoft.com/office/powerpoint/2010/main" val="2410401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41</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42</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43</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44</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45</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a:t>
            </a:fld>
            <a:endParaRPr lang="cs-CZ"/>
          </a:p>
        </p:txBody>
      </p:sp>
    </p:spTree>
    <p:extLst>
      <p:ext uri="{BB962C8B-B14F-4D97-AF65-F5344CB8AC3E}">
        <p14:creationId xmlns:p14="http://schemas.microsoft.com/office/powerpoint/2010/main" val="1896690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46</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47</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48</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49</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50</a:t>
            </a:fld>
            <a:endParaRPr lang="cs-CZ"/>
          </a:p>
        </p:txBody>
      </p:sp>
    </p:spTree>
    <p:extLst>
      <p:ext uri="{BB962C8B-B14F-4D97-AF65-F5344CB8AC3E}">
        <p14:creationId xmlns:p14="http://schemas.microsoft.com/office/powerpoint/2010/main" val="34333617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51</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52</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53</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54</a:t>
            </a:fld>
            <a:endParaRPr lang="cs-CZ"/>
          </a:p>
        </p:txBody>
      </p:sp>
    </p:spTree>
    <p:extLst>
      <p:ext uri="{BB962C8B-B14F-4D97-AF65-F5344CB8AC3E}">
        <p14:creationId xmlns:p14="http://schemas.microsoft.com/office/powerpoint/2010/main" val="29265311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55</a:t>
            </a:fld>
            <a:endParaRPr lang="cs-CZ"/>
          </a:p>
        </p:txBody>
      </p:sp>
    </p:spTree>
    <p:extLst>
      <p:ext uri="{BB962C8B-B14F-4D97-AF65-F5344CB8AC3E}">
        <p14:creationId xmlns:p14="http://schemas.microsoft.com/office/powerpoint/2010/main" val="358179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a:t>
            </a:fld>
            <a:endParaRPr lang="cs-CZ"/>
          </a:p>
        </p:txBody>
      </p:sp>
    </p:spTree>
    <p:extLst>
      <p:ext uri="{BB962C8B-B14F-4D97-AF65-F5344CB8AC3E}">
        <p14:creationId xmlns:p14="http://schemas.microsoft.com/office/powerpoint/2010/main" val="18115751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56</a:t>
            </a:fld>
            <a:endParaRPr lang="cs-CZ">
              <a:solidFill>
                <a:prstClr val="black"/>
              </a:solidFill>
            </a:endParaRPr>
          </a:p>
        </p:txBody>
      </p:sp>
    </p:spTree>
    <p:extLst>
      <p:ext uri="{BB962C8B-B14F-4D97-AF65-F5344CB8AC3E}">
        <p14:creationId xmlns:p14="http://schemas.microsoft.com/office/powerpoint/2010/main" val="29265311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Obecná část pravidel – kapitola 12</a:t>
            </a:r>
            <a:r>
              <a:rPr lang="cs-CZ" baseline="0" dirty="0"/>
              <a:t> Příprava a vydání právního aktu o poskytnutí podpory</a:t>
            </a:r>
          </a:p>
          <a:p>
            <a:endParaRPr lang="cs-CZ" baseline="0" dirty="0"/>
          </a:p>
          <a:p>
            <a:r>
              <a:rPr lang="cs-CZ" baseline="0" dirty="0"/>
              <a:t>- Datum zahájení realizace projektu nesmí předcházet datu vyhlášení výzvy (ve výzvě ŘO upřesněno, že  jde o výzvu MAS)</a:t>
            </a:r>
          </a:p>
          <a:p>
            <a:pPr marL="171450" indent="-171450">
              <a:buFontTx/>
              <a:buChar char="-"/>
            </a:pPr>
            <a:r>
              <a:rPr lang="cs-CZ" baseline="0" dirty="0"/>
              <a:t>V případě, že má být podpora poskytnutí v režimu blokové výjimky – zahájení realizace musí následovat po termínu předložení žádosti o podporu v ISKP 14+.</a:t>
            </a:r>
          </a:p>
          <a:p>
            <a:pPr marL="0" indent="0">
              <a:buFontTx/>
              <a:buNone/>
            </a:pPr>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57</a:t>
            </a:fld>
            <a:endParaRPr lang="cs-CZ"/>
          </a:p>
        </p:txBody>
      </p:sp>
    </p:spTree>
    <p:extLst>
      <p:ext uri="{BB962C8B-B14F-4D97-AF65-F5344CB8AC3E}">
        <p14:creationId xmlns:p14="http://schemas.microsoft.com/office/powerpoint/2010/main" val="36916480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61</a:t>
            </a:fld>
            <a:endParaRPr lang="cs-CZ" dirty="0"/>
          </a:p>
        </p:txBody>
      </p:sp>
    </p:spTree>
    <p:extLst>
      <p:ext uri="{BB962C8B-B14F-4D97-AF65-F5344CB8AC3E}">
        <p14:creationId xmlns:p14="http://schemas.microsoft.com/office/powerpoint/2010/main" val="104739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a:t>
            </a:fld>
            <a:endParaRPr lang="cs-CZ"/>
          </a:p>
        </p:txBody>
      </p:sp>
    </p:spTree>
    <p:extLst>
      <p:ext uri="{BB962C8B-B14F-4D97-AF65-F5344CB8AC3E}">
        <p14:creationId xmlns:p14="http://schemas.microsoft.com/office/powerpoint/2010/main" val="182050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a:t>
            </a:fld>
            <a:endParaRPr lang="cs-CZ"/>
          </a:p>
        </p:txBody>
      </p:sp>
    </p:spTree>
    <p:extLst>
      <p:ext uri="{BB962C8B-B14F-4D97-AF65-F5344CB8AC3E}">
        <p14:creationId xmlns:p14="http://schemas.microsoft.com/office/powerpoint/2010/main" val="35067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a:t>
            </a:fld>
            <a:endParaRPr lang="cs-CZ"/>
          </a:p>
        </p:txBody>
      </p:sp>
    </p:spTree>
    <p:extLst>
      <p:ext uri="{BB962C8B-B14F-4D97-AF65-F5344CB8AC3E}">
        <p14:creationId xmlns:p14="http://schemas.microsoft.com/office/powerpoint/2010/main" val="761263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a:t>
            </a:fld>
            <a:endParaRPr lang="cs-CZ"/>
          </a:p>
        </p:txBody>
      </p:sp>
    </p:spTree>
    <p:extLst>
      <p:ext uri="{BB962C8B-B14F-4D97-AF65-F5344CB8AC3E}">
        <p14:creationId xmlns:p14="http://schemas.microsoft.com/office/powerpoint/2010/main" val="1789628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a:t>Kliknutím na ikonu přidáte obrázek.</a:t>
            </a:r>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a:t>Kliknutím na ikonu přidáte obrázek.</a:t>
            </a:r>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seu.mssf.cz/" TargetMode="External"/><Relationship Id="rId7" Type="http://schemas.openxmlformats.org/officeDocument/2006/relationships/hyperlink" Target="https://www.esfcr.cz/2-3-opz-komunitne-vedeny-mistni-rozvoj"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www.strukturalni-fondy.cz/cs/Jak-na-projekt/Elektronicka-zadost/Edukacni-videa" TargetMode="External"/><Relationship Id="rId4" Type="http://schemas.openxmlformats.org/officeDocument/2006/relationships/hyperlink" Target="mailto:iskp@mpsv.cz"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psv.cz/ISPV.php"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204864"/>
            <a:ext cx="6696744" cy="1512168"/>
          </a:xfrm>
        </p:spPr>
        <p:txBody>
          <a:bodyPr/>
          <a:lstStyle/>
          <a:p>
            <a:r>
              <a:rPr lang="cs-CZ" dirty="0"/>
              <a:t>SEMINÁŘ PRO ŽADATELE</a:t>
            </a:r>
            <a:br>
              <a:rPr lang="cs-CZ" dirty="0"/>
            </a:br>
            <a:r>
              <a:rPr lang="cs-CZ" dirty="0"/>
              <a:t>OP Zaměstnanost</a:t>
            </a:r>
          </a:p>
        </p:txBody>
      </p:sp>
      <p:sp>
        <p:nvSpPr>
          <p:cNvPr id="6" name="Zástupný symbol pro text 5"/>
          <p:cNvSpPr>
            <a:spLocks noGrp="1"/>
          </p:cNvSpPr>
          <p:nvPr>
            <p:ph type="body" sz="quarter" idx="13"/>
          </p:nvPr>
        </p:nvSpPr>
        <p:spPr>
          <a:xfrm>
            <a:off x="1763688" y="3789040"/>
            <a:ext cx="7272000" cy="540000"/>
          </a:xfrm>
        </p:spPr>
        <p:txBody>
          <a:bodyPr/>
          <a:lstStyle/>
          <a:p>
            <a:r>
              <a:rPr lang="cs-CZ" dirty="0"/>
              <a:t>MAS Pošumaví, z.s.</a:t>
            </a:r>
          </a:p>
        </p:txBody>
      </p:sp>
      <p:sp>
        <p:nvSpPr>
          <p:cNvPr id="7" name="Zástupný symbol pro text 6"/>
          <p:cNvSpPr>
            <a:spLocks noGrp="1"/>
          </p:cNvSpPr>
          <p:nvPr>
            <p:ph type="body" sz="quarter" idx="14"/>
          </p:nvPr>
        </p:nvSpPr>
        <p:spPr>
          <a:xfrm>
            <a:off x="1763688" y="5301208"/>
            <a:ext cx="7272000" cy="540000"/>
          </a:xfrm>
        </p:spPr>
        <p:txBody>
          <a:bodyPr/>
          <a:lstStyle/>
          <a:p>
            <a:r>
              <a:rPr lang="cs-CZ" dirty="0"/>
              <a:t>20. 2. 2017</a:t>
            </a:r>
            <a:br>
              <a:rPr lang="cs-CZ" dirty="0"/>
            </a:br>
            <a:r>
              <a:rPr lang="cs-CZ" dirty="0"/>
              <a:t>(Plánická 174, Klatovy, </a:t>
            </a:r>
            <a:br>
              <a:rPr lang="cs-CZ" dirty="0"/>
            </a:br>
            <a:r>
              <a:rPr lang="cs-CZ" dirty="0"/>
              <a:t> bývalý dominikánský klášter) </a:t>
            </a:r>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827584" y="2204864"/>
            <a:ext cx="540000" cy="540000"/>
          </a:xfrm>
        </p:spPr>
      </p:pic>
      <p:pic>
        <p:nvPicPr>
          <p:cNvPr id="16" name="Zástupný symbol pro obrázek 15"/>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tretch>
            <a:fillRect/>
          </a:stretch>
        </p:blipFill>
        <p:spPr>
          <a:xfrm>
            <a:off x="827584" y="5301208"/>
            <a:ext cx="540000" cy="540000"/>
          </a:xfrm>
        </p:spPr>
      </p:pic>
      <p:pic>
        <p:nvPicPr>
          <p:cNvPr id="9" name="Zástupný symbol pro obrázek 14"/>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a:stretch>
            <a:fillRect/>
          </a:stretch>
        </p:blipFill>
        <p:spPr>
          <a:xfrm>
            <a:off x="827584" y="3789040"/>
            <a:ext cx="540000" cy="540000"/>
          </a:xfrm>
        </p:spPr>
      </p:pic>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251520" y="1772816"/>
            <a:ext cx="8352480" cy="4752528"/>
          </a:xfrm>
        </p:spPr>
        <p:txBody>
          <a:bodyPr/>
          <a:lstStyle/>
          <a:p>
            <a:pPr lvl="1">
              <a:lnSpc>
                <a:spcPct val="100000"/>
              </a:lnSpc>
              <a:spcBef>
                <a:spcPts val="0"/>
              </a:spcBef>
              <a:spcAft>
                <a:spcPts val="1800"/>
              </a:spcAft>
            </a:pPr>
            <a:r>
              <a:rPr lang="cs-CZ" sz="2800" dirty="0"/>
              <a:t>Budou podporovány pouze sociální služby poskytované </a:t>
            </a:r>
            <a:r>
              <a:rPr lang="cs-CZ" sz="2800" b="1" dirty="0"/>
              <a:t>terénní a ambulantní formou</a:t>
            </a:r>
            <a:r>
              <a:rPr lang="cs-CZ" sz="2800" dirty="0"/>
              <a:t>.</a:t>
            </a:r>
          </a:p>
          <a:p>
            <a:pPr lvl="1">
              <a:lnSpc>
                <a:spcPct val="100000"/>
              </a:lnSpc>
              <a:spcBef>
                <a:spcPts val="0"/>
              </a:spcBef>
              <a:spcAft>
                <a:spcPts val="1800"/>
              </a:spcAft>
            </a:pPr>
            <a:r>
              <a:rPr lang="cs-CZ" sz="2800" dirty="0"/>
              <a:t>Jako pobytová budou podpořeny pouze </a:t>
            </a:r>
            <a:r>
              <a:rPr lang="cs-CZ" sz="2800" b="1" dirty="0"/>
              <a:t>odlehčovací služby</a:t>
            </a:r>
            <a:r>
              <a:rPr lang="cs-CZ" sz="2800" dirty="0"/>
              <a:t> dle §44 z. 108/2006Sb.</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10</a:t>
            </a:fld>
            <a:endParaRPr lang="cs-CZ" dirty="0"/>
          </a:p>
        </p:txBody>
      </p:sp>
    </p:spTree>
    <p:extLst>
      <p:ext uri="{BB962C8B-B14F-4D97-AF65-F5344CB8AC3E}">
        <p14:creationId xmlns:p14="http://schemas.microsoft.com/office/powerpoint/2010/main" val="2603817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251520" y="1772816"/>
            <a:ext cx="8352480" cy="4752528"/>
          </a:xfrm>
        </p:spPr>
        <p:txBody>
          <a:bodyPr/>
          <a:lstStyle/>
          <a:p>
            <a:pPr marL="414000" lvl="1" indent="0">
              <a:lnSpc>
                <a:spcPct val="100000"/>
              </a:lnSpc>
              <a:spcBef>
                <a:spcPts val="0"/>
              </a:spcBef>
              <a:buNone/>
            </a:pPr>
            <a:r>
              <a:rPr lang="cs-CZ" sz="2800" b="1" u="sng" cap="all" dirty="0"/>
              <a:t>Cílové skupiny:</a:t>
            </a:r>
          </a:p>
          <a:p>
            <a:pPr marL="414000" lvl="1" indent="0">
              <a:lnSpc>
                <a:spcPct val="100000"/>
              </a:lnSpc>
              <a:spcBef>
                <a:spcPts val="0"/>
              </a:spcBef>
              <a:buNone/>
            </a:pPr>
            <a:endParaRPr lang="cs-CZ" sz="1600" dirty="0"/>
          </a:p>
          <a:p>
            <a:pPr lvl="1">
              <a:lnSpc>
                <a:spcPct val="100000"/>
              </a:lnSpc>
              <a:spcBef>
                <a:spcPts val="0"/>
              </a:spcBef>
              <a:spcAft>
                <a:spcPts val="800"/>
              </a:spcAft>
              <a:buFont typeface="Wingdings" panose="05000000000000000000" pitchFamily="2" charset="2"/>
              <a:buChar char="§"/>
            </a:pPr>
            <a:r>
              <a:rPr lang="cs-CZ" sz="3200" dirty="0"/>
              <a:t>Osoby se zdravotním postižením</a:t>
            </a:r>
          </a:p>
          <a:p>
            <a:pPr lvl="1">
              <a:lnSpc>
                <a:spcPct val="100000"/>
              </a:lnSpc>
              <a:spcBef>
                <a:spcPts val="0"/>
              </a:spcBef>
              <a:spcAft>
                <a:spcPts val="800"/>
              </a:spcAft>
              <a:buFont typeface="Wingdings" panose="05000000000000000000" pitchFamily="2" charset="2"/>
              <a:buChar char="§"/>
            </a:pPr>
            <a:r>
              <a:rPr lang="cs-CZ" sz="3200" dirty="0"/>
              <a:t>Osoby sociálně vyloučené a osoby sociálním vyloučením ohrožené</a:t>
            </a:r>
          </a:p>
          <a:p>
            <a:pPr lvl="1">
              <a:lnSpc>
                <a:spcPct val="100000"/>
              </a:lnSpc>
              <a:spcBef>
                <a:spcPts val="0"/>
              </a:spcBef>
              <a:spcAft>
                <a:spcPts val="800"/>
              </a:spcAft>
              <a:buFont typeface="Wingdings" panose="05000000000000000000" pitchFamily="2" charset="2"/>
              <a:buChar char="§"/>
            </a:pPr>
            <a:r>
              <a:rPr lang="cs-CZ" sz="3200" dirty="0"/>
              <a:t>Osoby pečující o jiné závislé osoby</a:t>
            </a:r>
          </a:p>
          <a:p>
            <a:pPr lvl="1">
              <a:lnSpc>
                <a:spcPct val="100000"/>
              </a:lnSpc>
              <a:spcBef>
                <a:spcPts val="0"/>
              </a:spcBef>
              <a:spcAft>
                <a:spcPts val="800"/>
              </a:spcAft>
              <a:buFont typeface="Wingdings" panose="05000000000000000000" pitchFamily="2" charset="2"/>
              <a:buChar char="§"/>
            </a:pPr>
            <a:r>
              <a:rPr lang="cs-CZ" sz="3200" dirty="0"/>
              <a:t>Rodiče samoživitelé</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11</a:t>
            </a:fld>
            <a:endParaRPr lang="cs-CZ" dirty="0"/>
          </a:p>
        </p:txBody>
      </p:sp>
    </p:spTree>
    <p:extLst>
      <p:ext uri="{BB962C8B-B14F-4D97-AF65-F5344CB8AC3E}">
        <p14:creationId xmlns:p14="http://schemas.microsoft.com/office/powerpoint/2010/main" val="3819189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360000" y="1484784"/>
            <a:ext cx="8244000" cy="5040560"/>
          </a:xfrm>
        </p:spPr>
        <p:txBody>
          <a:bodyPr/>
          <a:lstStyle/>
          <a:p>
            <a:pPr lvl="1">
              <a:lnSpc>
                <a:spcPct val="100000"/>
              </a:lnSpc>
              <a:spcBef>
                <a:spcPts val="0"/>
              </a:spcBef>
            </a:pPr>
            <a:r>
              <a:rPr lang="cs-CZ" sz="1800" dirty="0"/>
              <a:t>Datum vyhlášení:			31.1.2017</a:t>
            </a:r>
          </a:p>
          <a:p>
            <a:pPr lvl="1">
              <a:lnSpc>
                <a:spcPct val="100000"/>
              </a:lnSpc>
              <a:spcBef>
                <a:spcPts val="0"/>
              </a:spcBef>
            </a:pPr>
            <a:r>
              <a:rPr lang="cs-CZ" sz="1800" dirty="0"/>
              <a:t>Datum ukončení příjmu žádostí:	</a:t>
            </a:r>
            <a:r>
              <a:rPr lang="cs-CZ" sz="1800" b="1" dirty="0"/>
              <a:t>31.3.2017, 12:00hod.</a:t>
            </a:r>
          </a:p>
          <a:p>
            <a:pPr lvl="1">
              <a:lnSpc>
                <a:spcPct val="100000"/>
              </a:lnSpc>
              <a:spcBef>
                <a:spcPts val="0"/>
              </a:spcBef>
            </a:pPr>
            <a:endParaRPr lang="cs-CZ" sz="1800" b="1" dirty="0"/>
          </a:p>
          <a:p>
            <a:pPr lvl="1">
              <a:lnSpc>
                <a:spcPct val="100000"/>
              </a:lnSpc>
              <a:spcBef>
                <a:spcPts val="0"/>
              </a:spcBef>
            </a:pPr>
            <a:r>
              <a:rPr lang="cs-CZ" sz="1800" dirty="0"/>
              <a:t>Maximální délka projektu:			36 měsíců</a:t>
            </a:r>
          </a:p>
          <a:p>
            <a:pPr lvl="1">
              <a:lnSpc>
                <a:spcPct val="100000"/>
              </a:lnSpc>
              <a:spcBef>
                <a:spcPts val="0"/>
              </a:spcBef>
            </a:pPr>
            <a:r>
              <a:rPr lang="cs-CZ" sz="1800" dirty="0"/>
              <a:t>Nejzazší datum pro ukončení realizace:	31.12.2020</a:t>
            </a:r>
          </a:p>
          <a:p>
            <a:pPr lvl="1">
              <a:lnSpc>
                <a:spcPct val="100000"/>
              </a:lnSpc>
              <a:spcBef>
                <a:spcPts val="0"/>
              </a:spcBef>
            </a:pPr>
            <a:endParaRPr lang="cs-CZ" sz="1800" dirty="0"/>
          </a:p>
          <a:p>
            <a:pPr lvl="1">
              <a:lnSpc>
                <a:spcPct val="100000"/>
              </a:lnSpc>
              <a:spcBef>
                <a:spcPts val="0"/>
              </a:spcBef>
            </a:pPr>
            <a:r>
              <a:rPr lang="cs-CZ" sz="1800" dirty="0"/>
              <a:t>Oprávnění žadatelé:		poskytovatelé sociálních služeb</a:t>
            </a:r>
          </a:p>
          <a:p>
            <a:pPr marL="3657600" lvl="8" indent="0">
              <a:spcBef>
                <a:spcPts val="0"/>
              </a:spcBef>
              <a:buNone/>
            </a:pPr>
            <a:r>
              <a:rPr lang="cs-CZ" sz="1800" dirty="0"/>
              <a:t>organizace zřizované obcemi</a:t>
            </a:r>
          </a:p>
          <a:p>
            <a:pPr lvl="7">
              <a:spcBef>
                <a:spcPts val="0"/>
              </a:spcBef>
            </a:pPr>
            <a:endParaRPr lang="cs-CZ" sz="1800" dirty="0"/>
          </a:p>
          <a:p>
            <a:pPr lvl="1">
              <a:lnSpc>
                <a:spcPct val="100000"/>
              </a:lnSpc>
              <a:spcBef>
                <a:spcPts val="0"/>
              </a:spcBef>
            </a:pPr>
            <a:r>
              <a:rPr lang="cs-CZ" sz="1800" dirty="0"/>
              <a:t>Výše celkových </a:t>
            </a:r>
            <a:r>
              <a:rPr lang="cs-CZ" sz="1800" dirty="0" err="1"/>
              <a:t>způs</a:t>
            </a:r>
            <a:r>
              <a:rPr lang="cs-CZ" sz="1800" dirty="0"/>
              <a:t>. </a:t>
            </a:r>
            <a:r>
              <a:rPr lang="cs-CZ" sz="1800" dirty="0" err="1"/>
              <a:t>výd</a:t>
            </a:r>
            <a:r>
              <a:rPr lang="cs-CZ" sz="1800" dirty="0"/>
              <a:t>.:	400.000 Kč – 2.000.000 Kč</a:t>
            </a:r>
          </a:p>
          <a:p>
            <a:pPr lvl="1">
              <a:lnSpc>
                <a:spcPct val="100000"/>
              </a:lnSpc>
              <a:spcBef>
                <a:spcPts val="0"/>
              </a:spcBef>
            </a:pPr>
            <a:r>
              <a:rPr lang="cs-CZ" sz="1800" dirty="0"/>
              <a:t>Míra podpory:		85 - 100</a:t>
            </a:r>
            <a:r>
              <a:rPr lang="en-GB" sz="1800" dirty="0"/>
              <a:t>% </a:t>
            </a:r>
            <a:r>
              <a:rPr lang="en-GB" sz="1800" dirty="0" err="1"/>
              <a:t>zp</a:t>
            </a:r>
            <a:r>
              <a:rPr lang="cs-CZ" sz="1800" dirty="0" err="1"/>
              <a:t>ůsobilých</a:t>
            </a:r>
            <a:r>
              <a:rPr lang="cs-CZ" sz="1800" dirty="0"/>
              <a:t> výdajů</a:t>
            </a:r>
          </a:p>
          <a:p>
            <a:pPr lvl="1">
              <a:lnSpc>
                <a:spcPct val="100000"/>
              </a:lnSpc>
              <a:spcBef>
                <a:spcPts val="0"/>
              </a:spcBef>
            </a:pPr>
            <a:r>
              <a:rPr lang="cs-CZ" sz="1800" dirty="0"/>
              <a:t>Financování:		ex ante / ex post</a:t>
            </a:r>
          </a:p>
          <a:p>
            <a:pPr lvl="1">
              <a:lnSpc>
                <a:spcPct val="100000"/>
              </a:lnSpc>
              <a:spcBef>
                <a:spcPts val="0"/>
              </a:spcBef>
            </a:pPr>
            <a:endParaRPr lang="cs-CZ" sz="1800" dirty="0"/>
          </a:p>
          <a:p>
            <a:pPr lvl="1">
              <a:lnSpc>
                <a:spcPct val="100000"/>
              </a:lnSpc>
              <a:spcBef>
                <a:spcPts val="0"/>
              </a:spcBef>
            </a:pPr>
            <a:r>
              <a:rPr lang="cs-CZ" sz="1800" dirty="0"/>
              <a:t>Sociální služby budou financovány formou vyrovnávací platby </a:t>
            </a:r>
            <a:br>
              <a:rPr lang="cs-CZ" sz="1800" dirty="0"/>
            </a:br>
            <a:r>
              <a:rPr lang="cs-CZ" sz="1400" dirty="0"/>
              <a:t>(v režimu veřejné podpory)</a:t>
            </a:r>
          </a:p>
          <a:p>
            <a:pPr lvl="1">
              <a:lnSpc>
                <a:spcPct val="100000"/>
              </a:lnSpc>
              <a:spcBef>
                <a:spcPts val="0"/>
              </a:spcBef>
            </a:pPr>
            <a:r>
              <a:rPr lang="cs-CZ" sz="1800" dirty="0"/>
              <a:t>Fakultativní činnosti </a:t>
            </a:r>
            <a:r>
              <a:rPr lang="cs-CZ" sz="1800" dirty="0" err="1"/>
              <a:t>soc.služby</a:t>
            </a:r>
            <a:r>
              <a:rPr lang="cs-CZ" sz="1800" dirty="0"/>
              <a:t> a další programy a činnosti, které nejsou sociálními službami, jsou službami mimo režim veřejné podpory.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12</a:t>
            </a:fld>
            <a:endParaRPr lang="cs-CZ" dirty="0"/>
          </a:p>
        </p:txBody>
      </p:sp>
    </p:spTree>
    <p:extLst>
      <p:ext uri="{BB962C8B-B14F-4D97-AF65-F5344CB8AC3E}">
        <p14:creationId xmlns:p14="http://schemas.microsoft.com/office/powerpoint/2010/main" val="2807118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3212976"/>
            <a:ext cx="7272000" cy="935968"/>
          </a:xfrm>
        </p:spPr>
        <p:txBody>
          <a:bodyPr/>
          <a:lstStyle/>
          <a:p>
            <a:r>
              <a:rPr lang="cs-CZ" dirty="0"/>
              <a:t>Projektová žádost</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803196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40000" y="1340768"/>
            <a:ext cx="8064000" cy="5184576"/>
          </a:xfrm>
        </p:spPr>
        <p:txBody>
          <a:bodyPr/>
          <a:lstStyle/>
          <a:p>
            <a:pPr marL="0" indent="0">
              <a:buNone/>
            </a:pPr>
            <a:r>
              <a:rPr lang="cs-CZ" sz="1800" b="1" u="sng" cap="all" dirty="0"/>
              <a:t>PROJEKTOVÝ ZÁMĚR</a:t>
            </a:r>
          </a:p>
          <a:p>
            <a:pPr marL="900000" indent="-342900" hangingPunct="0">
              <a:lnSpc>
                <a:spcPct val="100000"/>
              </a:lnSpc>
              <a:buFont typeface="+mj-lt"/>
              <a:buAutoNum type="arabicPeriod"/>
            </a:pPr>
            <a:r>
              <a:rPr lang="cs-CZ" sz="1600" b="1" cap="all" dirty="0"/>
              <a:t>Co chceme a můžeme změnit? </a:t>
            </a:r>
          </a:p>
          <a:p>
            <a:pPr marL="900000" indent="-342900" hangingPunct="0">
              <a:lnSpc>
                <a:spcPct val="100000"/>
              </a:lnSpc>
              <a:buFont typeface="+mj-lt"/>
              <a:buAutoNum type="arabicPeriod"/>
            </a:pPr>
            <a:r>
              <a:rPr lang="cs-CZ" sz="1600" b="1" cap="all" dirty="0"/>
              <a:t>Jak toho chceme dosáhnout?</a:t>
            </a:r>
          </a:p>
          <a:p>
            <a:pPr marL="900000" indent="-342900" hangingPunct="0">
              <a:lnSpc>
                <a:spcPct val="100000"/>
              </a:lnSpc>
              <a:spcAft>
                <a:spcPts val="1200"/>
              </a:spcAft>
              <a:buFont typeface="+mj-lt"/>
              <a:buAutoNum type="arabicPeriod"/>
            </a:pPr>
            <a:r>
              <a:rPr lang="cs-CZ" sz="1600" b="1" cap="all" dirty="0"/>
              <a:t>Jak ověříme, že jsme byli úspěšní?</a:t>
            </a:r>
          </a:p>
          <a:p>
            <a:pPr marL="0" indent="0">
              <a:buNone/>
            </a:pPr>
            <a:r>
              <a:rPr lang="cs-CZ" sz="1800" b="1" u="sng" cap="all" dirty="0"/>
              <a:t>1. Co chceme a můžeme změnit? </a:t>
            </a:r>
          </a:p>
          <a:p>
            <a:pPr lvl="1">
              <a:lnSpc>
                <a:spcPct val="100000"/>
              </a:lnSpc>
              <a:spcBef>
                <a:spcPts val="0"/>
              </a:spcBef>
            </a:pPr>
            <a:r>
              <a:rPr lang="cs-CZ" sz="1600" dirty="0"/>
              <a:t>Definování konkrétních problémů (</a:t>
            </a:r>
            <a:r>
              <a:rPr lang="cs-CZ" sz="1600" b="1" dirty="0"/>
              <a:t>identifikování potřeb</a:t>
            </a:r>
            <a:r>
              <a:rPr lang="cs-CZ" sz="1600" dirty="0"/>
              <a:t> </a:t>
            </a:r>
            <a:r>
              <a:rPr lang="cs-CZ" sz="1600" b="1" dirty="0"/>
              <a:t>cílové skupiny</a:t>
            </a:r>
            <a:r>
              <a:rPr lang="cs-CZ" sz="1600" dirty="0"/>
              <a:t>), </a:t>
            </a:r>
            <a:br>
              <a:rPr lang="cs-CZ" sz="1600" dirty="0"/>
            </a:br>
            <a:r>
              <a:rPr lang="cs-CZ" sz="1600" dirty="0"/>
              <a:t>které chceme a jsme schopni projektem změnit.</a:t>
            </a:r>
          </a:p>
          <a:p>
            <a:pPr marL="0" indent="0" hangingPunct="0">
              <a:lnSpc>
                <a:spcPct val="100000"/>
              </a:lnSpc>
              <a:buNone/>
            </a:pPr>
            <a:r>
              <a:rPr lang="cs-CZ" sz="1600" b="1" dirty="0"/>
              <a:t>Doporučení:</a:t>
            </a:r>
          </a:p>
          <a:p>
            <a:pPr lvl="0" algn="just" hangingPunct="0">
              <a:lnSpc>
                <a:spcPct val="100000"/>
              </a:lnSpc>
              <a:spcBef>
                <a:spcPts val="0"/>
              </a:spcBef>
              <a:spcAft>
                <a:spcPts val="0"/>
              </a:spcAft>
            </a:pPr>
            <a:r>
              <a:rPr lang="cs-CZ" sz="1600" dirty="0"/>
              <a:t>jedna z nejdůležitějších částí žádosti, neodbývejte ji,</a:t>
            </a:r>
          </a:p>
          <a:p>
            <a:pPr lvl="0" algn="just" hangingPunct="0">
              <a:lnSpc>
                <a:spcPct val="100000"/>
              </a:lnSpc>
              <a:spcBef>
                <a:spcPts val="0"/>
              </a:spcBef>
              <a:spcAft>
                <a:spcPts val="0"/>
              </a:spcAft>
            </a:pPr>
            <a:r>
              <a:rPr lang="cs-CZ" sz="1600" dirty="0"/>
              <a:t>nemudrujte, nefilosofujte, nebásněte, buďte konkrétní a exaktní: čísla, data,</a:t>
            </a:r>
          </a:p>
          <a:p>
            <a:pPr lvl="0" algn="just" hangingPunct="0">
              <a:lnSpc>
                <a:spcPct val="100000"/>
              </a:lnSpc>
              <a:spcBef>
                <a:spcPts val="0"/>
              </a:spcBef>
              <a:spcAft>
                <a:spcPts val="0"/>
              </a:spcAft>
            </a:pPr>
            <a:r>
              <a:rPr lang="cs-CZ" sz="1600" dirty="0"/>
              <a:t>soustřeďte se na ty potřeby, které korespondují s cíli a aktivitami projektu, </a:t>
            </a:r>
            <a:br>
              <a:rPr lang="cs-CZ" sz="1600" dirty="0"/>
            </a:br>
            <a:r>
              <a:rPr lang="cs-CZ" sz="1600" dirty="0"/>
              <a:t>a tuto vazbu prokažte,</a:t>
            </a:r>
          </a:p>
          <a:p>
            <a:pPr lvl="0" algn="just" hangingPunct="0">
              <a:lnSpc>
                <a:spcPct val="100000"/>
              </a:lnSpc>
              <a:spcBef>
                <a:spcPts val="0"/>
              </a:spcBef>
              <a:spcAft>
                <a:spcPts val="0"/>
              </a:spcAft>
            </a:pPr>
            <a:r>
              <a:rPr lang="cs-CZ" sz="1600" dirty="0"/>
              <a:t>držte se cílové skupiny/cílových skupin,</a:t>
            </a:r>
          </a:p>
          <a:p>
            <a:pPr lvl="0" algn="just" hangingPunct="0">
              <a:lnSpc>
                <a:spcPct val="100000"/>
              </a:lnSpc>
              <a:spcBef>
                <a:spcPts val="0"/>
              </a:spcBef>
              <a:spcAft>
                <a:spcPts val="0"/>
              </a:spcAft>
            </a:pPr>
            <a:r>
              <a:rPr lang="cs-CZ" sz="1600" dirty="0"/>
              <a:t>odvolejte se na analytické materiály, dejte je do přílohy,</a:t>
            </a:r>
          </a:p>
          <a:p>
            <a:pPr lvl="0" algn="just" hangingPunct="0">
              <a:lnSpc>
                <a:spcPct val="100000"/>
              </a:lnSpc>
              <a:spcBef>
                <a:spcPts val="0"/>
              </a:spcBef>
              <a:spcAft>
                <a:spcPts val="0"/>
              </a:spcAft>
            </a:pPr>
            <a:r>
              <a:rPr lang="cs-CZ" sz="1600" dirty="0"/>
              <a:t>odvolejte se na strategické dokumenty, dejte je do přílohy.</a:t>
            </a:r>
          </a:p>
          <a:p>
            <a:pPr lvl="1">
              <a:lnSpc>
                <a:spcPct val="100000"/>
              </a:lnSpc>
              <a:spcBef>
                <a:spcPts val="0"/>
              </a:spcBef>
            </a:pPr>
            <a:endParaRPr lang="cs-CZ" sz="1600" dirty="0"/>
          </a:p>
          <a:p>
            <a:pPr marL="342900" indent="-342900">
              <a:spcAft>
                <a:spcPts val="1200"/>
              </a:spcAft>
              <a:buAutoNum type="arabicParenR"/>
            </a:pPr>
            <a:endParaRPr lang="cs-CZ" sz="1800" b="1" u="sng" cap="all" dirty="0"/>
          </a:p>
          <a:p>
            <a:endParaRPr lang="cs-CZ" sz="1800" b="1" u="sng" cap="all"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14</a:t>
            </a:fld>
            <a:endParaRPr lang="cs-CZ" dirty="0"/>
          </a:p>
        </p:txBody>
      </p:sp>
    </p:spTree>
    <p:extLst>
      <p:ext uri="{BB962C8B-B14F-4D97-AF65-F5344CB8AC3E}">
        <p14:creationId xmlns:p14="http://schemas.microsoft.com/office/powerpoint/2010/main" val="3295033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064000" cy="5184576"/>
          </a:xfrm>
        </p:spPr>
        <p:txBody>
          <a:bodyPr/>
          <a:lstStyle/>
          <a:p>
            <a:pPr marL="0" indent="0">
              <a:buNone/>
            </a:pPr>
            <a:r>
              <a:rPr lang="cs-CZ" sz="1800" b="1" u="sng" cap="all" dirty="0"/>
              <a:t>1. Co chceme a můžeme změnit? </a:t>
            </a:r>
          </a:p>
          <a:p>
            <a:pPr lvl="1">
              <a:lnSpc>
                <a:spcPct val="100000"/>
              </a:lnSpc>
              <a:spcBef>
                <a:spcPts val="0"/>
              </a:spcBef>
            </a:pPr>
            <a:r>
              <a:rPr lang="cs-CZ" sz="1600" dirty="0"/>
              <a:t>Součástí definice problému je vždy také </a:t>
            </a:r>
            <a:r>
              <a:rPr lang="cs-CZ" sz="1600" b="1" dirty="0"/>
              <a:t>specifikace cílové skupiny projektu</a:t>
            </a:r>
            <a:r>
              <a:rPr lang="cs-CZ" sz="1600" dirty="0"/>
              <a:t>, </a:t>
            </a:r>
            <a:br>
              <a:rPr lang="cs-CZ" sz="1600" dirty="0"/>
            </a:br>
            <a:r>
              <a:rPr lang="cs-CZ" sz="1600" dirty="0"/>
              <a:t>tj. osob, kterých se problém týká.</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vymezení a charakteristika CS: vymezená věkem, pohlavím, etnicitou, územím, kulturou, socioekonomickým postavením, jinak definovanou skupinovou příslušností, jako je např. dlouhodobá nezaměstnanost,</a:t>
            </a:r>
          </a:p>
          <a:p>
            <a:pPr algn="just" hangingPunct="0">
              <a:lnSpc>
                <a:spcPct val="100000"/>
              </a:lnSpc>
              <a:spcBef>
                <a:spcPts val="0"/>
              </a:spcBef>
              <a:spcAft>
                <a:spcPts val="0"/>
              </a:spcAft>
            </a:pPr>
            <a:r>
              <a:rPr lang="cs-CZ" sz="1600" dirty="0"/>
              <a:t>čím ostřeji vymezená, tím lépe (bezbřehost napovídá, že nevíte pořádně, co chcete, a tak chcete dělat všechno pro všechny),</a:t>
            </a:r>
          </a:p>
          <a:p>
            <a:pPr algn="just" hangingPunct="0">
              <a:lnSpc>
                <a:spcPct val="100000"/>
              </a:lnSpc>
              <a:spcBef>
                <a:spcPts val="0"/>
              </a:spcBef>
              <a:spcAft>
                <a:spcPts val="0"/>
              </a:spcAft>
            </a:pPr>
            <a:r>
              <a:rPr lang="cs-CZ" sz="1600" dirty="0"/>
              <a:t>projekt může mít více CS, pak ale u každé je třeba zvlášť popsat potřeby,</a:t>
            </a:r>
          </a:p>
          <a:p>
            <a:pPr algn="just" hangingPunct="0">
              <a:lnSpc>
                <a:spcPct val="100000"/>
              </a:lnSpc>
              <a:spcBef>
                <a:spcPts val="0"/>
              </a:spcBef>
              <a:spcAft>
                <a:spcPts val="0"/>
              </a:spcAft>
            </a:pPr>
            <a:r>
              <a:rPr lang="cs-CZ" sz="1600" dirty="0"/>
              <a:t>charakteristika selektivní: znaky, trendy, problémy, jež chcete řešit v projektu vazba na potřeby CS,</a:t>
            </a:r>
          </a:p>
          <a:p>
            <a:pPr algn="just" hangingPunct="0">
              <a:lnSpc>
                <a:spcPct val="100000"/>
              </a:lnSpc>
              <a:spcBef>
                <a:spcPts val="0"/>
              </a:spcBef>
              <a:spcAft>
                <a:spcPts val="0"/>
              </a:spcAft>
            </a:pPr>
            <a:r>
              <a:rPr lang="cs-CZ" sz="1600" dirty="0"/>
              <a:t>projekt musí prokazatelně korespondovat s potřebami CS, na kterou je zaměřen = ideálně vyjmenujte potřeby CS a ke každé přiřaďte aktivitu projektu, kterou chcete danou potřebu naplnit,</a:t>
            </a:r>
          </a:p>
          <a:p>
            <a:pPr algn="just" hangingPunct="0">
              <a:lnSpc>
                <a:spcPct val="100000"/>
              </a:lnSpc>
              <a:spcBef>
                <a:spcPts val="0"/>
              </a:spcBef>
              <a:spcAft>
                <a:spcPts val="0"/>
              </a:spcAft>
            </a:pPr>
            <a:r>
              <a:rPr lang="cs-CZ" sz="1600" dirty="0"/>
              <a:t>jmenujte jen ty potřeby CS, které projektem hodláte naplňovat (ostatní potřeby můžete také zmínit, ale s vysvětlením, proč je projekt neřeší, případně že je řešíte </a:t>
            </a:r>
            <a:br>
              <a:rPr lang="cs-CZ" sz="1600" dirty="0"/>
            </a:br>
            <a:r>
              <a:rPr lang="cs-CZ" sz="1600" dirty="0"/>
              <a:t>v projektu jiném).</a:t>
            </a:r>
          </a:p>
          <a:p>
            <a:pPr marL="0" lvl="1" indent="0">
              <a:lnSpc>
                <a:spcPts val="2880"/>
              </a:lnSpc>
              <a:spcBef>
                <a:spcPts val="600"/>
              </a:spcBef>
              <a:spcAft>
                <a:spcPts val="600"/>
              </a:spcAft>
              <a:buSzPct val="100000"/>
              <a:buNone/>
            </a:pPr>
            <a:r>
              <a:rPr lang="cs-CZ" sz="1600" dirty="0"/>
              <a: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15</a:t>
            </a:fld>
            <a:endParaRPr lang="cs-CZ" dirty="0"/>
          </a:p>
        </p:txBody>
      </p:sp>
    </p:spTree>
    <p:extLst>
      <p:ext uri="{BB962C8B-B14F-4D97-AF65-F5344CB8AC3E}">
        <p14:creationId xmlns:p14="http://schemas.microsoft.com/office/powerpoint/2010/main" val="424039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indent="0">
              <a:spcAft>
                <a:spcPts val="1200"/>
              </a:spcAft>
              <a:buNone/>
            </a:pPr>
            <a:r>
              <a:rPr lang="cs-CZ" sz="1800" b="1" u="sng" cap="all" dirty="0"/>
              <a:t>1. Co chceme a můžeme změnit? </a:t>
            </a:r>
          </a:p>
          <a:p>
            <a:pPr lvl="1">
              <a:lnSpc>
                <a:spcPct val="100000"/>
              </a:lnSpc>
              <a:spcBef>
                <a:spcPts val="0"/>
              </a:spcBef>
              <a:spcAft>
                <a:spcPts val="0"/>
              </a:spcAft>
            </a:pPr>
            <a:r>
              <a:rPr lang="cs-CZ" sz="1600" b="1" dirty="0"/>
              <a:t>Cíl projektu musí být:</a:t>
            </a:r>
          </a:p>
          <a:p>
            <a:pPr marL="414000" lvl="1" indent="0">
              <a:lnSpc>
                <a:spcPct val="100000"/>
              </a:lnSpc>
              <a:spcBef>
                <a:spcPts val="0"/>
              </a:spcBef>
              <a:buNone/>
            </a:pPr>
            <a:r>
              <a:rPr lang="cs-CZ" sz="1600" dirty="0"/>
              <a:t>	</a:t>
            </a:r>
            <a:r>
              <a:rPr lang="cs-CZ" sz="1600" b="1" dirty="0"/>
              <a:t>1)</a:t>
            </a:r>
            <a:r>
              <a:rPr lang="cs-CZ" sz="1600" dirty="0"/>
              <a:t> </a:t>
            </a:r>
            <a:r>
              <a:rPr lang="cs-CZ" sz="1600" b="1" dirty="0"/>
              <a:t>reálně dosažitelný </a:t>
            </a:r>
            <a:r>
              <a:rPr lang="cs-CZ" sz="1600" dirty="0"/>
              <a:t>v daném čase a za daných podmínek,</a:t>
            </a:r>
          </a:p>
          <a:p>
            <a:pPr marL="414000" lvl="1" indent="0">
              <a:lnSpc>
                <a:spcPct val="100000"/>
              </a:lnSpc>
              <a:spcBef>
                <a:spcPts val="0"/>
              </a:spcBef>
              <a:buNone/>
            </a:pPr>
            <a:r>
              <a:rPr lang="cs-CZ" sz="1600" dirty="0"/>
              <a:t>	</a:t>
            </a:r>
            <a:r>
              <a:rPr lang="cs-CZ" sz="1600" b="1" dirty="0"/>
              <a:t>2) měřitelný</a:t>
            </a:r>
            <a:r>
              <a:rPr lang="cs-CZ" sz="1600" dirty="0"/>
              <a:t>, aby bylo možné po ukončení projektu prokázat jeho naplnění 	    pomocí kvantifikovaných údajů.</a:t>
            </a:r>
          </a:p>
          <a:p>
            <a:pPr lvl="1">
              <a:lnSpc>
                <a:spcPct val="100000"/>
              </a:lnSpc>
              <a:spcBef>
                <a:spcPts val="0"/>
              </a:spcBef>
            </a:pPr>
            <a:r>
              <a:rPr lang="cs-CZ" sz="1600" b="1" dirty="0"/>
              <a:t>Cíle projektu dělíme na:</a:t>
            </a:r>
          </a:p>
          <a:p>
            <a:pPr marL="0" indent="0" hangingPunct="0">
              <a:lnSpc>
                <a:spcPct val="100000"/>
              </a:lnSpc>
              <a:spcBef>
                <a:spcPts val="0"/>
              </a:spcBef>
              <a:spcAft>
                <a:spcPts val="0"/>
              </a:spcAft>
              <a:buNone/>
            </a:pPr>
            <a:r>
              <a:rPr lang="cs-CZ" sz="1600" b="1" dirty="0"/>
              <a:t>	1) Hlavní </a:t>
            </a:r>
            <a:r>
              <a:rPr lang="cs-CZ" sz="1600" dirty="0"/>
              <a:t>= “globální změna“, ke které projekt přispívá - formulován obecněji, </a:t>
            </a:r>
          </a:p>
          <a:p>
            <a:pPr marL="0" lvl="0" indent="0" hangingPunct="0">
              <a:lnSpc>
                <a:spcPct val="100000"/>
              </a:lnSpc>
              <a:spcBef>
                <a:spcPts val="0"/>
              </a:spcBef>
              <a:spcAft>
                <a:spcPts val="0"/>
              </a:spcAft>
              <a:buNone/>
            </a:pPr>
            <a:r>
              <a:rPr lang="cs-CZ" sz="1600" dirty="0"/>
              <a:t>	</a:t>
            </a:r>
            <a:r>
              <a:rPr lang="cs-CZ" sz="1600" b="1" dirty="0"/>
              <a:t>2) Specifické </a:t>
            </a:r>
            <a:r>
              <a:rPr lang="cs-CZ" sz="1600" dirty="0"/>
              <a:t>= konkrétní změny, které projekt přinese (SMART).</a:t>
            </a:r>
          </a:p>
          <a:p>
            <a:pPr marL="0" lvl="0" indent="0" hangingPunct="0">
              <a:lnSpc>
                <a:spcPct val="100000"/>
              </a:lnSpc>
              <a:spcBef>
                <a:spcPts val="0"/>
              </a:spcBef>
              <a:spcAft>
                <a:spcPts val="0"/>
              </a:spcAft>
              <a:buNone/>
            </a:pPr>
            <a:endParaRPr lang="cs-CZ" sz="1600" dirty="0"/>
          </a:p>
          <a:p>
            <a:pPr marL="0" lvl="1" indent="0">
              <a:lnSpc>
                <a:spcPts val="2880"/>
              </a:lnSpc>
              <a:spcBef>
                <a:spcPts val="600"/>
              </a:spcBef>
              <a:spcAft>
                <a:spcPts val="600"/>
              </a:spcAft>
              <a:buSzPct val="100000"/>
              <a:buNone/>
            </a:pPr>
            <a:r>
              <a:rPr lang="cs-CZ" sz="1600" b="1" dirty="0"/>
              <a:t>Doporučení:</a:t>
            </a:r>
            <a:endParaRPr lang="cs-CZ" sz="1600" dirty="0"/>
          </a:p>
          <a:p>
            <a:pPr lvl="0" algn="just" hangingPunct="0">
              <a:lnSpc>
                <a:spcPct val="100000"/>
              </a:lnSpc>
              <a:spcBef>
                <a:spcPts val="0"/>
              </a:spcBef>
              <a:spcAft>
                <a:spcPts val="0"/>
              </a:spcAft>
            </a:pPr>
            <a:r>
              <a:rPr lang="cs-CZ" sz="1600" dirty="0"/>
              <a:t>při vytyčování cílů vycházejte z potřeb (inverzně: problémů), které jste si předem definovali: splnění vytyčeného cíle = naplnění definované potřeby (= odstranění popsaného problému),</a:t>
            </a:r>
          </a:p>
          <a:p>
            <a:pPr lvl="0" algn="just" hangingPunct="0">
              <a:lnSpc>
                <a:spcPct val="100000"/>
              </a:lnSpc>
              <a:spcBef>
                <a:spcPts val="0"/>
              </a:spcBef>
              <a:spcAft>
                <a:spcPts val="0"/>
              </a:spcAft>
            </a:pPr>
            <a:r>
              <a:rPr lang="cs-CZ" sz="1600" dirty="0"/>
              <a:t>dbejte na dosažitelnost cílů (již při vytyčování cílů musíte mít představu o aktivitách),</a:t>
            </a:r>
          </a:p>
          <a:p>
            <a:pPr lvl="0" algn="just" hangingPunct="0">
              <a:lnSpc>
                <a:spcPct val="100000"/>
              </a:lnSpc>
              <a:spcBef>
                <a:spcPts val="0"/>
              </a:spcBef>
              <a:spcAft>
                <a:spcPts val="0"/>
              </a:spcAft>
            </a:pPr>
            <a:r>
              <a:rPr lang="cs-CZ" sz="1600" dirty="0"/>
              <a:t>dbejte na měřitelnost cílů (při formulaci cílů se ptejte, zda splnění takto formulovaného cíle lze nějak prokázat/změřit).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16</a:t>
            </a:fld>
            <a:endParaRPr lang="cs-CZ" dirty="0"/>
          </a:p>
        </p:txBody>
      </p:sp>
    </p:spTree>
    <p:extLst>
      <p:ext uri="{BB962C8B-B14F-4D97-AF65-F5344CB8AC3E}">
        <p14:creationId xmlns:p14="http://schemas.microsoft.com/office/powerpoint/2010/main" val="1145302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lvl="0" indent="0">
              <a:buNone/>
            </a:pPr>
            <a:r>
              <a:rPr lang="cs-CZ" sz="1800" b="1" u="sng" cap="all" dirty="0"/>
              <a:t>2. Jak toho chceme dosáhnout?</a:t>
            </a:r>
          </a:p>
          <a:p>
            <a:pPr lvl="1">
              <a:lnSpc>
                <a:spcPct val="100000"/>
              </a:lnSpc>
              <a:spcBef>
                <a:spcPts val="0"/>
              </a:spcBef>
              <a:spcAft>
                <a:spcPts val="600"/>
              </a:spcAft>
            </a:pPr>
            <a:r>
              <a:rPr lang="cs-CZ" sz="1600" dirty="0"/>
              <a:t>V rámci přípravy projektu je nutné </a:t>
            </a:r>
            <a:r>
              <a:rPr lang="cs-CZ" sz="1600" b="1" dirty="0"/>
              <a:t>definovat aktivity </a:t>
            </a:r>
            <a:r>
              <a:rPr lang="cs-CZ" sz="1600" dirty="0"/>
              <a:t>(strategii), kterými bude projekt realizován.</a:t>
            </a:r>
          </a:p>
          <a:p>
            <a:pPr lvl="1">
              <a:lnSpc>
                <a:spcPct val="100000"/>
              </a:lnSpc>
              <a:spcBef>
                <a:spcPts val="0"/>
              </a:spcBef>
              <a:spcAft>
                <a:spcPts val="600"/>
              </a:spcAft>
            </a:pPr>
            <a:r>
              <a:rPr lang="cs-CZ" sz="1600" b="1" dirty="0"/>
              <a:t>Aktivity </a:t>
            </a:r>
            <a:r>
              <a:rPr lang="cs-CZ" sz="1600" dirty="0"/>
              <a:t>mají být prostředkem k dosažení cíle projektu, mezi cíli a klíčovými aktivitami musí být propojení. </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vedou k plnění cílů, jsou prostředkem, nástrojem, ne cílem samotným,</a:t>
            </a:r>
          </a:p>
          <a:p>
            <a:pPr algn="just" hangingPunct="0">
              <a:lnSpc>
                <a:spcPct val="100000"/>
              </a:lnSpc>
              <a:spcBef>
                <a:spcPts val="0"/>
              </a:spcBef>
              <a:spcAft>
                <a:spcPts val="0"/>
              </a:spcAft>
            </a:pPr>
            <a:r>
              <a:rPr lang="cs-CZ" sz="1600" dirty="0"/>
              <a:t>udržujte vazbu </a:t>
            </a:r>
            <a:r>
              <a:rPr lang="cs-CZ" sz="1600" b="1" dirty="0"/>
              <a:t>potřeby – cíle – aktivity</a:t>
            </a:r>
            <a:r>
              <a:rPr lang="cs-CZ" sz="1600" dirty="0"/>
              <a:t>,</a:t>
            </a:r>
          </a:p>
          <a:p>
            <a:pPr algn="just" hangingPunct="0">
              <a:lnSpc>
                <a:spcPct val="100000"/>
              </a:lnSpc>
              <a:spcBef>
                <a:spcPts val="0"/>
              </a:spcBef>
              <a:spcAft>
                <a:spcPts val="0"/>
              </a:spcAft>
            </a:pPr>
            <a:r>
              <a:rPr lang="cs-CZ" sz="1600" dirty="0"/>
              <a:t>v projektu nemají co dělat aktivity, u kterých neprokážete, že slouží k naplnění cílů, </a:t>
            </a:r>
            <a:br>
              <a:rPr lang="cs-CZ" sz="1600" dirty="0"/>
            </a:br>
            <a:r>
              <a:rPr lang="cs-CZ" sz="1600" dirty="0"/>
              <a:t>ať už přímo nebo podpůrně,</a:t>
            </a:r>
          </a:p>
          <a:p>
            <a:pPr algn="just" hangingPunct="0">
              <a:lnSpc>
                <a:spcPct val="100000"/>
              </a:lnSpc>
              <a:spcBef>
                <a:spcPts val="0"/>
              </a:spcBef>
              <a:spcAft>
                <a:spcPts val="0"/>
              </a:spcAft>
            </a:pPr>
            <a:r>
              <a:rPr lang="cs-CZ" sz="1600" dirty="0"/>
              <a:t>tvoří tělo projektu,</a:t>
            </a:r>
          </a:p>
          <a:p>
            <a:pPr algn="just" hangingPunct="0">
              <a:lnSpc>
                <a:spcPct val="100000"/>
              </a:lnSpc>
              <a:spcBef>
                <a:spcPts val="0"/>
              </a:spcBef>
              <a:spcAft>
                <a:spcPts val="0"/>
              </a:spcAft>
            </a:pPr>
            <a:r>
              <a:rPr lang="cs-CZ" sz="1600" dirty="0"/>
              <a:t>to, co se bude vlastně s cílovou skupinou a pro cílovou skupinu dělat, </a:t>
            </a:r>
          </a:p>
          <a:p>
            <a:pPr algn="just" hangingPunct="0">
              <a:lnSpc>
                <a:spcPct val="100000"/>
              </a:lnSpc>
              <a:spcBef>
                <a:spcPts val="0"/>
              </a:spcBef>
              <a:spcAft>
                <a:spcPts val="0"/>
              </a:spcAft>
            </a:pPr>
            <a:r>
              <a:rPr lang="cs-CZ" sz="1600" dirty="0"/>
              <a:t>konkrétní rozpis prací: kdo, kdy, co, jak, s kým, kde, jak často bude dělat, </a:t>
            </a:r>
          </a:p>
          <a:p>
            <a:pPr algn="just" hangingPunct="0">
              <a:lnSpc>
                <a:spcPct val="100000"/>
              </a:lnSpc>
              <a:spcBef>
                <a:spcPts val="0"/>
              </a:spcBef>
              <a:spcAft>
                <a:spcPts val="0"/>
              </a:spcAft>
            </a:pPr>
            <a:r>
              <a:rPr lang="cs-CZ" sz="1600" dirty="0"/>
              <a:t>shluky podobných dílčích aktivit = </a:t>
            </a:r>
            <a:r>
              <a:rPr lang="cs-CZ" sz="1600" b="1" dirty="0"/>
              <a:t>klíčové aktivity</a:t>
            </a:r>
            <a:r>
              <a:rPr lang="cs-CZ" sz="1600" dirty="0"/>
              <a:t> (seřaďte v žádosti chronologicky nebo v nějaké jasné logice), </a:t>
            </a:r>
          </a:p>
          <a:p>
            <a:pPr algn="just" hangingPunct="0">
              <a:lnSpc>
                <a:spcPct val="100000"/>
              </a:lnSpc>
              <a:spcBef>
                <a:spcPts val="0"/>
              </a:spcBef>
              <a:spcAft>
                <a:spcPts val="0"/>
              </a:spcAft>
            </a:pPr>
            <a:r>
              <a:rPr lang="cs-CZ" sz="1600" dirty="0"/>
              <a:t>např. pracovní a bilanční diagnostika, pořádání příměstských táborů pro děti pracujících rodičů.</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17</a:t>
            </a:fld>
            <a:endParaRPr lang="cs-CZ" dirty="0"/>
          </a:p>
        </p:txBody>
      </p:sp>
    </p:spTree>
    <p:extLst>
      <p:ext uri="{BB962C8B-B14F-4D97-AF65-F5344CB8AC3E}">
        <p14:creationId xmlns:p14="http://schemas.microsoft.com/office/powerpoint/2010/main" val="2724019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467544" y="1268760"/>
            <a:ext cx="8424936" cy="5184576"/>
          </a:xfrm>
        </p:spPr>
        <p:txBody>
          <a:bodyPr/>
          <a:lstStyle/>
          <a:p>
            <a:pPr marL="0" lvl="0" indent="0">
              <a:buNone/>
            </a:pPr>
            <a:r>
              <a:rPr lang="cs-CZ" sz="1800" b="1" u="sng" cap="all" dirty="0"/>
              <a:t>3. Jak ověříme, že jsme byli úspěšní?</a:t>
            </a:r>
            <a:r>
              <a:rPr lang="cs-CZ" sz="1600" dirty="0"/>
              <a:t>.</a:t>
            </a:r>
          </a:p>
          <a:p>
            <a:pPr lvl="1">
              <a:lnSpc>
                <a:spcPct val="100000"/>
              </a:lnSpc>
              <a:spcBef>
                <a:spcPts val="0"/>
              </a:spcBef>
            </a:pPr>
            <a:r>
              <a:rPr lang="cs-CZ" sz="1600" dirty="0"/>
              <a:t>Základním nástrojem jsou </a:t>
            </a:r>
            <a:r>
              <a:rPr lang="cs-CZ" sz="1600" b="1" dirty="0"/>
              <a:t>indikátory</a:t>
            </a:r>
            <a:r>
              <a:rPr lang="cs-CZ" sz="1600" dirty="0"/>
              <a:t> OPZ.</a:t>
            </a:r>
          </a:p>
          <a:p>
            <a:pPr lvl="1">
              <a:lnSpc>
                <a:spcPct val="100000"/>
              </a:lnSpc>
              <a:spcBef>
                <a:spcPts val="0"/>
              </a:spcBef>
            </a:pPr>
            <a:r>
              <a:rPr lang="cs-CZ" sz="1600" b="1" dirty="0"/>
              <a:t>U indikátorů se setkáváme s dělením na: </a:t>
            </a:r>
            <a:endParaRPr lang="cs-CZ" sz="1600" dirty="0"/>
          </a:p>
          <a:p>
            <a:pPr marL="414000" lvl="1" indent="0">
              <a:lnSpc>
                <a:spcPct val="100000"/>
              </a:lnSpc>
              <a:spcBef>
                <a:spcPts val="0"/>
              </a:spcBef>
              <a:buNone/>
            </a:pPr>
            <a:r>
              <a:rPr lang="cs-CZ" sz="1600" dirty="0"/>
              <a:t>	</a:t>
            </a:r>
            <a:r>
              <a:rPr lang="cs-CZ" sz="1600" b="1" dirty="0"/>
              <a:t>1) Výstupy </a:t>
            </a:r>
            <a:r>
              <a:rPr lang="cs-CZ" sz="1600" dirty="0"/>
              <a:t>= indikátory se závazkem,</a:t>
            </a:r>
          </a:p>
          <a:p>
            <a:pPr marL="414000" lvl="1" indent="0">
              <a:lnSpc>
                <a:spcPct val="100000"/>
              </a:lnSpc>
              <a:spcBef>
                <a:spcPts val="0"/>
              </a:spcBef>
              <a:spcAft>
                <a:spcPts val="0"/>
              </a:spcAft>
              <a:buNone/>
            </a:pPr>
            <a:r>
              <a:rPr lang="cs-CZ" sz="1600" b="1" dirty="0"/>
              <a:t>	2) Výsledky </a:t>
            </a:r>
            <a:r>
              <a:rPr lang="cs-CZ" sz="1600" dirty="0"/>
              <a:t>= indikátory bez závazku, ale je nutné je sledovat.</a:t>
            </a:r>
          </a:p>
          <a:p>
            <a:pPr marL="0" lvl="1" indent="0">
              <a:lnSpc>
                <a:spcPct val="10000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každá aktivita musí mít nějaký konkrétní, měřitelný a dokladovatelný výstup,</a:t>
            </a:r>
          </a:p>
          <a:p>
            <a:pPr algn="just" hangingPunct="0">
              <a:lnSpc>
                <a:spcPct val="100000"/>
              </a:lnSpc>
              <a:spcBef>
                <a:spcPts val="0"/>
              </a:spcBef>
              <a:spcAft>
                <a:spcPts val="1200"/>
              </a:spcAft>
            </a:pPr>
            <a:r>
              <a:rPr lang="cs-CZ" sz="1600" dirty="0"/>
              <a:t>indikátory jsou ukazatele úspěchu, naplnění cíle, a to v předem stanovené míře, </a:t>
            </a:r>
            <a:br>
              <a:rPr lang="cs-CZ" sz="1600" dirty="0"/>
            </a:br>
            <a:r>
              <a:rPr lang="cs-CZ" sz="1600" dirty="0"/>
              <a:t>např. 5 rekvalifikovaných osob – doloženo smlouvami s účastníky a prezenčními listinami.</a:t>
            </a:r>
          </a:p>
          <a:p>
            <a:pPr lvl="1">
              <a:lnSpc>
                <a:spcPct val="100000"/>
              </a:lnSpc>
              <a:spcBef>
                <a:spcPts val="0"/>
              </a:spcBef>
              <a:spcAft>
                <a:spcPts val="1200"/>
              </a:spcAft>
            </a:pPr>
            <a:r>
              <a:rPr lang="cs-CZ" sz="1600" dirty="0"/>
              <a:t>V rámci přípravy projektu je dále nutné promýšlet veškerá možná </a:t>
            </a:r>
            <a:r>
              <a:rPr lang="cs-CZ" sz="1600" b="1" dirty="0"/>
              <a:t>rizika</a:t>
            </a:r>
            <a:r>
              <a:rPr lang="cs-CZ" sz="1600" dirty="0"/>
              <a:t>.</a:t>
            </a:r>
          </a:p>
          <a:p>
            <a:pPr marL="0" lvl="1" indent="0">
              <a:lnSpc>
                <a:spcPct val="100000"/>
              </a:lnSpc>
              <a:spcBef>
                <a:spcPts val="600"/>
              </a:spcBef>
              <a:spcAft>
                <a:spcPts val="600"/>
              </a:spcAft>
              <a:buSzPct val="100000"/>
              <a:buNone/>
            </a:pPr>
            <a:r>
              <a:rPr lang="cs-CZ" sz="1600" b="1" dirty="0"/>
              <a:t>Doporučení:</a:t>
            </a:r>
          </a:p>
          <a:p>
            <a:pPr lvl="0" algn="just" hangingPunct="0">
              <a:lnSpc>
                <a:spcPct val="100000"/>
              </a:lnSpc>
              <a:spcBef>
                <a:spcPts val="0"/>
              </a:spcBef>
              <a:spcAft>
                <a:spcPts val="0"/>
              </a:spcAft>
            </a:pPr>
            <a:r>
              <a:rPr lang="cs-CZ" sz="1600" dirty="0"/>
              <a:t>pojmenujte rizika úspěšné realizace projektu,</a:t>
            </a:r>
          </a:p>
          <a:p>
            <a:pPr lvl="0" algn="just" hangingPunct="0">
              <a:lnSpc>
                <a:spcPct val="100000"/>
              </a:lnSpc>
              <a:spcBef>
                <a:spcPts val="0"/>
              </a:spcBef>
              <a:spcAft>
                <a:spcPts val="0"/>
              </a:spcAft>
            </a:pPr>
            <a:r>
              <a:rPr lang="cs-CZ" sz="1600" dirty="0"/>
              <a:t>popište způsoby eliminace těchto rizik či záložní strategie v případě, že se rizika naplní,</a:t>
            </a:r>
          </a:p>
          <a:p>
            <a:pPr lvl="0" algn="just" hangingPunct="0">
              <a:lnSpc>
                <a:spcPct val="100000"/>
              </a:lnSpc>
              <a:spcBef>
                <a:spcPts val="0"/>
              </a:spcBef>
              <a:spcAft>
                <a:spcPts val="0"/>
              </a:spcAft>
            </a:pPr>
            <a:r>
              <a:rPr lang="cs-CZ" sz="1600" b="1" dirty="0"/>
              <a:t>rozlište: rizika na straně cílové skupiny </a:t>
            </a:r>
            <a:r>
              <a:rPr lang="cs-CZ" sz="1600" dirty="0"/>
              <a:t>(např. demotivace, fluktuace, nepřipravenost),</a:t>
            </a:r>
          </a:p>
          <a:p>
            <a:pPr marL="414000" lvl="1" indent="0" algn="just" hangingPunct="0">
              <a:lnSpc>
                <a:spcPct val="100000"/>
              </a:lnSpc>
              <a:spcBef>
                <a:spcPts val="0"/>
              </a:spcBef>
              <a:spcAft>
                <a:spcPts val="0"/>
              </a:spcAft>
              <a:buNone/>
            </a:pPr>
            <a:r>
              <a:rPr lang="cs-CZ" sz="1600" dirty="0"/>
              <a:t>	      </a:t>
            </a:r>
            <a:r>
              <a:rPr lang="cs-CZ" sz="1600" b="1" dirty="0"/>
              <a:t>rizika na straně realizátora </a:t>
            </a:r>
            <a:r>
              <a:rPr lang="cs-CZ" sz="1600" dirty="0"/>
              <a:t>(např. málo kreativní tým, nízká kvalifikace, 	    	      neznalost terénu, fluktuace),</a:t>
            </a:r>
          </a:p>
          <a:p>
            <a:pPr marL="414000" lvl="1" indent="0" algn="just" hangingPunct="0">
              <a:lnSpc>
                <a:spcPct val="100000"/>
              </a:lnSpc>
              <a:spcBef>
                <a:spcPts val="0"/>
              </a:spcBef>
              <a:spcAft>
                <a:spcPts val="0"/>
              </a:spcAft>
              <a:buNone/>
            </a:pPr>
            <a:r>
              <a:rPr lang="cs-CZ" sz="1600" dirty="0"/>
              <a:t>	      </a:t>
            </a:r>
            <a:r>
              <a:rPr lang="cs-CZ" sz="1600" b="1" dirty="0"/>
              <a:t>vnější rizika </a:t>
            </a:r>
            <a:r>
              <a:rPr lang="cs-CZ" sz="1600" dirty="0"/>
              <a:t>(např. ekonomická krize, komunální volby).</a:t>
            </a:r>
          </a:p>
          <a:p>
            <a:pPr lvl="1">
              <a:lnSpc>
                <a:spcPct val="100000"/>
              </a:lnSpc>
              <a:spcBef>
                <a:spcPts val="0"/>
              </a:spcBef>
            </a:pPr>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18</a:t>
            </a:fld>
            <a:endParaRPr lang="cs-CZ" dirty="0"/>
          </a:p>
        </p:txBody>
      </p:sp>
    </p:spTree>
    <p:extLst>
      <p:ext uri="{BB962C8B-B14F-4D97-AF65-F5344CB8AC3E}">
        <p14:creationId xmlns:p14="http://schemas.microsoft.com/office/powerpoint/2010/main" val="3309889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Logický rámec projektové žádosti</a:t>
            </a:r>
          </a:p>
        </p:txBody>
      </p:sp>
      <p:sp>
        <p:nvSpPr>
          <p:cNvPr id="3" name="Zástupný symbol pro obsah 2"/>
          <p:cNvSpPr>
            <a:spLocks noGrp="1"/>
          </p:cNvSpPr>
          <p:nvPr>
            <p:ph idx="1"/>
          </p:nvPr>
        </p:nvSpPr>
        <p:spPr>
          <a:xfrm>
            <a:off x="539552" y="1556792"/>
            <a:ext cx="8208912" cy="4320000"/>
          </a:xfrm>
        </p:spPr>
        <p:txBody>
          <a:bodyPr/>
          <a:lstStyle/>
          <a:p>
            <a:pPr marL="0" indent="0">
              <a:lnSpc>
                <a:spcPct val="100000"/>
              </a:lnSpc>
              <a:spcBef>
                <a:spcPts val="0"/>
              </a:spcBef>
              <a:buNone/>
            </a:pPr>
            <a:r>
              <a:rPr lang="cs-CZ" sz="1600" dirty="0"/>
              <a:t>Nástroj, který ve velmi koncentrované podobě </a:t>
            </a:r>
            <a:r>
              <a:rPr lang="cs-CZ" sz="1600" b="1" dirty="0"/>
              <a:t>obsahuje</a:t>
            </a:r>
            <a:r>
              <a:rPr lang="cs-CZ" sz="1600" dirty="0"/>
              <a:t> </a:t>
            </a:r>
            <a:r>
              <a:rPr lang="cs-CZ" sz="1600" b="1" dirty="0"/>
              <a:t>základní informace o projektu</a:t>
            </a:r>
            <a:r>
              <a:rPr lang="cs-CZ" sz="1600" dirty="0"/>
              <a:t> </a:t>
            </a:r>
            <a:br>
              <a:rPr lang="cs-CZ" sz="1600" dirty="0"/>
            </a:br>
            <a:r>
              <a:rPr lang="cs-CZ" sz="1600" dirty="0"/>
              <a:t>a zároveň </a:t>
            </a:r>
            <a:r>
              <a:rPr lang="cs-CZ" sz="1600" b="1" dirty="0"/>
              <a:t>ověřuje logiku projektu</a:t>
            </a:r>
            <a:r>
              <a:rPr lang="cs-CZ" sz="1600" dirty="0"/>
              <a:t> (vazbu mezi činnostmi, výstupy a cíli projektu).</a:t>
            </a:r>
          </a:p>
          <a:p>
            <a:pPr marL="0" indent="0" hangingPunct="0">
              <a:buNone/>
            </a:pPr>
            <a:r>
              <a:rPr lang="cs-CZ" sz="1800" b="1" u="sng" cap="all" dirty="0"/>
              <a:t>Logický rámec umožňuje: </a:t>
            </a:r>
            <a:endParaRPr lang="cs-CZ" sz="1800" u="sng" cap="all" dirty="0"/>
          </a:p>
          <a:p>
            <a:pPr lvl="0" hangingPunct="0">
              <a:lnSpc>
                <a:spcPct val="100000"/>
              </a:lnSpc>
              <a:spcBef>
                <a:spcPts val="0"/>
              </a:spcBef>
              <a:spcAft>
                <a:spcPts val="300"/>
              </a:spcAft>
            </a:pPr>
            <a:r>
              <a:rPr lang="cs-CZ" sz="1600" dirty="0"/>
              <a:t>organizaci a systemizaci celkového myšlení o projektu, </a:t>
            </a:r>
          </a:p>
          <a:p>
            <a:pPr lvl="0" hangingPunct="0">
              <a:lnSpc>
                <a:spcPct val="100000"/>
              </a:lnSpc>
              <a:spcBef>
                <a:spcPts val="0"/>
              </a:spcBef>
              <a:spcAft>
                <a:spcPts val="300"/>
              </a:spcAft>
            </a:pPr>
            <a:r>
              <a:rPr lang="cs-CZ" sz="1600" dirty="0"/>
              <a:t>upřesnění vztahů mezi cílem, účelem, výstupem a aktivitami projektu, </a:t>
            </a:r>
          </a:p>
          <a:p>
            <a:pPr lvl="0" hangingPunct="0">
              <a:lnSpc>
                <a:spcPct val="100000"/>
              </a:lnSpc>
              <a:spcBef>
                <a:spcPts val="0"/>
              </a:spcBef>
              <a:spcAft>
                <a:spcPts val="300"/>
              </a:spcAft>
            </a:pPr>
            <a:r>
              <a:rPr lang="cs-CZ" sz="1600" dirty="0"/>
              <a:t>jasné stanovení výkonnostních ukazatelů a kritérií, </a:t>
            </a:r>
          </a:p>
          <a:p>
            <a:pPr lvl="0" hangingPunct="0">
              <a:lnSpc>
                <a:spcPct val="100000"/>
              </a:lnSpc>
              <a:spcBef>
                <a:spcPts val="0"/>
              </a:spcBef>
              <a:spcAft>
                <a:spcPts val="300"/>
              </a:spcAft>
            </a:pPr>
            <a:r>
              <a:rPr lang="cs-CZ" sz="1600" dirty="0"/>
              <a:t>provádění kontroly dosažení cílů, účelu, realizaci výstupů a aktivit projektu, </a:t>
            </a:r>
          </a:p>
          <a:p>
            <a:pPr lvl="0" hangingPunct="0">
              <a:lnSpc>
                <a:spcPct val="100000"/>
              </a:lnSpc>
              <a:spcBef>
                <a:spcPts val="0"/>
              </a:spcBef>
              <a:spcAft>
                <a:spcPts val="300"/>
              </a:spcAft>
            </a:pPr>
            <a:r>
              <a:rPr lang="cs-CZ" sz="1600" dirty="0"/>
              <a:t>udržovat rychlý a srozumitelný přehled o obsahu, rozsahu a zaměření projektu.</a:t>
            </a:r>
          </a:p>
          <a:p>
            <a:pPr marL="0" indent="0" hangingPunct="0">
              <a:buNone/>
            </a:pPr>
            <a:r>
              <a:rPr lang="cs-CZ" sz="1600" b="1" dirty="0"/>
              <a:t>Doporučení:</a:t>
            </a:r>
          </a:p>
          <a:p>
            <a:pPr lvl="0" hangingPunct="0">
              <a:lnSpc>
                <a:spcPct val="100000"/>
              </a:lnSpc>
              <a:spcBef>
                <a:spcPts val="0"/>
              </a:spcBef>
              <a:spcAft>
                <a:spcPts val="0"/>
              </a:spcAft>
            </a:pPr>
            <a:r>
              <a:rPr lang="cs-CZ" sz="1600" dirty="0"/>
              <a:t>sestavuje se před samotným psaním projektu,</a:t>
            </a:r>
          </a:p>
          <a:p>
            <a:pPr lvl="0" hangingPunct="0">
              <a:lnSpc>
                <a:spcPct val="100000"/>
              </a:lnSpc>
              <a:spcBef>
                <a:spcPts val="0"/>
              </a:spcBef>
              <a:spcAft>
                <a:spcPts val="0"/>
              </a:spcAft>
            </a:pPr>
            <a:r>
              <a:rPr lang="cs-CZ" sz="1600" dirty="0"/>
              <a:t>sepsání žádosti je pak mnohem jednodušší a hlavně je žádost správně strukturovaná a přehledná.</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19</a:t>
            </a:fld>
            <a:endParaRPr lang="cs-CZ" dirty="0"/>
          </a:p>
        </p:txBody>
      </p:sp>
    </p:spTree>
    <p:extLst>
      <p:ext uri="{BB962C8B-B14F-4D97-AF65-F5344CB8AC3E}">
        <p14:creationId xmlns:p14="http://schemas.microsoft.com/office/powerpoint/2010/main" val="146870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Harmonogram semináře</a:t>
            </a:r>
          </a:p>
        </p:txBody>
      </p:sp>
      <p:sp>
        <p:nvSpPr>
          <p:cNvPr id="3" name="Zástupný symbol pro obsah 2"/>
          <p:cNvSpPr>
            <a:spLocks noGrp="1"/>
          </p:cNvSpPr>
          <p:nvPr>
            <p:ph idx="1"/>
          </p:nvPr>
        </p:nvSpPr>
        <p:spPr>
          <a:xfrm>
            <a:off x="395536" y="1628800"/>
            <a:ext cx="8496944" cy="5229200"/>
          </a:xfrm>
        </p:spPr>
        <p:txBody>
          <a:bodyPr/>
          <a:lstStyle/>
          <a:p>
            <a:pPr marL="0" indent="0">
              <a:lnSpc>
                <a:spcPct val="100000"/>
              </a:lnSpc>
              <a:spcBef>
                <a:spcPts val="0"/>
              </a:spcBef>
              <a:buNone/>
            </a:pPr>
            <a:r>
              <a:rPr lang="cs-CZ" b="1" dirty="0"/>
              <a:t>Seminář pro oprávněné žadatele 10:00 – 13:00 hod. </a:t>
            </a:r>
            <a:br>
              <a:rPr lang="cs-CZ" b="1" dirty="0"/>
            </a:br>
            <a:endParaRPr lang="cs-CZ" sz="800" b="1" dirty="0"/>
          </a:p>
          <a:p>
            <a:pPr>
              <a:lnSpc>
                <a:spcPct val="100000"/>
              </a:lnSpc>
              <a:spcBef>
                <a:spcPts val="0"/>
              </a:spcBef>
              <a:spcAft>
                <a:spcPts val="0"/>
              </a:spcAft>
              <a:buFont typeface="Courier New" panose="02070309020205020404" pitchFamily="49" charset="0"/>
              <a:buChar char="o"/>
            </a:pPr>
            <a:r>
              <a:rPr lang="cs-CZ" dirty="0"/>
              <a:t>Zahájení semináře, úvodní informace</a:t>
            </a:r>
          </a:p>
          <a:p>
            <a:pPr>
              <a:lnSpc>
                <a:spcPct val="100000"/>
              </a:lnSpc>
              <a:spcBef>
                <a:spcPts val="0"/>
              </a:spcBef>
              <a:spcAft>
                <a:spcPts val="0"/>
              </a:spcAft>
              <a:buFont typeface="Courier New" panose="02070309020205020404" pitchFamily="49" charset="0"/>
              <a:buChar char="o"/>
            </a:pPr>
            <a:r>
              <a:rPr lang="cs-CZ" dirty="0"/>
              <a:t>Představení výzev</a:t>
            </a:r>
          </a:p>
          <a:p>
            <a:pPr>
              <a:lnSpc>
                <a:spcPct val="100000"/>
              </a:lnSpc>
              <a:spcBef>
                <a:spcPts val="0"/>
              </a:spcBef>
              <a:spcAft>
                <a:spcPts val="0"/>
              </a:spcAft>
              <a:buFont typeface="Courier New" panose="02070309020205020404" pitchFamily="49" charset="0"/>
              <a:buChar char="o"/>
            </a:pPr>
            <a:r>
              <a:rPr lang="cs-CZ" dirty="0"/>
              <a:t>Projektová žádost CLLD v OPZ </a:t>
            </a:r>
          </a:p>
          <a:p>
            <a:pPr>
              <a:lnSpc>
                <a:spcPct val="100000"/>
              </a:lnSpc>
              <a:spcBef>
                <a:spcPts val="0"/>
              </a:spcBef>
              <a:spcAft>
                <a:spcPts val="0"/>
              </a:spcAft>
              <a:buFont typeface="Courier New" panose="02070309020205020404" pitchFamily="49" charset="0"/>
              <a:buChar char="o"/>
            </a:pPr>
            <a:r>
              <a:rPr lang="cs-CZ" dirty="0"/>
              <a:t>Způsobilost výdajů</a:t>
            </a:r>
          </a:p>
          <a:p>
            <a:pPr>
              <a:lnSpc>
                <a:spcPct val="100000"/>
              </a:lnSpc>
              <a:spcBef>
                <a:spcPts val="0"/>
              </a:spcBef>
              <a:spcAft>
                <a:spcPts val="0"/>
              </a:spcAft>
              <a:buFont typeface="Courier New" panose="02070309020205020404" pitchFamily="49" charset="0"/>
              <a:buChar char="o"/>
            </a:pPr>
            <a:r>
              <a:rPr lang="cs-CZ" dirty="0"/>
              <a:t>Projektová žádost CLLD v IS KP14+ (základní seznámení)</a:t>
            </a:r>
          </a:p>
          <a:p>
            <a:pPr>
              <a:lnSpc>
                <a:spcPct val="100000"/>
              </a:lnSpc>
              <a:spcBef>
                <a:spcPts val="0"/>
              </a:spcBef>
              <a:spcAft>
                <a:spcPts val="0"/>
              </a:spcAft>
              <a:buFont typeface="Courier New" panose="02070309020205020404" pitchFamily="49" charset="0"/>
              <a:buChar char="o"/>
            </a:pPr>
            <a:r>
              <a:rPr lang="cs-CZ" dirty="0"/>
              <a:t>Způsob hodnocení a výběru projektů</a:t>
            </a:r>
          </a:p>
          <a:p>
            <a:pPr>
              <a:lnSpc>
                <a:spcPct val="100000"/>
              </a:lnSpc>
              <a:spcBef>
                <a:spcPts val="0"/>
              </a:spcBef>
              <a:spcAft>
                <a:spcPts val="0"/>
              </a:spcAft>
              <a:buFont typeface="Courier New" panose="02070309020205020404" pitchFamily="49" charset="0"/>
              <a:buChar char="o"/>
            </a:pPr>
            <a:r>
              <a:rPr lang="cs-CZ" dirty="0"/>
              <a:t>Dotazy, diskuse</a:t>
            </a:r>
          </a:p>
          <a:p>
            <a:pPr marL="0" indent="0">
              <a:lnSpc>
                <a:spcPct val="100000"/>
              </a:lnSpc>
              <a:buNone/>
            </a:pPr>
            <a:endParaRPr lang="cs-CZ" sz="1200" b="1" dirty="0"/>
          </a:p>
          <a:p>
            <a:pPr marL="0" indent="0">
              <a:buNone/>
            </a:pPr>
            <a:endParaRPr lang="cs-CZ" sz="1600" dirty="0"/>
          </a:p>
          <a:p>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a:t>
            </a:fld>
            <a:endParaRPr lang="cs-CZ" dirty="0"/>
          </a:p>
        </p:txBody>
      </p:sp>
    </p:spTree>
    <p:extLst>
      <p:ext uri="{BB962C8B-B14F-4D97-AF65-F5344CB8AC3E}">
        <p14:creationId xmlns:p14="http://schemas.microsoft.com/office/powerpoint/2010/main" val="435743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a:t>clld v IS KP14+</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4567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481964" y="1916832"/>
            <a:ext cx="7897525" cy="432048"/>
          </a:xfrm>
          <a:solidFill>
            <a:schemeClr val="accent2">
              <a:lumMod val="20000"/>
              <a:lumOff val="80000"/>
            </a:schemeClr>
          </a:solidFill>
        </p:spPr>
        <p:txBody>
          <a:bodyPr/>
          <a:lstStyle/>
          <a:p>
            <a:pPr marL="0" indent="0">
              <a:buNone/>
            </a:pPr>
            <a:r>
              <a:rPr lang="cs-CZ" b="1" dirty="0"/>
              <a:t>    Zřízení elektronického podpisu a datové schránky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21</a:t>
            </a:fld>
            <a:endParaRPr lang="cs-CZ" dirty="0"/>
          </a:p>
        </p:txBody>
      </p:sp>
      <p:sp>
        <p:nvSpPr>
          <p:cNvPr id="5" name="Obdélník 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6" name="Obdélník 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7" name="Obdélník 6"/>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8" name="Obdélník 7"/>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0"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87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539552" y="1196752"/>
            <a:ext cx="8352928" cy="5184576"/>
          </a:xfrm>
          <a:ln>
            <a:noFill/>
          </a:ln>
        </p:spPr>
        <p:txBody>
          <a:bodyPr/>
          <a:lstStyle/>
          <a:p>
            <a:pPr marL="0" indent="0">
              <a:buNone/>
            </a:pPr>
            <a:r>
              <a:rPr lang="cs-CZ" sz="1600" b="1" u="sng" dirty="0"/>
              <a:t>PORTÁL IS KP14+</a:t>
            </a:r>
          </a:p>
          <a:p>
            <a:pPr>
              <a:lnSpc>
                <a:spcPct val="100000"/>
              </a:lnSpc>
              <a:spcBef>
                <a:spcPts val="0"/>
              </a:spcBef>
              <a:spcAft>
                <a:spcPts val="0"/>
              </a:spcAft>
            </a:pPr>
            <a:r>
              <a:rPr lang="cs-CZ" sz="1400" b="1" dirty="0"/>
              <a:t>Produkční </a:t>
            </a:r>
            <a:r>
              <a:rPr lang="cs-CZ" sz="1400" dirty="0"/>
              <a:t>(ostré) </a:t>
            </a:r>
            <a:r>
              <a:rPr lang="cs-CZ" sz="1400" b="1" dirty="0"/>
              <a:t>prostředí </a:t>
            </a:r>
            <a:r>
              <a:rPr lang="cs-CZ" sz="1400" dirty="0"/>
              <a:t>(slouží pro realizaci OP, zadávají se pouze ostrá data)</a:t>
            </a:r>
          </a:p>
          <a:p>
            <a:pPr lvl="1">
              <a:spcBef>
                <a:spcPts val="0"/>
              </a:spcBef>
              <a:spcAft>
                <a:spcPts val="0"/>
              </a:spcAft>
            </a:pPr>
            <a:r>
              <a:rPr lang="cs-CZ" sz="1400" b="1" u="sng" dirty="0">
                <a:solidFill>
                  <a:schemeClr val="tx1">
                    <a:lumMod val="60000"/>
                    <a:lumOff val="40000"/>
                  </a:schemeClr>
                </a:solidFill>
                <a:hlinkClick r:id="rId3"/>
              </a:rPr>
              <a:t>https://mseu.mssf.cz</a:t>
            </a:r>
            <a:r>
              <a:rPr lang="cs-CZ" sz="1400" b="1" u="sng" dirty="0">
                <a:solidFill>
                  <a:schemeClr val="tx1">
                    <a:lumMod val="60000"/>
                    <a:lumOff val="40000"/>
                  </a:schemeClr>
                </a:solidFill>
              </a:rPr>
              <a:t>  </a:t>
            </a:r>
            <a:endParaRPr lang="cs-CZ" sz="1400" b="1" u="sng" dirty="0"/>
          </a:p>
          <a:p>
            <a:pPr>
              <a:spcBef>
                <a:spcPts val="0"/>
              </a:spcBef>
              <a:spcAft>
                <a:spcPts val="0"/>
              </a:spcAft>
            </a:pPr>
            <a:r>
              <a:rPr lang="cs-CZ" sz="1400" b="1" dirty="0"/>
              <a:t>Technická podpora IS KP14+ </a:t>
            </a:r>
            <a:r>
              <a:rPr lang="cs-CZ" sz="1400" dirty="0"/>
              <a:t>v rámci OPZ </a:t>
            </a:r>
          </a:p>
          <a:p>
            <a:pPr lvl="1">
              <a:spcBef>
                <a:spcPts val="0"/>
              </a:spcBef>
              <a:spcAft>
                <a:spcPts val="600"/>
              </a:spcAft>
            </a:pPr>
            <a:r>
              <a:rPr lang="cs-CZ" sz="1400" b="1" u="sng" dirty="0">
                <a:hlinkClick r:id="rId4"/>
              </a:rPr>
              <a:t>iskp@mpsv.cz</a:t>
            </a:r>
            <a:endParaRPr lang="cs-CZ" sz="1400" b="1" u="sng" dirty="0"/>
          </a:p>
          <a:p>
            <a:pPr lvl="1">
              <a:lnSpc>
                <a:spcPct val="100000"/>
              </a:lnSpc>
              <a:spcBef>
                <a:spcPts val="0"/>
              </a:spcBef>
              <a:spcAft>
                <a:spcPts val="600"/>
              </a:spcAft>
            </a:pPr>
            <a:r>
              <a:rPr lang="cs-CZ" sz="1400" b="1" u="sng" dirty="0"/>
              <a:t>Provozní doba:</a:t>
            </a:r>
            <a:r>
              <a:rPr lang="cs-CZ" sz="1400" b="1" dirty="0"/>
              <a:t> </a:t>
            </a:r>
            <a:r>
              <a:rPr lang="cs-CZ" sz="1200" dirty="0"/>
              <a:t>v pracovních dnech od 8:00 do 16:00 hod.</a:t>
            </a:r>
            <a:r>
              <a:rPr lang="cs-CZ" sz="1200" b="1" dirty="0"/>
              <a:t> </a:t>
            </a:r>
            <a:r>
              <a:rPr lang="cs-CZ" sz="1200" dirty="0"/>
              <a:t>Reakci na váš požadavek garantujeme do 4 hodin v rámci provozní doby technické podpory od obdržení požadavku. Dotazy zaslané mimo provozní dobu budou řešeny nejpozději následující pracovní den.</a:t>
            </a:r>
            <a:endParaRPr lang="cs-CZ" sz="1200" b="1" u="sng" dirty="0"/>
          </a:p>
          <a:p>
            <a:pPr marL="0" indent="0">
              <a:lnSpc>
                <a:spcPct val="100000"/>
              </a:lnSpc>
              <a:spcBef>
                <a:spcPts val="0"/>
              </a:spcBef>
              <a:buNone/>
            </a:pPr>
            <a:r>
              <a:rPr lang="cs-CZ" sz="1600" b="1" u="sng" cap="all" dirty="0"/>
              <a:t>Edukační video</a:t>
            </a:r>
          </a:p>
          <a:p>
            <a:pPr lvl="1">
              <a:spcBef>
                <a:spcPts val="0"/>
              </a:spcBef>
              <a:spcAft>
                <a:spcPts val="600"/>
              </a:spcAft>
            </a:pPr>
            <a:r>
              <a:rPr lang="cs-CZ" sz="1400" b="1" u="sng" dirty="0">
                <a:solidFill>
                  <a:schemeClr val="tx1">
                    <a:lumMod val="60000"/>
                    <a:lumOff val="40000"/>
                  </a:schemeClr>
                </a:solidFill>
                <a:hlinkClick r:id="rId5"/>
              </a:rPr>
              <a:t>http://www.strukturalni-fondy.cz/cs/Jak-na-projekt/Elektronicka-zadost/Edukacni-videa</a:t>
            </a:r>
            <a:r>
              <a:rPr lang="cs-CZ" sz="1400" b="1" u="sng" dirty="0">
                <a:solidFill>
                  <a:schemeClr val="tx1">
                    <a:lumMod val="60000"/>
                    <a:lumOff val="40000"/>
                  </a:schemeClr>
                </a:solidFill>
              </a:rPr>
              <a:t> </a:t>
            </a:r>
            <a:endParaRPr lang="cs-CZ" sz="1600" b="1" u="sng" dirty="0"/>
          </a:p>
          <a:p>
            <a:pPr marL="0" lvl="1" indent="0">
              <a:lnSpc>
                <a:spcPct val="100000"/>
              </a:lnSpc>
              <a:spcBef>
                <a:spcPts val="0"/>
              </a:spcBef>
              <a:spcAft>
                <a:spcPts val="600"/>
              </a:spcAft>
              <a:buSzPct val="100000"/>
              <a:buNone/>
            </a:pPr>
            <a:r>
              <a:rPr lang="cs-CZ" sz="1600" b="1" u="sng" dirty="0"/>
              <a:t>PŘÍRUČKY OPZ</a:t>
            </a:r>
            <a:endParaRPr lang="cs-CZ" sz="1400" b="1" u="sng" dirty="0"/>
          </a:p>
          <a:p>
            <a:pPr lvl="1">
              <a:spcBef>
                <a:spcPts val="0"/>
              </a:spcBef>
              <a:spcAft>
                <a:spcPts val="600"/>
              </a:spcAft>
            </a:pPr>
            <a:r>
              <a:rPr lang="cs-CZ" sz="1400" b="1" u="sng" dirty="0">
                <a:solidFill>
                  <a:schemeClr val="tx1">
                    <a:lumMod val="60000"/>
                    <a:lumOff val="40000"/>
                  </a:schemeClr>
                </a:solidFill>
                <a:hlinkClick r:id="rId6"/>
              </a:rPr>
              <a:t>http://www.esfcr.cz/dokumenty-opz</a:t>
            </a:r>
            <a:r>
              <a:rPr lang="cs-CZ" sz="1400" b="1" dirty="0"/>
              <a:t> </a:t>
            </a:r>
          </a:p>
          <a:p>
            <a:pPr lvl="1">
              <a:spcBef>
                <a:spcPts val="0"/>
              </a:spcBef>
              <a:spcAft>
                <a:spcPts val="600"/>
              </a:spcAft>
            </a:pPr>
            <a:r>
              <a:rPr lang="cs-CZ" sz="1400" b="1" dirty="0"/>
              <a:t>Pokyny k vyplnění žádosti o podporu v IS KP14+ </a:t>
            </a:r>
            <a:r>
              <a:rPr lang="cs-CZ" sz="1400" dirty="0"/>
              <a:t>(v aktuálním vydání)</a:t>
            </a:r>
          </a:p>
          <a:p>
            <a:pPr marL="0" lvl="1" indent="0">
              <a:lnSpc>
                <a:spcPct val="100000"/>
              </a:lnSpc>
              <a:spcBef>
                <a:spcPts val="0"/>
              </a:spcBef>
              <a:spcAft>
                <a:spcPts val="600"/>
              </a:spcAft>
              <a:buSzPct val="100000"/>
              <a:buNone/>
            </a:pPr>
            <a:r>
              <a:rPr lang="cs-CZ" sz="1600" b="1" u="sng" dirty="0"/>
              <a:t>TEXTACE VÝZVY ŘO OPZ PRO MAS Č. 047</a:t>
            </a:r>
          </a:p>
          <a:p>
            <a:pPr lvl="1">
              <a:spcBef>
                <a:spcPts val="0"/>
              </a:spcBef>
              <a:spcAft>
                <a:spcPts val="600"/>
              </a:spcAft>
            </a:pPr>
            <a:r>
              <a:rPr lang="cs-CZ" sz="1400" b="1" u="sng" dirty="0">
                <a:hlinkClick r:id="rId7"/>
              </a:rPr>
              <a:t>https://www.esfcr.cz/2-3-opz-komunitne-vedeny-mistni-rozvoj</a:t>
            </a:r>
            <a:endParaRPr lang="cs-CZ" sz="1400" b="1" u="sng" dirty="0"/>
          </a:p>
          <a:p>
            <a:pPr marL="0" lvl="1" indent="0">
              <a:lnSpc>
                <a:spcPct val="100000"/>
              </a:lnSpc>
              <a:spcBef>
                <a:spcPts val="0"/>
              </a:spcBef>
              <a:spcAft>
                <a:spcPts val="600"/>
              </a:spcAft>
              <a:buSzPct val="100000"/>
              <a:buNone/>
            </a:pPr>
            <a:r>
              <a:rPr lang="cs-CZ" sz="1600" b="1" u="sng" dirty="0"/>
              <a:t>TEXTACE VÝZEV MAS</a:t>
            </a:r>
          </a:p>
          <a:p>
            <a:pPr lvl="1">
              <a:spcBef>
                <a:spcPts val="0"/>
              </a:spcBef>
              <a:spcAft>
                <a:spcPts val="600"/>
              </a:spcAft>
            </a:pPr>
            <a:r>
              <a:rPr lang="cs-CZ" sz="1400" b="1" u="sng" dirty="0"/>
              <a:t>https://www.esfcr.cz/vyzvy-mas-opz</a:t>
            </a:r>
          </a:p>
          <a:p>
            <a:pPr marL="414000" lvl="1" indent="0">
              <a:spcBef>
                <a:spcPts val="0"/>
              </a:spcBef>
              <a:spcAft>
                <a:spcPts val="600"/>
              </a:spcAft>
              <a:buNone/>
            </a:pPr>
            <a:endParaRPr lang="cs-CZ" sz="1400" dirty="0"/>
          </a:p>
          <a:p>
            <a:pPr marL="414000" lvl="1" indent="0">
              <a:lnSpc>
                <a:spcPct val="100000"/>
              </a:lnSpc>
              <a:spcBef>
                <a:spcPts val="0"/>
              </a:spcBef>
              <a:spcAft>
                <a:spcPts val="600"/>
              </a:spcAft>
              <a:buNone/>
            </a:pPr>
            <a:endParaRPr lang="cs-CZ" sz="1200" b="1" dirty="0"/>
          </a:p>
          <a:p>
            <a:pPr marL="0" indent="0">
              <a:buNone/>
            </a:pPr>
            <a:r>
              <a:rPr lang="cs-CZ" dirty="0"/>
              <a:t>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22</a:t>
            </a:fld>
            <a:endParaRPr lang="cs-CZ" dirty="0"/>
          </a:p>
        </p:txBody>
      </p:sp>
    </p:spTree>
    <p:extLst>
      <p:ext uri="{BB962C8B-B14F-4D97-AF65-F5344CB8AC3E}">
        <p14:creationId xmlns:p14="http://schemas.microsoft.com/office/powerpoint/2010/main" val="589345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Titulní obrazovka </a:t>
            </a:r>
            <a:r>
              <a:rPr lang="cs-CZ" dirty="0" err="1"/>
              <a:t>Is</a:t>
            </a:r>
            <a:r>
              <a:rPr lang="cs-CZ" dirty="0"/>
              <a:t> kp14+</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23</a:t>
            </a:fld>
            <a:endParaRPr lang="cs-CZ" dirty="0"/>
          </a:p>
        </p:txBody>
      </p:sp>
      <p:sp>
        <p:nvSpPr>
          <p:cNvPr id="3" name="Zástupný symbol pro obsah 2"/>
          <p:cNvSpPr>
            <a:spLocks noGrp="1"/>
          </p:cNvSpPr>
          <p:nvPr>
            <p:ph idx="1"/>
          </p:nvPr>
        </p:nvSpPr>
        <p:spPr/>
        <p:txBody>
          <a:bodyPr/>
          <a:lstStyle/>
          <a:p>
            <a:endParaRPr lang="cs-C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52" y="1269733"/>
            <a:ext cx="8553863" cy="511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6710024" y="2732803"/>
            <a:ext cx="2001416" cy="436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2006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menu</a:t>
            </a:r>
          </a:p>
        </p:txBody>
      </p:sp>
      <p:sp>
        <p:nvSpPr>
          <p:cNvPr id="3" name="Zástupný symbol pro obsah 2"/>
          <p:cNvSpPr>
            <a:spLocks noGrp="1"/>
          </p:cNvSpPr>
          <p:nvPr>
            <p:ph idx="1"/>
          </p:nvPr>
        </p:nvSpPr>
        <p:spPr>
          <a:xfrm>
            <a:off x="437966" y="2184140"/>
            <a:ext cx="8064000" cy="1316868"/>
          </a:xfrm>
        </p:spPr>
        <p:txBody>
          <a:bodyPr/>
          <a:lstStyle/>
          <a:p>
            <a:pPr marL="432000" lvl="1" indent="-432000">
              <a:lnSpc>
                <a:spcPts val="2100"/>
              </a:lnSpc>
              <a:spcBef>
                <a:spcPts val="0"/>
              </a:spcBef>
              <a:spcAft>
                <a:spcPts val="0"/>
              </a:spcAft>
              <a:buSzPct val="100000"/>
              <a:buFont typeface="Wingdings" panose="05000000000000000000" pitchFamily="2" charset="2"/>
              <a:buChar char=""/>
            </a:pPr>
            <a:r>
              <a:rPr lang="cs-CZ" sz="1800" b="1" dirty="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a:t>Evaluátor</a:t>
            </a:r>
          </a:p>
          <a:p>
            <a:pPr marL="432000" lvl="1" indent="-432000">
              <a:lnSpc>
                <a:spcPts val="2100"/>
              </a:lnSpc>
              <a:spcBef>
                <a:spcPts val="0"/>
              </a:spcBef>
              <a:spcAft>
                <a:spcPts val="0"/>
              </a:spcAft>
              <a:buSzPct val="100000"/>
              <a:buFont typeface="Wingdings" panose="05000000000000000000" pitchFamily="2" charset="2"/>
              <a:buChar char=""/>
            </a:pPr>
            <a:r>
              <a:rPr lang="cs-CZ" sz="1800" dirty="0"/>
              <a:t>DAZ</a:t>
            </a:r>
          </a:p>
          <a:p>
            <a:pPr marL="432000" lvl="1" indent="-432000">
              <a:lnSpc>
                <a:spcPts val="1400"/>
              </a:lnSpc>
              <a:spcBef>
                <a:spcPts val="0"/>
              </a:spcBef>
              <a:spcAft>
                <a:spcPts val="0"/>
              </a:spcAft>
              <a:buSzPct val="100000"/>
              <a:buFont typeface="Wingdings" panose="05000000000000000000" pitchFamily="2" charset="2"/>
              <a:buChar char=""/>
            </a:pPr>
            <a:endParaRPr lang="cs-CZ" sz="19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24</a:t>
            </a:fld>
            <a:endParaRPr lang="cs-CZ"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523" y="2557775"/>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83196" y="2617661"/>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44" y="3501008"/>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Přímá spojnice se šipkou 9"/>
          <p:cNvCxnSpPr/>
          <p:nvPr/>
        </p:nvCxnSpPr>
        <p:spPr>
          <a:xfrm>
            <a:off x="1763688" y="2348880"/>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5" name="Přímá spojnice se šipkou 14"/>
          <p:cNvCxnSpPr/>
          <p:nvPr/>
        </p:nvCxnSpPr>
        <p:spPr>
          <a:xfrm flipH="1">
            <a:off x="2114368" y="3055031"/>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38" y="1243359"/>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142120" y="1819423"/>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22928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274484" y="1722600"/>
            <a:ext cx="8869516" cy="1174679"/>
          </a:xfrm>
        </p:spPr>
        <p:txBody>
          <a:bodyPr/>
          <a:lstStyle/>
          <a:p>
            <a:pPr>
              <a:lnSpc>
                <a:spcPts val="2200"/>
              </a:lnSpc>
              <a:spcBef>
                <a:spcPts val="0"/>
              </a:spcBef>
              <a:spcAft>
                <a:spcPts val="0"/>
              </a:spcAft>
            </a:pPr>
            <a:r>
              <a:rPr lang="cs-CZ" sz="1400" dirty="0"/>
              <a:t>Nová žádost</a:t>
            </a:r>
          </a:p>
          <a:p>
            <a:pPr>
              <a:lnSpc>
                <a:spcPts val="2200"/>
              </a:lnSpc>
              <a:spcBef>
                <a:spcPts val="0"/>
              </a:spcBef>
              <a:spcAft>
                <a:spcPts val="0"/>
              </a:spcAft>
            </a:pPr>
            <a:r>
              <a:rPr lang="cs-CZ" sz="1400" dirty="0"/>
              <a:t>Seznam programů a výzev (uživatel vybere správný OP)</a:t>
            </a:r>
          </a:p>
          <a:p>
            <a:pPr>
              <a:lnSpc>
                <a:spcPts val="2200"/>
              </a:lnSpc>
              <a:spcBef>
                <a:spcPts val="0"/>
              </a:spcBef>
              <a:spcAft>
                <a:spcPts val="0"/>
              </a:spcAft>
            </a:pPr>
            <a:r>
              <a:rPr lang="cs-CZ" sz="1400" dirty="0"/>
              <a:t>Otevřené výzvy (uživatel vybere </a:t>
            </a:r>
            <a:r>
              <a:rPr lang="cs-CZ" sz="1400" b="1" dirty="0"/>
              <a:t>Výzvu pro MAS č. 03_16_047 </a:t>
            </a:r>
            <a:r>
              <a:rPr lang="cs-CZ" sz="1400" dirty="0"/>
              <a:t>a klikne na modrý odkaz </a:t>
            </a:r>
            <a:r>
              <a:rPr lang="cs-CZ" sz="1400" u="sng" dirty="0"/>
              <a:t>individuální projekt)</a:t>
            </a: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25</a:t>
            </a:fld>
            <a:endParaRPr lang="cs-CZ"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85" y="1196416"/>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059195" y="1361121"/>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70348"/>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ichaela.sedlackova\Desktop\Výzva ŘO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852937"/>
            <a:ext cx="89289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aela.sedlackova\Desktop\Výzva ŘO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756" y="5157193"/>
            <a:ext cx="5319269" cy="151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81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7380312" y="1412776"/>
            <a:ext cx="1763688" cy="1800200"/>
          </a:xfrm>
        </p:spPr>
        <p:txBody>
          <a:bodyPr/>
          <a:lstStyle/>
          <a:p>
            <a:pPr>
              <a:lnSpc>
                <a:spcPts val="2200"/>
              </a:lnSpc>
              <a:spcBef>
                <a:spcPts val="0"/>
              </a:spcBef>
              <a:spcAft>
                <a:spcPts val="0"/>
              </a:spcAft>
            </a:pPr>
            <a:r>
              <a:rPr lang="cs-CZ" sz="1800" dirty="0"/>
              <a:t>Výběr podvýzvy</a:t>
            </a:r>
          </a:p>
          <a:p>
            <a:pPr>
              <a:lnSpc>
                <a:spcPts val="2200"/>
              </a:lnSpc>
              <a:spcBef>
                <a:spcPts val="0"/>
              </a:spcBef>
              <a:spcAft>
                <a:spcPts val="0"/>
              </a:spcAft>
            </a:pPr>
            <a:endParaRPr lang="cs-CZ" sz="1800" dirty="0"/>
          </a:p>
          <a:p>
            <a:pPr marL="0" indent="0">
              <a:lnSpc>
                <a:spcPts val="2200"/>
              </a:lnSpc>
              <a:spcBef>
                <a:spcPts val="0"/>
              </a:spcBef>
              <a:spcAft>
                <a:spcPts val="0"/>
              </a:spcAft>
              <a:buNone/>
            </a:pPr>
            <a:endParaRPr lang="cs-CZ" sz="1800" dirty="0"/>
          </a:p>
          <a:p>
            <a:pPr>
              <a:lnSpc>
                <a:spcPts val="2200"/>
              </a:lnSpc>
              <a:spcBef>
                <a:spcPts val="0"/>
              </a:spcBef>
              <a:spcAft>
                <a:spcPts val="0"/>
              </a:spcAft>
            </a:pPr>
            <a:r>
              <a:rPr lang="cs-CZ" sz="1800" dirty="0"/>
              <a:t>Výběr výzvy MAS</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26</a:t>
            </a:fld>
            <a:endParaRPr lang="cs-CZ" dirty="0"/>
          </a:p>
        </p:txBody>
      </p:sp>
      <p:pic>
        <p:nvPicPr>
          <p:cNvPr id="1026" name="Picture 2" descr="C:\Users\michaela.sedlackova\Desktop\Výběr podvýzv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68760"/>
            <a:ext cx="6847903"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Výběr podvýzvy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342083"/>
            <a:ext cx="6877133" cy="326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41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Pravidla pro vyplňování žádosti</a:t>
            </a:r>
          </a:p>
        </p:txBody>
      </p:sp>
      <p:sp>
        <p:nvSpPr>
          <p:cNvPr id="3" name="Zástupný symbol pro obsah 2"/>
          <p:cNvSpPr>
            <a:spLocks noGrp="1"/>
          </p:cNvSpPr>
          <p:nvPr>
            <p:ph idx="1"/>
          </p:nvPr>
        </p:nvSpPr>
        <p:spPr>
          <a:xfrm>
            <a:off x="323528" y="1268760"/>
            <a:ext cx="6984776" cy="1512168"/>
          </a:xfrm>
        </p:spPr>
        <p:txBody>
          <a:bodyPr/>
          <a:lstStyle/>
          <a:p>
            <a:pPr algn="just">
              <a:lnSpc>
                <a:spcPct val="100000"/>
              </a:lnSpc>
            </a:pPr>
            <a:r>
              <a:rPr lang="cs-CZ" sz="1400" dirty="0"/>
              <a:t>Uživatel </a:t>
            </a:r>
            <a:r>
              <a:rPr lang="cs-CZ" sz="1400" b="1" u="sng" dirty="0"/>
              <a:t>vyplňuje záložky postupně</a:t>
            </a:r>
            <a:r>
              <a:rPr lang="cs-CZ" sz="1400" dirty="0"/>
              <a:t> (!!!) podle navigačního menu v levé části obrazovky.</a:t>
            </a:r>
          </a:p>
          <a:p>
            <a:pPr algn="just">
              <a:lnSpc>
                <a:spcPct val="100000"/>
              </a:lnSpc>
            </a:pPr>
            <a:r>
              <a:rPr lang="cs-CZ" sz="1400" dirty="0"/>
              <a:t>Jednou vepsaná data se propisují do dalších záložek, či umožní zaktivnění některých neaktivních záložek.</a:t>
            </a:r>
          </a:p>
          <a:p>
            <a:pPr algn="just">
              <a:lnSpc>
                <a:spcPct val="100000"/>
              </a:lnSpc>
            </a:pPr>
            <a:r>
              <a:rPr lang="cs-CZ" sz="1400" dirty="0"/>
              <a:t>UKLÁDAT!!!! každou vyplněnou záložku, či delší textové pole před jeho opuštěním uložte.</a:t>
            </a:r>
          </a:p>
        </p:txBody>
      </p:sp>
      <p:sp>
        <p:nvSpPr>
          <p:cNvPr id="4" name="Zástupný symbol pro obsah 3"/>
          <p:cNvSpPr>
            <a:spLocks noGrp="1"/>
          </p:cNvSpPr>
          <p:nvPr>
            <p:ph idx="10"/>
          </p:nvPr>
        </p:nvSpPr>
        <p:spPr>
          <a:xfrm>
            <a:off x="323528" y="3068960"/>
            <a:ext cx="4104456" cy="576064"/>
          </a:xfrm>
        </p:spPr>
        <p:txBody>
          <a:bodyPr/>
          <a:lstStyle/>
          <a:p>
            <a:pPr>
              <a:lnSpc>
                <a:spcPct val="100000"/>
              </a:lnSpc>
              <a:spcBef>
                <a:spcPts val="0"/>
              </a:spcBef>
            </a:pPr>
            <a:r>
              <a:rPr lang="cs-CZ" sz="1400" b="1" u="sng" cap="all" dirty="0"/>
              <a:t>Pravidlo:</a:t>
            </a:r>
          </a:p>
          <a:p>
            <a:pPr lvl="1">
              <a:lnSpc>
                <a:spcPct val="100000"/>
              </a:lnSpc>
              <a:spcBef>
                <a:spcPts val="0"/>
              </a:spcBef>
              <a:spcAft>
                <a:spcPts val="0"/>
              </a:spcAft>
            </a:pPr>
            <a:r>
              <a:rPr lang="cs-CZ" sz="1400" b="1" dirty="0"/>
              <a:t>Žlutě</a:t>
            </a:r>
            <a:r>
              <a:rPr lang="cs-CZ" sz="1400" dirty="0"/>
              <a:t> podbarvená pole = </a:t>
            </a:r>
            <a:r>
              <a:rPr lang="cs-CZ" sz="1400" b="1" dirty="0"/>
              <a:t>povinná</a:t>
            </a:r>
          </a:p>
          <a:p>
            <a:pPr lvl="1">
              <a:lnSpc>
                <a:spcPct val="100000"/>
              </a:lnSpc>
              <a:spcBef>
                <a:spcPts val="0"/>
              </a:spcBef>
              <a:spcAft>
                <a:spcPts val="0"/>
              </a:spcAft>
            </a:pPr>
            <a:r>
              <a:rPr lang="cs-CZ" sz="1400" b="1" dirty="0"/>
              <a:t>Šedivě</a:t>
            </a:r>
            <a:r>
              <a:rPr lang="cs-CZ" sz="1400" dirty="0"/>
              <a:t> podbarvená pole = </a:t>
            </a:r>
            <a:r>
              <a:rPr lang="cs-CZ" sz="1400" b="1" dirty="0"/>
              <a:t>volitelná</a:t>
            </a:r>
          </a:p>
          <a:p>
            <a:pPr lvl="1">
              <a:lnSpc>
                <a:spcPct val="100000"/>
              </a:lnSpc>
              <a:spcBef>
                <a:spcPts val="0"/>
              </a:spcBef>
              <a:spcAft>
                <a:spcPts val="0"/>
              </a:spcAft>
            </a:pPr>
            <a:r>
              <a:rPr lang="cs-CZ" sz="1400" b="1" dirty="0"/>
              <a:t>Bíle</a:t>
            </a:r>
            <a:r>
              <a:rPr lang="cs-CZ" sz="1400" dirty="0"/>
              <a:t> podbarvená pole = </a:t>
            </a:r>
            <a:r>
              <a:rPr lang="cs-CZ" sz="1400" b="1" dirty="0"/>
              <a:t>vyplňuje systém</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27</a:t>
            </a:fld>
            <a:endParaRPr lang="cs-CZ" dirty="0"/>
          </a:p>
        </p:txBody>
      </p:sp>
      <p:sp>
        <p:nvSpPr>
          <p:cNvPr id="6" name="Zástupný symbol pro obsah 6"/>
          <p:cNvSpPr txBox="1">
            <a:spLocks/>
          </p:cNvSpPr>
          <p:nvPr/>
        </p:nvSpPr>
        <p:spPr>
          <a:xfrm>
            <a:off x="323528" y="3789040"/>
            <a:ext cx="4176464" cy="2952328"/>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400" b="0" dirty="0"/>
              <a:t>Pomocí šipek možno seznam </a:t>
            </a:r>
            <a:br>
              <a:rPr lang="cs-CZ" sz="1400" b="0" dirty="0"/>
            </a:br>
            <a:r>
              <a:rPr lang="cs-CZ" sz="1400" b="0" dirty="0"/>
              <a:t>rozbalovat či 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400" dirty="0"/>
              <a:t>Zpřístupní se podle dat vyplňovaných během žádosti</a:t>
            </a:r>
          </a:p>
          <a:p>
            <a:pPr marL="666000" lvl="1" indent="-252000">
              <a:spcAft>
                <a:spcPts val="300"/>
              </a:spcAft>
              <a:buClr>
                <a:schemeClr val="accent2"/>
              </a:buClr>
              <a:buSzPct val="80000"/>
              <a:buFont typeface="Wingdings" panose="05000000000000000000" pitchFamily="2" charset="2"/>
              <a:buChar char=""/>
            </a:pPr>
            <a:r>
              <a:rPr lang="cs-CZ" sz="1400" dirty="0"/>
              <a:t>Nebo nejsou podle zadaných dat povinná </a:t>
            </a:r>
          </a:p>
        </p:txBody>
      </p:sp>
      <p:pic>
        <p:nvPicPr>
          <p:cNvPr id="2051" name="Picture 3" descr="C:\Users\michaela.sedlackova\Desktop\datová oblast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5" y="1248366"/>
            <a:ext cx="1121619" cy="5400600"/>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obsah 3"/>
          <p:cNvSpPr txBox="1">
            <a:spLocks/>
          </p:cNvSpPr>
          <p:nvPr/>
        </p:nvSpPr>
        <p:spPr>
          <a:xfrm>
            <a:off x="4499992" y="4305137"/>
            <a:ext cx="2952328" cy="2216638"/>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400" dirty="0"/>
              <a:t>Možnosti vyplnění jednotlivých polí na záložkách</a:t>
            </a:r>
          </a:p>
          <a:p>
            <a:pPr lvl="1">
              <a:lnSpc>
                <a:spcPct val="100000"/>
              </a:lnSpc>
              <a:spcBef>
                <a:spcPts val="600"/>
              </a:spcBef>
            </a:pPr>
            <a:r>
              <a:rPr lang="cs-CZ" sz="1400" dirty="0"/>
              <a:t>Text, číslo, datum</a:t>
            </a:r>
          </a:p>
          <a:p>
            <a:pPr lvl="1">
              <a:lnSpc>
                <a:spcPct val="100000"/>
              </a:lnSpc>
              <a:spcBef>
                <a:spcPts val="0"/>
              </a:spcBef>
            </a:pPr>
            <a:r>
              <a:rPr lang="cs-CZ" sz="1400" dirty="0"/>
              <a:t>Výběr s rozbalovacího seznamu, kalendáře</a:t>
            </a:r>
          </a:p>
          <a:p>
            <a:pPr lvl="1">
              <a:lnSpc>
                <a:spcPct val="100000"/>
              </a:lnSpc>
              <a:spcBef>
                <a:spcPts val="0"/>
              </a:spcBef>
            </a:pPr>
            <a:r>
              <a:rPr lang="cs-CZ" sz="1400" dirty="0" err="1"/>
              <a:t>Checkboxy</a:t>
            </a:r>
            <a:endParaRPr lang="cs-CZ" sz="1400" dirty="0"/>
          </a:p>
          <a:p>
            <a:pPr lvl="1">
              <a:lnSpc>
                <a:spcPct val="100000"/>
              </a:lnSpc>
              <a:spcBef>
                <a:spcPts val="0"/>
              </a:spcBef>
            </a:pPr>
            <a:r>
              <a:rPr lang="cs-CZ" sz="1400" dirty="0"/>
              <a:t>Výběr ze seznamu </a:t>
            </a:r>
            <a:br>
              <a:rPr lang="cs-CZ" sz="1400" dirty="0"/>
            </a:br>
            <a:r>
              <a:rPr lang="cs-CZ" sz="1400" dirty="0"/>
              <a:t>a přesunutí </a:t>
            </a:r>
          </a:p>
          <a:p>
            <a:pPr lvl="1">
              <a:lnSpc>
                <a:spcPct val="100000"/>
              </a:lnSpc>
              <a:spcBef>
                <a:spcPts val="0"/>
              </a:spcBef>
            </a:pPr>
            <a:r>
              <a:rPr lang="cs-CZ" sz="1400" dirty="0"/>
              <a:t>Nový záznam</a:t>
            </a:r>
          </a:p>
        </p:txBody>
      </p:sp>
    </p:spTree>
    <p:extLst>
      <p:ext uri="{BB962C8B-B14F-4D97-AF65-F5344CB8AC3E}">
        <p14:creationId xmlns:p14="http://schemas.microsoft.com/office/powerpoint/2010/main" val="1384351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a:t>
            </a:r>
          </a:p>
        </p:txBody>
      </p:sp>
      <p:sp>
        <p:nvSpPr>
          <p:cNvPr id="3" name="Zástupný symbol pro obsah 2"/>
          <p:cNvSpPr>
            <a:spLocks noGrp="1"/>
          </p:cNvSpPr>
          <p:nvPr>
            <p:ph idx="1"/>
          </p:nvPr>
        </p:nvSpPr>
        <p:spPr>
          <a:xfrm>
            <a:off x="179512" y="1457400"/>
            <a:ext cx="4032448" cy="5400600"/>
          </a:xfrm>
        </p:spPr>
        <p:txBody>
          <a:bodyPr/>
          <a:lstStyle/>
          <a:p>
            <a:r>
              <a:rPr lang="cs-CZ" sz="1600" b="1" u="sng" cap="all" dirty="0"/>
              <a:t>Indikátory povinné k naplnění</a:t>
            </a:r>
          </a:p>
          <a:p>
            <a:pPr lvl="1">
              <a:lnSpc>
                <a:spcPct val="100000"/>
              </a:lnSpc>
              <a:spcBef>
                <a:spcPts val="0"/>
              </a:spcBef>
            </a:pPr>
            <a:r>
              <a:rPr lang="cs-CZ" sz="1400" dirty="0"/>
              <a:t>Žadatel má povinnost </a:t>
            </a:r>
            <a:r>
              <a:rPr lang="cs-CZ" sz="1400" b="1" dirty="0"/>
              <a:t>stanovit nenulovou cílovou hodnotu</a:t>
            </a:r>
            <a:r>
              <a:rPr lang="cs-CZ" sz="1400" dirty="0"/>
              <a:t> pro všechny relevantní indikátory (jakožto závazek).</a:t>
            </a:r>
          </a:p>
          <a:p>
            <a:pPr lvl="1">
              <a:lnSpc>
                <a:spcPct val="100000"/>
              </a:lnSpc>
              <a:spcBef>
                <a:spcPts val="0"/>
              </a:spcBef>
            </a:pPr>
            <a:r>
              <a:rPr lang="cs-CZ" sz="1400" dirty="0"/>
              <a:t>Žadatel v žádosti uvede </a:t>
            </a:r>
            <a:r>
              <a:rPr lang="cs-CZ" sz="1400" b="1" dirty="0"/>
              <a:t>způsob stanovení cílové hodnoty</a:t>
            </a:r>
            <a:r>
              <a:rPr lang="cs-CZ" sz="1400" dirty="0"/>
              <a:t>, jak bude naplňování indikátoru sledovat a dokládat.  </a:t>
            </a:r>
          </a:p>
          <a:p>
            <a:pPr lvl="1">
              <a:lnSpc>
                <a:spcPct val="100000"/>
              </a:lnSpc>
              <a:spcBef>
                <a:spcPts val="0"/>
              </a:spcBef>
            </a:pPr>
            <a:r>
              <a:rPr lang="cs-CZ" sz="1400" dirty="0"/>
              <a:t>Při stanovení cílových hodnot </a:t>
            </a:r>
            <a:r>
              <a:rPr lang="cs-CZ" sz="1400" b="1" dirty="0"/>
              <a:t>žadatel vychází z plánovaných aktivit</a:t>
            </a:r>
            <a:r>
              <a:rPr lang="cs-CZ" sz="1400" dirty="0"/>
              <a:t>, </a:t>
            </a:r>
            <a:r>
              <a:rPr lang="cs-CZ" sz="1400" b="1" dirty="0"/>
              <a:t>zaměření projektu a jeho rozpočtu</a:t>
            </a:r>
            <a:r>
              <a:rPr lang="cs-CZ" sz="1400" dirty="0"/>
              <a:t>, nelze je libovolně měnit.</a:t>
            </a:r>
          </a:p>
          <a:p>
            <a:pPr lvl="1">
              <a:lnSpc>
                <a:spcPct val="100000"/>
              </a:lnSpc>
              <a:spcBef>
                <a:spcPts val="0"/>
              </a:spcBef>
            </a:pPr>
            <a:r>
              <a:rPr lang="cs-CZ" sz="1400" dirty="0"/>
              <a:t>Jsou součástí právního aktu, </a:t>
            </a:r>
            <a:r>
              <a:rPr lang="cs-CZ" sz="1400" b="1" dirty="0"/>
              <a:t>na jejich neplnění jsou navázány sankce</a:t>
            </a:r>
            <a:r>
              <a:rPr lang="cs-CZ" sz="1400" dirty="0"/>
              <a:t> (výše sankcí viz Obecná část pravidel pro žadatele a příjemce, kap. 18.1.1).</a:t>
            </a:r>
          </a:p>
          <a:p>
            <a:pPr lvl="1">
              <a:lnSpc>
                <a:spcPct val="100000"/>
              </a:lnSpc>
              <a:spcBef>
                <a:spcPts val="0"/>
              </a:spcBef>
            </a:pPr>
            <a:r>
              <a:rPr lang="cs-CZ" sz="1400" dirty="0"/>
              <a:t>Indikátor není relevantní </a:t>
            </a:r>
          </a:p>
          <a:p>
            <a:pPr marL="414000" lvl="1" indent="0">
              <a:lnSpc>
                <a:spcPct val="100000"/>
              </a:lnSpc>
              <a:spcBef>
                <a:spcPts val="0"/>
              </a:spcBef>
              <a:buNone/>
            </a:pPr>
            <a:r>
              <a:rPr lang="cs-CZ" sz="1400" dirty="0"/>
              <a:t>     – cílová hodnota 0.</a:t>
            </a:r>
          </a:p>
          <a:p>
            <a:pPr lvl="1">
              <a:lnSpc>
                <a:spcPct val="100000"/>
              </a:lnSpc>
              <a:spcBef>
                <a:spcPts val="0"/>
              </a:spcBef>
            </a:pPr>
            <a:r>
              <a:rPr lang="cs-CZ" sz="1400" dirty="0"/>
              <a:t>Výchozí hodnota indikátorů povinných k naplnění – vždy 0.</a:t>
            </a:r>
          </a:p>
          <a:p>
            <a:endParaRPr lang="cs-CZ" sz="1600" b="1" u="sng" cap="all" dirty="0"/>
          </a:p>
        </p:txBody>
      </p:sp>
      <p:sp>
        <p:nvSpPr>
          <p:cNvPr id="4" name="Zástupný symbol pro obsah 3"/>
          <p:cNvSpPr>
            <a:spLocks noGrp="1"/>
          </p:cNvSpPr>
          <p:nvPr>
            <p:ph idx="10"/>
          </p:nvPr>
        </p:nvSpPr>
        <p:spPr>
          <a:xfrm>
            <a:off x="4427984" y="1412776"/>
            <a:ext cx="4608512" cy="5112568"/>
          </a:xfrm>
        </p:spPr>
        <p:txBody>
          <a:bodyPr/>
          <a:lstStyle/>
          <a:p>
            <a:r>
              <a:rPr lang="cs-CZ" sz="1600" b="1" u="sng" cap="all" dirty="0"/>
              <a:t>Indikátory povinné k vykazování</a:t>
            </a:r>
          </a:p>
          <a:p>
            <a:pPr lvl="1">
              <a:lnSpc>
                <a:spcPct val="100000"/>
              </a:lnSpc>
              <a:spcBef>
                <a:spcPts val="0"/>
              </a:spcBef>
            </a:pPr>
            <a:r>
              <a:rPr lang="cs-CZ" sz="1400" dirty="0"/>
              <a:t>Žadatel má povinnost </a:t>
            </a:r>
            <a:r>
              <a:rPr lang="cs-CZ" sz="1400" b="1" dirty="0"/>
              <a:t>sledovat dosažené cílové hodnoty</a:t>
            </a:r>
            <a:r>
              <a:rPr lang="cs-CZ" sz="1400" dirty="0"/>
              <a:t> u všech relevantních indikátorů.</a:t>
            </a:r>
          </a:p>
          <a:p>
            <a:pPr lvl="1">
              <a:lnSpc>
                <a:spcPct val="100000"/>
              </a:lnSpc>
              <a:spcBef>
                <a:spcPts val="0"/>
              </a:spcBef>
            </a:pPr>
            <a:r>
              <a:rPr lang="cs-CZ" sz="1400" dirty="0"/>
              <a:t>Na neplnění indikátorů povinných k vykazování </a:t>
            </a:r>
            <a:r>
              <a:rPr lang="cs-CZ" sz="1400" b="1" dirty="0"/>
              <a:t>nebude navázána sankce</a:t>
            </a:r>
            <a:r>
              <a:rPr lang="cs-CZ" sz="1400" dirty="0"/>
              <a:t> v právním aktu.</a:t>
            </a:r>
          </a:p>
          <a:p>
            <a:pPr lvl="1">
              <a:lnSpc>
                <a:spcPct val="100000"/>
              </a:lnSpc>
              <a:spcBef>
                <a:spcPts val="0"/>
              </a:spcBef>
            </a:pPr>
            <a:r>
              <a:rPr lang="cs-CZ" sz="1400" dirty="0"/>
              <a:t>Pokud je indikátor nerelevantní </a:t>
            </a:r>
          </a:p>
          <a:p>
            <a:pPr marL="414000" lvl="1" indent="0">
              <a:lnSpc>
                <a:spcPct val="100000"/>
              </a:lnSpc>
              <a:spcBef>
                <a:spcPts val="0"/>
              </a:spcBef>
              <a:buNone/>
            </a:pPr>
            <a:r>
              <a:rPr lang="cs-CZ" sz="1400" dirty="0"/>
              <a:t>     – cílová hodnota 0.</a:t>
            </a:r>
          </a:p>
          <a:p>
            <a:pPr lvl="1">
              <a:lnSpc>
                <a:spcPct val="100000"/>
              </a:lnSpc>
              <a:spcBef>
                <a:spcPts val="0"/>
              </a:spcBef>
            </a:pPr>
            <a:r>
              <a:rPr lang="cs-CZ" sz="1400" dirty="0"/>
              <a:t>U výsledkových indikátorů, které se </a:t>
            </a:r>
            <a:r>
              <a:rPr lang="cs-CZ" sz="1400" b="1" dirty="0"/>
              <a:t>týkají účastníků</a:t>
            </a:r>
            <a:r>
              <a:rPr lang="cs-CZ" sz="1400" dirty="0"/>
              <a:t> žadatel uvede vždy cílovou hodnotu 0. </a:t>
            </a:r>
          </a:p>
          <a:p>
            <a:pPr lvl="1">
              <a:lnSpc>
                <a:spcPct val="100000"/>
              </a:lnSpc>
              <a:spcBef>
                <a:spcPts val="0"/>
              </a:spcBef>
            </a:pPr>
            <a:r>
              <a:rPr lang="cs-CZ" sz="1400" dirty="0"/>
              <a:t>Výchozí hodnota indikátorů povinných k vykazování – vždy 0.</a:t>
            </a:r>
          </a:p>
          <a:p>
            <a:pPr lvl="1">
              <a:lnSpc>
                <a:spcPct val="100000"/>
              </a:lnSpc>
              <a:spcBef>
                <a:spcPts val="0"/>
              </a:spcBef>
            </a:pP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28</a:t>
            </a:fld>
            <a:endParaRPr lang="cs-CZ" dirty="0"/>
          </a:p>
        </p:txBody>
      </p:sp>
    </p:spTree>
    <p:extLst>
      <p:ext uri="{BB962C8B-B14F-4D97-AF65-F5344CB8AC3E}">
        <p14:creationId xmlns:p14="http://schemas.microsoft.com/office/powerpoint/2010/main" val="734601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POVINNÉ K NAPLNĚNÍ</a:t>
            </a:r>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naplnění </a:t>
            </a:r>
            <a:r>
              <a:rPr lang="cs-CZ" sz="1800" dirty="0"/>
              <a:t>(výstupové či výsledkové) </a:t>
            </a:r>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29</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3088780623"/>
              </p:ext>
            </p:extLst>
          </p:nvPr>
        </p:nvGraphicFramePr>
        <p:xfrm>
          <a:off x="755576" y="1628800"/>
          <a:ext cx="7560840" cy="1718675"/>
        </p:xfrm>
        <a:graphic>
          <a:graphicData uri="http://schemas.openxmlformats.org/drawingml/2006/table">
            <a:tbl>
              <a:tblPr firstRow="1" firstCol="1" bandRow="1">
                <a:tableStyleId>{5C22544A-7EE6-4342-B048-85BDC9FD1C3A}</a:tableStyleId>
              </a:tblPr>
              <a:tblGrid>
                <a:gridCol w="1037861">
                  <a:extLst>
                    <a:ext uri="{9D8B030D-6E8A-4147-A177-3AD203B41FA5}">
                      <a16:colId xmlns:a16="http://schemas.microsoft.com/office/drawing/2014/main" val="20000"/>
                    </a:ext>
                  </a:extLst>
                </a:gridCol>
                <a:gridCol w="3435303">
                  <a:extLst>
                    <a:ext uri="{9D8B030D-6E8A-4147-A177-3AD203B41FA5}">
                      <a16:colId xmlns:a16="http://schemas.microsoft.com/office/drawing/2014/main" val="20001"/>
                    </a:ext>
                  </a:extLst>
                </a:gridCol>
                <a:gridCol w="1540078">
                  <a:extLst>
                    <a:ext uri="{9D8B030D-6E8A-4147-A177-3AD203B41FA5}">
                      <a16:colId xmlns:a16="http://schemas.microsoft.com/office/drawing/2014/main" val="20002"/>
                    </a:ext>
                  </a:extLst>
                </a:gridCol>
                <a:gridCol w="1547598">
                  <a:extLst>
                    <a:ext uri="{9D8B030D-6E8A-4147-A177-3AD203B41FA5}">
                      <a16:colId xmlns:a16="http://schemas.microsoft.com/office/drawing/2014/main" val="20003"/>
                    </a:ext>
                  </a:extLst>
                </a:gridCol>
              </a:tblGrid>
              <a:tr h="391980">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a:effectLst/>
                        </a:rPr>
                        <a:t>Měrná jednotka </a:t>
                      </a:r>
                      <a:endParaRPr lang="cs-CZ" sz="160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91980">
                <a:tc>
                  <a:txBody>
                    <a:bodyPr/>
                    <a:lstStyle/>
                    <a:p>
                      <a:pPr algn="l">
                        <a:lnSpc>
                          <a:spcPct val="115000"/>
                        </a:lnSpc>
                        <a:spcAft>
                          <a:spcPts val="600"/>
                        </a:spcAft>
                      </a:pPr>
                      <a:r>
                        <a:rPr lang="cs-CZ" sz="1800" dirty="0">
                          <a:effectLst/>
                        </a:rPr>
                        <a:t>60000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Celkový počet účastníků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Účastníci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91980">
                <a:tc>
                  <a:txBody>
                    <a:bodyPr/>
                    <a:lstStyle/>
                    <a:p>
                      <a:pPr algn="l">
                        <a:lnSpc>
                          <a:spcPct val="115000"/>
                        </a:lnSpc>
                        <a:spcAft>
                          <a:spcPts val="600"/>
                        </a:spcAft>
                      </a:pPr>
                      <a:r>
                        <a:rPr lang="cs-CZ" sz="1800">
                          <a:effectLst/>
                        </a:rPr>
                        <a:t>67001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Kapacita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Místa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91980">
                <a:tc>
                  <a:txBody>
                    <a:bodyPr/>
                    <a:lstStyle/>
                    <a:p>
                      <a:pPr algn="l">
                        <a:lnSpc>
                          <a:spcPct val="115000"/>
                        </a:lnSpc>
                        <a:spcAft>
                          <a:spcPts val="600"/>
                        </a:spcAft>
                      </a:pPr>
                      <a:r>
                        <a:rPr lang="cs-CZ" sz="1800">
                          <a:effectLst/>
                        </a:rPr>
                        <a:t>67010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Využívání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Osoby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Výsledek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1293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3212976"/>
            <a:ext cx="7272000" cy="935968"/>
          </a:xfrm>
        </p:spPr>
        <p:txBody>
          <a:bodyPr/>
          <a:lstStyle/>
          <a:p>
            <a:r>
              <a:rPr lang="cs-CZ" dirty="0"/>
              <a:t>Představení výzev</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260931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povinné k vykazování</a:t>
            </a:r>
          </a:p>
        </p:txBody>
      </p:sp>
      <p:sp>
        <p:nvSpPr>
          <p:cNvPr id="3" name="Zástupný symbol pro obsah 2"/>
          <p:cNvSpPr>
            <a:spLocks noGrp="1"/>
          </p:cNvSpPr>
          <p:nvPr>
            <p:ph idx="1"/>
          </p:nvPr>
        </p:nvSpPr>
        <p:spPr>
          <a:xfrm>
            <a:off x="540000" y="1340768"/>
            <a:ext cx="8064000" cy="4779232"/>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vykazování </a:t>
            </a:r>
            <a:r>
              <a:rPr lang="cs-CZ" sz="1800" dirty="0"/>
              <a:t>(výsledkové), které se týkají účastníků</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30</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365742189"/>
              </p:ext>
            </p:extLst>
          </p:nvPr>
        </p:nvGraphicFramePr>
        <p:xfrm>
          <a:off x="611560" y="1844824"/>
          <a:ext cx="8064896" cy="1998744"/>
        </p:xfrm>
        <a:graphic>
          <a:graphicData uri="http://schemas.openxmlformats.org/drawingml/2006/table">
            <a:tbl>
              <a:tblPr firstRow="1" firstCol="1" bandRow="1">
                <a:tableStyleId>{5C22544A-7EE6-4342-B048-85BDC9FD1C3A}</a:tableStyleId>
              </a:tblPr>
              <a:tblGrid>
                <a:gridCol w="927027">
                  <a:extLst>
                    <a:ext uri="{9D8B030D-6E8A-4147-A177-3AD203B41FA5}">
                      <a16:colId xmlns:a16="http://schemas.microsoft.com/office/drawing/2014/main" val="20000"/>
                    </a:ext>
                  </a:extLst>
                </a:gridCol>
                <a:gridCol w="4833613">
                  <a:extLst>
                    <a:ext uri="{9D8B030D-6E8A-4147-A177-3AD203B41FA5}">
                      <a16:colId xmlns:a16="http://schemas.microsoft.com/office/drawing/2014/main" val="20001"/>
                    </a:ext>
                  </a:extLst>
                </a:gridCol>
                <a:gridCol w="867325">
                  <a:extLst>
                    <a:ext uri="{9D8B030D-6E8A-4147-A177-3AD203B41FA5}">
                      <a16:colId xmlns:a16="http://schemas.microsoft.com/office/drawing/2014/main" val="20002"/>
                    </a:ext>
                  </a:extLst>
                </a:gridCol>
                <a:gridCol w="1436931">
                  <a:extLst>
                    <a:ext uri="{9D8B030D-6E8A-4147-A177-3AD203B41FA5}">
                      <a16:colId xmlns:a16="http://schemas.microsoft.com/office/drawing/2014/main" val="20003"/>
                    </a:ext>
                  </a:extLst>
                </a:gridCol>
              </a:tblGrid>
              <a:tr h="666248">
                <a:tc>
                  <a:txBody>
                    <a:bodyPr/>
                    <a:lstStyle/>
                    <a:p>
                      <a:pPr>
                        <a:lnSpc>
                          <a:spcPct val="115000"/>
                        </a:lnSpc>
                        <a:spcAft>
                          <a:spcPts val="1000"/>
                        </a:spcAft>
                      </a:pPr>
                      <a:r>
                        <a:rPr lang="cs-CZ" sz="1600" dirty="0">
                          <a:effectLst/>
                        </a:rPr>
                        <a:t>Kód</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dirty="0">
                          <a:effectLst/>
                        </a:rPr>
                        <a:t>Název indikátoru </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Měrná jednotka </a:t>
                      </a:r>
                      <a:endParaRPr lang="cs-CZ" sz="160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Typ indikátoru </a:t>
                      </a:r>
                      <a:endParaRPr lang="cs-CZ" sz="1600">
                        <a:effectLst/>
                        <a:latin typeface="Calibri"/>
                        <a:ea typeface="Calibri"/>
                        <a:cs typeface="Times New Roman"/>
                      </a:endParaRPr>
                    </a:p>
                  </a:txBody>
                  <a:tcPr marL="9525" marR="9525" marT="9525" marB="0"/>
                </a:tc>
                <a:extLst>
                  <a:ext uri="{0D108BD9-81ED-4DB2-BD59-A6C34878D82A}">
                    <a16:rowId xmlns:a16="http://schemas.microsoft.com/office/drawing/2014/main" val="10000"/>
                  </a:ext>
                </a:extLst>
              </a:tr>
              <a:tr h="666248">
                <a:tc>
                  <a:txBody>
                    <a:bodyPr/>
                    <a:lstStyle/>
                    <a:p>
                      <a:pPr>
                        <a:lnSpc>
                          <a:spcPct val="115000"/>
                        </a:lnSpc>
                        <a:spcAft>
                          <a:spcPts val="1000"/>
                        </a:spcAft>
                      </a:pPr>
                      <a:r>
                        <a:rPr lang="cs-CZ" sz="1600">
                          <a:effectLst/>
                        </a:rPr>
                        <a:t>67315</a:t>
                      </a:r>
                      <a:endParaRPr lang="cs-CZ" sz="1600">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v oblasti sociálních služeb, u nichž služba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1"/>
                  </a:ext>
                </a:extLst>
              </a:tr>
              <a:tr h="666248">
                <a:tc>
                  <a:txBody>
                    <a:bodyPr/>
                    <a:lstStyle/>
                    <a:p>
                      <a:pPr marL="36195" marR="36195">
                        <a:lnSpc>
                          <a:spcPct val="115000"/>
                        </a:lnSpc>
                        <a:spcBef>
                          <a:spcPts val="300"/>
                        </a:spcBef>
                        <a:spcAft>
                          <a:spcPts val="300"/>
                        </a:spcAft>
                      </a:pPr>
                      <a:r>
                        <a:rPr lang="cs-CZ" sz="1600">
                          <a:effectLst/>
                        </a:rPr>
                        <a:t>67310 </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u nichž intervence formou sociální práce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1983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Finanční plán</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31</a:t>
            </a:fld>
            <a:endParaRPr lang="cs-CZ" dirty="0"/>
          </a:p>
        </p:txBody>
      </p:sp>
      <p:sp>
        <p:nvSpPr>
          <p:cNvPr id="5" name="Zástupný symbol pro obsah 4"/>
          <p:cNvSpPr>
            <a:spLocks noGrp="1"/>
          </p:cNvSpPr>
          <p:nvPr>
            <p:ph idx="13"/>
          </p:nvPr>
        </p:nvSpPr>
        <p:spPr>
          <a:xfrm>
            <a:off x="540000" y="5517232"/>
            <a:ext cx="8064000" cy="1152128"/>
          </a:xfrm>
        </p:spPr>
        <p:txBody>
          <a:bodyPr/>
          <a:lstStyle/>
          <a:p>
            <a:pPr algn="just">
              <a:lnSpc>
                <a:spcPct val="100000"/>
              </a:lnSpc>
              <a:spcBef>
                <a:spcPts val="0"/>
              </a:spcBef>
              <a:buFont typeface="Wingdings" panose="05000000000000000000" pitchFamily="2" charset="2"/>
              <a:buChar char=""/>
            </a:pPr>
            <a:r>
              <a:rPr lang="cs-CZ" sz="1800" dirty="0"/>
              <a:t>Možno vytvářet ručně pomocí vyplňování žlutých polí.</a:t>
            </a:r>
          </a:p>
          <a:p>
            <a:pPr algn="just">
              <a:lnSpc>
                <a:spcPct val="100000"/>
              </a:lnSpc>
              <a:spcBef>
                <a:spcPts val="0"/>
              </a:spcBef>
              <a:buFont typeface="Wingdings" panose="05000000000000000000" pitchFamily="2" charset="2"/>
              <a:buChar char=""/>
            </a:pPr>
            <a:r>
              <a:rPr lang="cs-CZ" sz="1800" dirty="0"/>
              <a:t>Kontrola shody částek finančního plánu a rozpočtu.</a:t>
            </a:r>
          </a:p>
          <a:p>
            <a:pPr algn="just">
              <a:lnSpc>
                <a:spcPct val="100000"/>
              </a:lnSpc>
              <a:spcBef>
                <a:spcPts val="0"/>
              </a:spcBef>
              <a:buFont typeface="Wingdings" panose="05000000000000000000" pitchFamily="2" charset="2"/>
              <a:buChar char=""/>
            </a:pPr>
            <a:r>
              <a:rPr lang="cs-CZ" sz="1800" dirty="0"/>
              <a:t>Možno vygenerovat finanční plán - podle nastavení výzvy.</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211960" y="4869160"/>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86559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32</a:t>
            </a:fld>
            <a:endParaRPr lang="cs-CZ" dirty="0"/>
          </a:p>
        </p:txBody>
      </p:sp>
      <p:pic>
        <p:nvPicPr>
          <p:cNvPr id="1029" name="Picture 5" descr="C:\Users\michaela.sedlackova\Desktop\Printscreeny_IS KP14+\veřejné zakázky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196752"/>
            <a:ext cx="8624829" cy="2522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Printscreeny_IS KP14+\Veřejné zakázky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231" y="3212976"/>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a.sedlackova\Desktop\Printscreeny_IS KP14+\veřejné zakázky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662458"/>
            <a:ext cx="2531237"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3"/>
          </p:nvPr>
        </p:nvSpPr>
        <p:spPr>
          <a:xfrm>
            <a:off x="395536" y="3789040"/>
            <a:ext cx="5184576" cy="2880320"/>
          </a:xfrm>
        </p:spPr>
        <p:txBody>
          <a:bodyPr/>
          <a:lstStyle/>
          <a:p>
            <a:pPr>
              <a:lnSpc>
                <a:spcPct val="100000"/>
              </a:lnSpc>
              <a:spcBef>
                <a:spcPts val="0"/>
              </a:spcBef>
              <a:buFont typeface="Wingdings" panose="05000000000000000000" pitchFamily="2" charset="2"/>
              <a:buChar char=""/>
            </a:pPr>
            <a:r>
              <a:rPr lang="cs-CZ" sz="1600" dirty="0"/>
              <a:t>Záložka Projekt </a:t>
            </a:r>
            <a:br>
              <a:rPr lang="cs-CZ" sz="1600" dirty="0"/>
            </a:br>
            <a:r>
              <a:rPr lang="cs-CZ" sz="1600" dirty="0"/>
              <a:t>(sekce Identifikace projektu)</a:t>
            </a:r>
          </a:p>
          <a:p>
            <a:pPr algn="just">
              <a:lnSpc>
                <a:spcPct val="100000"/>
              </a:lnSpc>
              <a:spcBef>
                <a:spcPts val="0"/>
              </a:spcBef>
              <a:buFont typeface="Wingdings" panose="05000000000000000000" pitchFamily="2" charset="2"/>
              <a:buChar char=""/>
            </a:pPr>
            <a:r>
              <a:rPr lang="cs-CZ" sz="1600" dirty="0"/>
              <a:t>Záložka Veřejné zakázky </a:t>
            </a:r>
          </a:p>
          <a:p>
            <a:pPr>
              <a:lnSpc>
                <a:spcPct val="100000"/>
              </a:lnSpc>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dirty="0"/>
              <a:t>v případě, že zadavatel nepatří mezi veřejné </a:t>
            </a:r>
            <a:br>
              <a:rPr lang="cs-CZ" sz="1400" dirty="0"/>
            </a:br>
            <a:r>
              <a:rPr lang="cs-CZ" sz="1400" dirty="0"/>
              <a:t>či sektorové zadavatele podle § 2 odst. 2 a 6 zákona </a:t>
            </a:r>
            <a:br>
              <a:rPr lang="cs-CZ" sz="1400" dirty="0"/>
            </a:br>
            <a:r>
              <a:rPr lang="cs-CZ" sz="1400" dirty="0"/>
              <a:t>č. 137/2006 Sb., o veřejných zakázkách, a zároveň podpora poskytovaná na tuto zakázku není vyšší než 50 %.</a:t>
            </a:r>
          </a:p>
          <a:p>
            <a:pPr algn="just">
              <a:lnSpc>
                <a:spcPct val="100000"/>
              </a:lnSpc>
              <a:spcBef>
                <a:spcPts val="0"/>
              </a:spcBef>
              <a:buFont typeface="Wingdings" panose="05000000000000000000" pitchFamily="2" charset="2"/>
              <a:buChar char=""/>
            </a:pPr>
            <a:endParaRPr lang="cs-CZ" sz="1800" dirty="0"/>
          </a:p>
        </p:txBody>
      </p:sp>
    </p:spTree>
    <p:extLst>
      <p:ext uri="{BB962C8B-B14F-4D97-AF65-F5344CB8AC3E}">
        <p14:creationId xmlns:p14="http://schemas.microsoft.com/office/powerpoint/2010/main" val="1722158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33</a:t>
            </a:fld>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157727695"/>
              </p:ext>
            </p:extLst>
          </p:nvPr>
        </p:nvGraphicFramePr>
        <p:xfrm>
          <a:off x="633605" y="1294240"/>
          <a:ext cx="7881917" cy="4953744"/>
        </p:xfrm>
        <a:graphic>
          <a:graphicData uri="http://schemas.openxmlformats.org/drawingml/2006/table">
            <a:tbl>
              <a:tblPr firstRow="1" bandRow="1">
                <a:tableStyleId>{5C22544A-7EE6-4342-B048-85BDC9FD1C3A}</a:tableStyleId>
              </a:tblPr>
              <a:tblGrid>
                <a:gridCol w="2688167">
                  <a:extLst>
                    <a:ext uri="{9D8B030D-6E8A-4147-A177-3AD203B41FA5}">
                      <a16:colId xmlns:a16="http://schemas.microsoft.com/office/drawing/2014/main" val="20000"/>
                    </a:ext>
                  </a:extLst>
                </a:gridCol>
                <a:gridCol w="2688167">
                  <a:extLst>
                    <a:ext uri="{9D8B030D-6E8A-4147-A177-3AD203B41FA5}">
                      <a16:colId xmlns:a16="http://schemas.microsoft.com/office/drawing/2014/main" val="20001"/>
                    </a:ext>
                  </a:extLst>
                </a:gridCol>
                <a:gridCol w="2505583">
                  <a:extLst>
                    <a:ext uri="{9D8B030D-6E8A-4147-A177-3AD203B41FA5}">
                      <a16:colId xmlns:a16="http://schemas.microsoft.com/office/drawing/2014/main" val="20002"/>
                    </a:ext>
                  </a:extLst>
                </a:gridCol>
              </a:tblGrid>
              <a:tr h="606734">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a16="http://schemas.microsoft.com/office/drawing/2014/main" val="10000"/>
                  </a:ext>
                </a:extLst>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a:t>
                      </a:r>
                      <a:r>
                        <a:rPr lang="cs-CZ" b="1" baseline="0" dirty="0"/>
                        <a:t> dodavatele je vázán na VŘ</a:t>
                      </a:r>
                    </a:p>
                  </a:txBody>
                  <a:tcPr/>
                </a:tc>
                <a:extLst>
                  <a:ext uri="{0D108BD9-81ED-4DB2-BD59-A6C34878D82A}">
                    <a16:rowId xmlns:a16="http://schemas.microsoft.com/office/drawing/2014/main" val="10001"/>
                  </a:ext>
                </a:extLst>
              </a:tr>
              <a:tr h="3207023">
                <a:tc>
                  <a:txBody>
                    <a:bodyPr/>
                    <a:lstStyle/>
                    <a:p>
                      <a:pPr marL="285750" indent="-285750" algn="l">
                        <a:buFont typeface="Arial" panose="020B0604020202020204" pitchFamily="34" charset="0"/>
                        <a:buChar char="•"/>
                      </a:pPr>
                      <a:r>
                        <a:rPr lang="cs-CZ" sz="1800" b="0" dirty="0"/>
                        <a:t>Rozhodnutí </a:t>
                      </a:r>
                      <a:br>
                        <a:rPr lang="cs-CZ" sz="1800" b="0" dirty="0"/>
                      </a:br>
                      <a:r>
                        <a:rPr lang="cs-CZ" sz="1800" b="0" dirty="0"/>
                        <a:t>o dodavateli vychází z dříve získaných</a:t>
                      </a:r>
                      <a:r>
                        <a:rPr lang="cs-CZ" sz="1800" b="0" baseline="0" dirty="0"/>
                        <a:t> informací na trhu (resp. cenách) nebo průzkumu trhu</a:t>
                      </a:r>
                    </a:p>
                    <a:p>
                      <a:pPr marL="285750" indent="-285750" algn="l">
                        <a:buFont typeface="Arial" panose="020B0604020202020204" pitchFamily="34" charset="0"/>
                        <a:buChar char="•"/>
                      </a:pPr>
                      <a:r>
                        <a:rPr lang="cs-CZ" sz="1800" b="0" baseline="0" dirty="0"/>
                        <a:t>Doložení účetního dokladu – zřejmý předmět zakázky, množství plnění </a:t>
                      </a:r>
                      <a:br>
                        <a:rPr lang="cs-CZ" sz="1800" b="0" baseline="0" dirty="0"/>
                      </a:br>
                      <a:r>
                        <a:rPr lang="cs-CZ" sz="1800" b="0" baseline="0" dirty="0"/>
                        <a:t>a cena</a:t>
                      </a:r>
                      <a:endParaRPr lang="cs-CZ" sz="1800" b="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a:t>Povinnost zveřejnit výzvu na esfcr.cz </a:t>
                      </a:r>
                    </a:p>
                    <a:p>
                      <a:pPr marL="285750" indent="-285750" algn="l">
                        <a:buFont typeface="Arial" panose="020B0604020202020204" pitchFamily="34" charset="0"/>
                        <a:buChar char="•"/>
                      </a:pPr>
                      <a:r>
                        <a:rPr lang="cs-CZ" sz="1800" b="0" dirty="0"/>
                        <a:t>Zápis o hodnocení nabídek</a:t>
                      </a:r>
                    </a:p>
                    <a:p>
                      <a:pPr marL="285750" indent="-285750" algn="l">
                        <a:buFont typeface="Arial" panose="020B0604020202020204" pitchFamily="34" charset="0"/>
                        <a:buChar char="•"/>
                      </a:pPr>
                      <a:r>
                        <a:rPr lang="cs-CZ" sz="1800" b="0" dirty="0"/>
                        <a:t>Písemná smlouva </a:t>
                      </a:r>
                      <a:br>
                        <a:rPr lang="cs-CZ" sz="1800" b="0" dirty="0"/>
                      </a:br>
                      <a:r>
                        <a:rPr lang="cs-CZ" sz="1800" b="0" dirty="0"/>
                        <a:t>s dodavatelem (alespoň ve formě písemné potvrzené objednávky</a:t>
                      </a:r>
                      <a:r>
                        <a:rPr lang="cs-CZ" sz="1800" b="0" baseline="0" dirty="0"/>
                        <a:t> dodavatelem)</a:t>
                      </a:r>
                      <a:endParaRPr lang="cs-CZ" sz="1800" b="0" dirty="0"/>
                    </a:p>
                  </a:txBody>
                  <a:tcPr/>
                </a:tc>
                <a:tc>
                  <a:txBody>
                    <a:bodyPr/>
                    <a:lstStyle/>
                    <a:p>
                      <a:pPr marL="0" indent="0" algn="l">
                        <a:buFont typeface="Arial" panose="020B0604020202020204" pitchFamily="34" charset="0"/>
                        <a:buNone/>
                      </a:pPr>
                      <a:r>
                        <a:rPr lang="cs-CZ" sz="1800" b="1" baseline="0" dirty="0"/>
                        <a:t>Dle zákona č.137/2006 Sb., </a:t>
                      </a:r>
                      <a:br>
                        <a:rPr lang="cs-CZ" sz="1800" b="1" baseline="0" dirty="0"/>
                      </a:br>
                      <a:r>
                        <a:rPr lang="cs-CZ" sz="1800" b="1" baseline="0" dirty="0"/>
                        <a:t>o veřejných zakázkách</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Písemná smlouva </a:t>
                      </a:r>
                      <a:br>
                        <a:rPr lang="cs-CZ" sz="1800" b="0" kern="1200" dirty="0">
                          <a:solidFill>
                            <a:schemeClr val="dk1"/>
                          </a:solidFill>
                          <a:latin typeface="+mn-lt"/>
                          <a:ea typeface="+mn-ea"/>
                          <a:cs typeface="+mn-cs"/>
                        </a:rPr>
                      </a:br>
                      <a:r>
                        <a:rPr lang="cs-CZ" sz="1800" b="0" kern="1200" dirty="0">
                          <a:solidFill>
                            <a:schemeClr val="dk1"/>
                          </a:solidFill>
                          <a:latin typeface="+mn-lt"/>
                          <a:ea typeface="+mn-ea"/>
                          <a:cs typeface="+mn-cs"/>
                        </a:rPr>
                        <a:t>s dodavatelem (nepostačuje objednávka)</a:t>
                      </a:r>
                    </a:p>
                  </a:txBody>
                  <a:tcPr/>
                </a:tc>
                <a:extLst>
                  <a:ext uri="{0D108BD9-81ED-4DB2-BD59-A6C34878D82A}">
                    <a16:rowId xmlns:a16="http://schemas.microsoft.com/office/drawing/2014/main" val="10002"/>
                  </a:ext>
                </a:extLst>
              </a:tr>
            </a:tbl>
          </a:graphicData>
        </a:graphic>
      </p:graphicFrame>
      <p:sp>
        <p:nvSpPr>
          <p:cNvPr id="3" name="TextovéPole 2"/>
          <p:cNvSpPr txBox="1"/>
          <p:nvPr/>
        </p:nvSpPr>
        <p:spPr>
          <a:xfrm>
            <a:off x="434104" y="6247984"/>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a:t>ÚČELOVÉ DĚLENÍ PŘEDMĚTU VZ JE NEPŘÍPUSTNÉ !!!</a:t>
            </a:r>
          </a:p>
        </p:txBody>
      </p:sp>
    </p:spTree>
    <p:extLst>
      <p:ext uri="{BB962C8B-B14F-4D97-AF65-F5344CB8AC3E}">
        <p14:creationId xmlns:p14="http://schemas.microsoft.com/office/powerpoint/2010/main" val="3114104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Kontrola</a:t>
            </a:r>
          </a:p>
        </p:txBody>
      </p:sp>
      <p:sp>
        <p:nvSpPr>
          <p:cNvPr id="3" name="Zástupný symbol pro obsah 2"/>
          <p:cNvSpPr>
            <a:spLocks noGrp="1"/>
          </p:cNvSpPr>
          <p:nvPr>
            <p:ph idx="1"/>
          </p:nvPr>
        </p:nvSpPr>
        <p:spPr>
          <a:xfrm>
            <a:off x="539552" y="1556792"/>
            <a:ext cx="8064000" cy="5184576"/>
          </a:xfrm>
        </p:spPr>
        <p:txBody>
          <a:bodyPr/>
          <a:lstStyle/>
          <a:p>
            <a:pPr algn="just">
              <a:lnSpc>
                <a:spcPct val="100000"/>
              </a:lnSpc>
            </a:pPr>
            <a:r>
              <a:rPr lang="cs-CZ" sz="1800" dirty="0"/>
              <a:t>Provádíme zpravidla po vyplnění všech záložek (celé žádosti). </a:t>
            </a:r>
          </a:p>
          <a:p>
            <a:pPr algn="just">
              <a:lnSpc>
                <a:spcPct val="100000"/>
              </a:lnSpc>
            </a:pPr>
            <a:r>
              <a:rPr lang="cs-CZ" sz="1800" dirty="0"/>
              <a:t>Můžeme využít i průběžně jako nápovědu jak správně dané pole vyplnit.</a:t>
            </a:r>
          </a:p>
          <a:p>
            <a:pPr algn="just">
              <a:lnSpc>
                <a:spcPct val="100000"/>
              </a:lnSpc>
            </a:pPr>
            <a:r>
              <a:rPr lang="cs-CZ" sz="1800" dirty="0"/>
              <a:t>Všechny červené chybové hlášky nutno odstranit.</a:t>
            </a:r>
          </a:p>
          <a:p>
            <a:endParaRPr lang="cs-CZ" dirty="0"/>
          </a:p>
          <a:p>
            <a:endParaRPr lang="cs-CZ" dirty="0"/>
          </a:p>
          <a:p>
            <a:endParaRPr lang="cs-CZ" dirty="0"/>
          </a:p>
          <a:p>
            <a:endParaRPr lang="cs-CZ" dirty="0"/>
          </a:p>
          <a:p>
            <a:r>
              <a:rPr lang="cs-CZ" sz="1800" dirty="0"/>
              <a:t>Kontrola proběhla v pořádku = možnost finalizovat!</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34</a:t>
            </a:fld>
            <a:endParaRPr lang="cs-CZ"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01" y="2780928"/>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209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Finalizace</a:t>
            </a:r>
          </a:p>
        </p:txBody>
      </p:sp>
      <p:sp>
        <p:nvSpPr>
          <p:cNvPr id="3" name="Zástupný symbol pro obsah 2"/>
          <p:cNvSpPr>
            <a:spLocks noGrp="1"/>
          </p:cNvSpPr>
          <p:nvPr>
            <p:ph idx="1"/>
          </p:nvPr>
        </p:nvSpPr>
        <p:spPr>
          <a:xfrm>
            <a:off x="540000" y="1628800"/>
            <a:ext cx="8064000" cy="4680520"/>
          </a:xfrm>
        </p:spPr>
        <p:txBody>
          <a:bodyPr/>
          <a:lstStyle/>
          <a:p>
            <a:r>
              <a:rPr lang="cs-CZ" sz="1800" dirty="0"/>
              <a:t>Nutno v nastavení přístupů (záložka Přístup k žádosti) uvést/zatrhnout Signatáře.</a:t>
            </a:r>
          </a:p>
          <a:p>
            <a:r>
              <a:rPr lang="cs-CZ" sz="1800" dirty="0"/>
              <a:t>I po finalizaci žádosti o podporu možno provést změny.</a:t>
            </a:r>
          </a:p>
          <a:p>
            <a:r>
              <a:rPr lang="cs-CZ" sz="1800" dirty="0"/>
              <a:t>V PŘÍKAZOVÉM ŘÁDKU se objeví tlačítko STORNO FINALIZACE.</a:t>
            </a:r>
          </a:p>
          <a:p>
            <a:r>
              <a:rPr lang="cs-CZ" sz="1800" dirty="0"/>
              <a:t>Poté opět nutno finalizovat.</a:t>
            </a:r>
          </a:p>
          <a:p>
            <a:r>
              <a:rPr lang="cs-CZ" sz="1800" dirty="0"/>
              <a:t>POZOR!!!</a:t>
            </a:r>
          </a:p>
          <a:p>
            <a:pPr marL="414000" lvl="1" indent="0" algn="just">
              <a:buNone/>
            </a:pPr>
            <a:r>
              <a:rPr lang="cs-CZ" sz="1800" dirty="0"/>
              <a:t>U </a:t>
            </a:r>
            <a:r>
              <a:rPr lang="cs-CZ" sz="1800" dirty="0" err="1"/>
              <a:t>finalizované</a:t>
            </a:r>
            <a:r>
              <a:rPr lang="cs-CZ" sz="1800" dirty="0"/>
              <a:t> žádosti nelze provádět změny v přístupech k projektu. Pokud je nutné změnu provést, musíte zmáčknout Storno finalizace </a:t>
            </a:r>
            <a:br>
              <a:rPr lang="cs-CZ" sz="1800" dirty="0"/>
            </a:br>
            <a:r>
              <a:rPr lang="cs-CZ" sz="1800" dirty="0"/>
              <a:t>na horní liště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35</a:t>
            </a:fld>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654999"/>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509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a podání žádosti</a:t>
            </a:r>
          </a:p>
        </p:txBody>
      </p:sp>
      <p:sp>
        <p:nvSpPr>
          <p:cNvPr id="3" name="Zástupný symbol pro obsah 2"/>
          <p:cNvSpPr>
            <a:spLocks noGrp="1"/>
          </p:cNvSpPr>
          <p:nvPr>
            <p:ph idx="1"/>
          </p:nvPr>
        </p:nvSpPr>
        <p:spPr>
          <a:xfrm>
            <a:off x="539552" y="1556792"/>
            <a:ext cx="4536056" cy="2403216"/>
          </a:xfrm>
        </p:spPr>
        <p:txBody>
          <a:bodyPr/>
          <a:lstStyle/>
          <a:p>
            <a:r>
              <a:rPr lang="cs-CZ" sz="1600" b="1" u="sng" dirty="0"/>
              <a:t>PODPIS ŽÁDOSTI</a:t>
            </a:r>
          </a:p>
          <a:p>
            <a:pPr lvl="1">
              <a:lnSpc>
                <a:spcPct val="100000"/>
              </a:lnSpc>
            </a:pPr>
            <a:r>
              <a:rPr lang="cs-CZ" sz="1600" dirty="0"/>
              <a:t>Poslední záložka v levém menu.</a:t>
            </a:r>
          </a:p>
          <a:p>
            <a:pPr lvl="1">
              <a:lnSpc>
                <a:spcPct val="100000"/>
              </a:lnSpc>
            </a:pPr>
            <a:r>
              <a:rPr lang="cs-CZ" sz="1600" b="1" u="sng" dirty="0"/>
              <a:t>Zaktivní se až po úspěšné finalizaci.</a:t>
            </a:r>
          </a:p>
          <a:p>
            <a:pPr lvl="1">
              <a:lnSpc>
                <a:spcPct val="100000"/>
              </a:lnSpc>
            </a:pPr>
            <a:r>
              <a:rPr lang="cs-CZ" sz="1600" dirty="0"/>
              <a:t>Podepisuje jeden či více signatářů (dle volby na záložce Identifikace operace </a:t>
            </a:r>
            <a:r>
              <a:rPr lang="cs-CZ" sz="1600" dirty="0">
                <a:sym typeface="Wingdings" pitchFamily="2" charset="2"/>
              </a:rPr>
              <a:t> pole Způsob jednání</a:t>
            </a:r>
            <a:r>
              <a:rPr lang="cs-CZ" sz="1600" dirty="0"/>
              <a:t>).</a:t>
            </a:r>
          </a:p>
          <a:p>
            <a:pPr lvl="1">
              <a:lnSpc>
                <a:spcPct val="100000"/>
              </a:lnSpc>
            </a:pPr>
            <a:r>
              <a:rPr lang="cs-CZ" sz="1600" dirty="0"/>
              <a:t>Nutný elektronický podpis (osobní kvalifikovaný certifikát).</a:t>
            </a:r>
          </a:p>
          <a:p>
            <a:endParaRPr lang="cs-CZ" sz="1600" dirty="0"/>
          </a:p>
        </p:txBody>
      </p:sp>
      <p:sp>
        <p:nvSpPr>
          <p:cNvPr id="4" name="Zástupný symbol pro obsah 3"/>
          <p:cNvSpPr>
            <a:spLocks noGrp="1"/>
          </p:cNvSpPr>
          <p:nvPr>
            <p:ph idx="10"/>
          </p:nvPr>
        </p:nvSpPr>
        <p:spPr>
          <a:xfrm>
            <a:off x="539552" y="4293096"/>
            <a:ext cx="5112568" cy="1970920"/>
          </a:xfrm>
        </p:spPr>
        <p:txBody>
          <a:bodyPr/>
          <a:lstStyle/>
          <a:p>
            <a:r>
              <a:rPr lang="cs-CZ" sz="1600" b="1" u="sng" dirty="0"/>
              <a:t>PODÁNÍ ŽÁDOSTI</a:t>
            </a:r>
          </a:p>
          <a:p>
            <a:pPr lvl="1" algn="just">
              <a:lnSpc>
                <a:spcPct val="100000"/>
              </a:lnSpc>
            </a:pPr>
            <a:r>
              <a:rPr lang="cs-CZ" sz="1600" dirty="0"/>
              <a:t>Určeno na první záložce Identifikace operace (pole Typ podání) při vyplňování žádosti.</a:t>
            </a:r>
          </a:p>
          <a:p>
            <a:pPr lvl="1" algn="just">
              <a:lnSpc>
                <a:spcPct val="100000"/>
              </a:lnSpc>
            </a:pPr>
            <a:r>
              <a:rPr lang="cs-CZ" sz="1600" dirty="0"/>
              <a:t>Automaticky (nastaveno defaultně) x Ručně. </a:t>
            </a:r>
          </a:p>
          <a:p>
            <a:pPr lvl="1" algn="just">
              <a:lnSpc>
                <a:spcPct val="100000"/>
              </a:lnSpc>
            </a:pPr>
            <a:r>
              <a:rPr lang="cs-CZ" sz="1600" dirty="0"/>
              <a:t>Žádost podána současně s podpisem x Žádost ručně podána.</a:t>
            </a:r>
            <a:r>
              <a:rPr lang="cs-CZ" dirty="0"/>
              <a:t>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36</a:t>
            </a:fld>
            <a:endParaRPr lang="cs-CZ" dirty="0"/>
          </a:p>
        </p:txBody>
      </p:sp>
      <p:pic>
        <p:nvPicPr>
          <p:cNvPr id="1027" name="Picture 3" descr="C:\Users\michaela.sedlackova\Desktop\Podpis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12776"/>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94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žádosti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37</a:t>
            </a:fld>
            <a:endParaRPr lang="cs-CZ" dirty="0"/>
          </a:p>
        </p:txBody>
      </p:sp>
      <p:sp>
        <p:nvSpPr>
          <p:cNvPr id="4" name="Zástupný symbol pro obsah 3"/>
          <p:cNvSpPr>
            <a:spLocks noGrp="1"/>
          </p:cNvSpPr>
          <p:nvPr>
            <p:ph idx="10"/>
          </p:nvPr>
        </p:nvSpPr>
        <p:spPr>
          <a:xfrm>
            <a:off x="683568" y="4437112"/>
            <a:ext cx="8064000" cy="936104"/>
          </a:xfrm>
        </p:spPr>
        <p:txBody>
          <a:bodyPr/>
          <a:lstStyle/>
          <a:p>
            <a:pPr algn="just"/>
            <a:r>
              <a:rPr lang="cs-CZ" sz="1800" dirty="0"/>
              <a:t>Na záložce Podpis žádosti klikněte na ikonu pečeti.</a:t>
            </a:r>
          </a:p>
          <a:p>
            <a:pPr algn="just"/>
            <a:r>
              <a:rPr lang="cs-CZ" sz="1800" dirty="0"/>
              <a:t>Po úspěšném podepsání tiskové verze žádosti se černá ikona pečeti změní na zelenou. </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373216"/>
            <a:ext cx="504056"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84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žádosti </a:t>
            </a:r>
          </a:p>
        </p:txBody>
      </p:sp>
      <p:sp>
        <p:nvSpPr>
          <p:cNvPr id="4" name="Zástupný symbol pro obsah 3"/>
          <p:cNvSpPr>
            <a:spLocks noGrp="1"/>
          </p:cNvSpPr>
          <p:nvPr>
            <p:ph idx="10"/>
          </p:nvPr>
        </p:nvSpPr>
        <p:spPr>
          <a:xfrm>
            <a:off x="581697" y="4653136"/>
            <a:ext cx="8064000" cy="1872208"/>
          </a:xfrm>
        </p:spPr>
        <p:txBody>
          <a:bodyPr/>
          <a:lstStyle/>
          <a:p>
            <a:pPr algn="just">
              <a:lnSpc>
                <a:spcPct val="100000"/>
              </a:lnSpc>
            </a:pPr>
            <a:r>
              <a:rPr lang="cs-CZ" sz="1800" dirty="0"/>
              <a:t>Označíte </a:t>
            </a:r>
            <a:r>
              <a:rPr lang="cs-CZ" sz="1800" dirty="0" err="1"/>
              <a:t>checkbox</a:t>
            </a:r>
            <a:r>
              <a:rPr lang="cs-CZ" sz="1800" dirty="0"/>
              <a:t> Soubory.</a:t>
            </a:r>
          </a:p>
          <a:p>
            <a:pPr algn="just">
              <a:lnSpc>
                <a:spcPct val="100000"/>
              </a:lnSpc>
            </a:pPr>
            <a:r>
              <a:rPr lang="cs-CZ" sz="1800" dirty="0"/>
              <a:t>Přes tlačítko Vybrat vložíte soubor s elektronickým podpisem výběrem </a:t>
            </a:r>
            <a:br>
              <a:rPr lang="cs-CZ" sz="1800" dirty="0"/>
            </a:br>
            <a:r>
              <a:rPr lang="cs-CZ" sz="1800" dirty="0"/>
              <a:t>z adresářů vašeho počítače.</a:t>
            </a:r>
          </a:p>
          <a:p>
            <a:pPr algn="just">
              <a:lnSpc>
                <a:spcPct val="100000"/>
              </a:lnSpc>
            </a:pPr>
            <a:r>
              <a:rPr lang="cs-CZ" sz="1800" dirty="0"/>
              <a:t>Vložíte Heslo. </a:t>
            </a:r>
          </a:p>
          <a:p>
            <a:pPr algn="just">
              <a:lnSpc>
                <a:spcPct val="100000"/>
              </a:lnSpc>
            </a:pPr>
            <a:r>
              <a:rPr lang="cs-CZ" sz="1800" dirty="0"/>
              <a:t>Stisknete tlačítko Dokončit.</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38</a:t>
            </a:fld>
            <a:endParaRPr lang="cs-CZ"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076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žádosti </a:t>
            </a:r>
          </a:p>
        </p:txBody>
      </p:sp>
      <p:sp>
        <p:nvSpPr>
          <p:cNvPr id="4" name="Zástupný symbol pro obsah 3"/>
          <p:cNvSpPr>
            <a:spLocks noGrp="1"/>
          </p:cNvSpPr>
          <p:nvPr>
            <p:ph idx="10"/>
          </p:nvPr>
        </p:nvSpPr>
        <p:spPr>
          <a:xfrm>
            <a:off x="507716" y="4718763"/>
            <a:ext cx="8064000" cy="2160240"/>
          </a:xfrm>
        </p:spPr>
        <p:txBody>
          <a:bodyPr/>
          <a:lstStyle/>
          <a:p>
            <a:pPr algn="just">
              <a:lnSpc>
                <a:spcPct val="100000"/>
              </a:lnSpc>
            </a:pPr>
            <a:r>
              <a:rPr lang="cs-CZ" sz="1800" dirty="0"/>
              <a:t>Datum a čas jednotlivých operací se žádostí od jejího založení </a:t>
            </a:r>
            <a:br>
              <a:rPr lang="cs-CZ" sz="1800" dirty="0"/>
            </a:br>
            <a:r>
              <a:rPr lang="cs-CZ" sz="1800" dirty="0"/>
              <a:t>až po podání.</a:t>
            </a:r>
          </a:p>
          <a:p>
            <a:pPr algn="just">
              <a:lnSpc>
                <a:spcPct val="100000"/>
              </a:lnSpc>
            </a:pPr>
            <a:r>
              <a:rPr lang="cs-CZ" sz="1800" dirty="0"/>
              <a:t>Možno sledovat stav podané žádosti během její administrace v systému ŘO OPZ (CSSF14+).</a:t>
            </a:r>
          </a:p>
          <a:p>
            <a:pPr algn="just">
              <a:lnSpc>
                <a:spcPct val="100000"/>
              </a:lnSpc>
            </a:pPr>
            <a:r>
              <a:rPr lang="cs-CZ" sz="1800" dirty="0"/>
              <a:t>Pokud je žádost správně podána, je doplněno </a:t>
            </a:r>
            <a:r>
              <a:rPr lang="cs-CZ" sz="1800" b="1" dirty="0"/>
              <a:t>Registrační číslo projektu.</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39</a:t>
            </a:fld>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1146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360000" y="1412776"/>
            <a:ext cx="8604488" cy="5112568"/>
          </a:xfrm>
        </p:spPr>
        <p:txBody>
          <a:bodyPr/>
          <a:lstStyle/>
          <a:p>
            <a:pPr marL="0" indent="0">
              <a:buNone/>
            </a:pPr>
            <a:r>
              <a:rPr lang="cs-CZ" cap="all" dirty="0"/>
              <a:t>029/03_16_047/CLLD_15_01_271</a:t>
            </a:r>
          </a:p>
          <a:p>
            <a:pPr marL="0" indent="0">
              <a:buNone/>
            </a:pPr>
            <a:r>
              <a:rPr lang="cs-CZ" b="1" cap="all" dirty="0"/>
              <a:t>Podpora terénních a ambulantních služeb pro poskytování odborného poradenství, nízkoprahové služby, včetně prorodinných opatření</a:t>
            </a:r>
          </a:p>
          <a:p>
            <a:pPr lvl="1">
              <a:lnSpc>
                <a:spcPct val="100000"/>
              </a:lnSpc>
              <a:spcBef>
                <a:spcPts val="0"/>
              </a:spcBef>
            </a:pPr>
            <a:endParaRPr lang="cs-CZ" sz="300" dirty="0"/>
          </a:p>
          <a:p>
            <a:pPr lvl="1">
              <a:lnSpc>
                <a:spcPct val="100000"/>
              </a:lnSpc>
              <a:spcBef>
                <a:spcPts val="0"/>
              </a:spcBef>
            </a:pPr>
            <a:r>
              <a:rPr lang="cs-CZ" sz="1950" dirty="0"/>
              <a:t>rozšíření služeb sociální poradny</a:t>
            </a:r>
          </a:p>
          <a:p>
            <a:pPr lvl="1">
              <a:lnSpc>
                <a:spcPct val="100000"/>
              </a:lnSpc>
              <a:spcBef>
                <a:spcPts val="0"/>
              </a:spcBef>
            </a:pPr>
            <a:r>
              <a:rPr lang="cs-CZ" sz="1950" dirty="0"/>
              <a:t>řešení tíživých sociálních situací pomocí ambulantního sociálního pracovníka</a:t>
            </a:r>
          </a:p>
          <a:p>
            <a:pPr lvl="1">
              <a:lnSpc>
                <a:spcPct val="100000"/>
              </a:lnSpc>
              <a:spcBef>
                <a:spcPts val="0"/>
              </a:spcBef>
            </a:pPr>
            <a:r>
              <a:rPr lang="cs-CZ" sz="1950" dirty="0"/>
              <a:t>Podpora obyvatel, kteří jsou ohroženi sociálním vyloučením nebo handicapem či ekonomicky oslabeni</a:t>
            </a:r>
          </a:p>
          <a:p>
            <a:pPr lvl="1">
              <a:lnSpc>
                <a:spcPct val="100000"/>
              </a:lnSpc>
              <a:spcBef>
                <a:spcPts val="0"/>
              </a:spcBef>
            </a:pPr>
            <a:r>
              <a:rPr lang="cs-CZ" sz="1950" dirty="0"/>
              <a:t>Řešení problémů, v jejichž důsledku občanům hrozí sociální vyloučení nebo již sociálně vyloučení jsou</a:t>
            </a:r>
          </a:p>
          <a:p>
            <a:pPr lvl="1">
              <a:lnSpc>
                <a:spcPct val="100000"/>
              </a:lnSpc>
              <a:spcBef>
                <a:spcPts val="0"/>
              </a:spcBef>
            </a:pPr>
            <a:r>
              <a:rPr lang="cs-CZ" sz="1950" dirty="0"/>
              <a:t>Vytvoření/posílení mobilního terénního týmu pro zajištění dostupnosti sociální služby v rozlehlém území MAS Pošumaví</a:t>
            </a:r>
          </a:p>
        </p:txBody>
      </p:sp>
      <p:sp>
        <p:nvSpPr>
          <p:cNvPr id="6" name="TextovéPole 5"/>
          <p:cNvSpPr txBox="1"/>
          <p:nvPr/>
        </p:nvSpPr>
        <p:spPr>
          <a:xfrm>
            <a:off x="4352498" y="6325289"/>
            <a:ext cx="4608512" cy="400110"/>
          </a:xfrm>
          <a:prstGeom prst="rect">
            <a:avLst/>
          </a:prstGeom>
          <a:noFill/>
        </p:spPr>
        <p:txBody>
          <a:bodyPr wrap="square" rtlCol="0">
            <a:spAutoFit/>
          </a:bodyPr>
          <a:lstStyle/>
          <a:p>
            <a:pPr algn="r"/>
            <a:r>
              <a:rPr lang="cs-CZ" i="1" dirty="0">
                <a:solidFill>
                  <a:srgbClr val="FF0000"/>
                </a:solidFill>
              </a:rPr>
              <a:t>alokace: </a:t>
            </a:r>
            <a:r>
              <a:rPr lang="cs-CZ" sz="2000" b="1" i="1" dirty="0">
                <a:solidFill>
                  <a:srgbClr val="FF0000"/>
                </a:solidFill>
              </a:rPr>
              <a:t>6.489.000Kč</a:t>
            </a:r>
            <a:endParaRPr lang="cs-CZ" sz="1900" b="1" i="1" dirty="0">
              <a:solidFill>
                <a:srgbClr val="FF0000"/>
              </a:solidFill>
            </a:endParaRPr>
          </a:p>
        </p:txBody>
      </p:sp>
    </p:spTree>
    <p:extLst>
      <p:ext uri="{BB962C8B-B14F-4D97-AF65-F5344CB8AC3E}">
        <p14:creationId xmlns:p14="http://schemas.microsoft.com/office/powerpoint/2010/main" val="2996103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691680" y="3140968"/>
            <a:ext cx="7272000" cy="648072"/>
          </a:xfrm>
        </p:spPr>
        <p:txBody>
          <a:bodyPr/>
          <a:lstStyle/>
          <a:p>
            <a:r>
              <a:rPr lang="cs-CZ" dirty="0"/>
              <a:t>Způsobilost výdajů</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3752024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268760"/>
            <a:ext cx="8568952" cy="5472608"/>
          </a:xfrm>
        </p:spPr>
        <p:txBody>
          <a:bodyPr/>
          <a:lstStyle/>
          <a:p>
            <a:pPr marL="0" indent="0">
              <a:lnSpc>
                <a:spcPct val="150000"/>
              </a:lnSpc>
              <a:spcBef>
                <a:spcPts val="0"/>
              </a:spcBef>
              <a:spcAft>
                <a:spcPts val="0"/>
              </a:spcAft>
              <a:buNone/>
            </a:pPr>
            <a:r>
              <a:rPr lang="cs-CZ" sz="2000" b="1" dirty="0"/>
              <a:t>Způsobilý výdaj: </a:t>
            </a:r>
          </a:p>
          <a:p>
            <a:pPr marL="432000" lvl="1" indent="-432000">
              <a:lnSpc>
                <a:spcPct val="150000"/>
              </a:lnSpc>
              <a:spcBef>
                <a:spcPts val="0"/>
              </a:spcBef>
              <a:spcAft>
                <a:spcPts val="0"/>
              </a:spcAft>
              <a:buSzPct val="100000"/>
              <a:buFont typeface="Wingdings" panose="05000000000000000000" pitchFamily="2" charset="2"/>
              <a:buChar char=""/>
            </a:pPr>
            <a:r>
              <a:rPr lang="cs-CZ" dirty="0"/>
              <a:t>je v souladu s právními předpisy (zejména legislativou EU a ČR) </a:t>
            </a:r>
          </a:p>
          <a:p>
            <a:pPr marL="432000" lvl="1" indent="-432000">
              <a:lnSpc>
                <a:spcPct val="150000"/>
              </a:lnSpc>
              <a:spcBef>
                <a:spcPts val="0"/>
              </a:spcBef>
              <a:spcAft>
                <a:spcPts val="0"/>
              </a:spcAft>
              <a:buSzPct val="100000"/>
              <a:buFont typeface="Wingdings" panose="05000000000000000000" pitchFamily="2" charset="2"/>
              <a:buChar char=""/>
            </a:pPr>
            <a:r>
              <a:rPr lang="pl-PL" dirty="0"/>
              <a:t>je v souladu s pravidly programu a s podmínkami poskytnutí podpory </a:t>
            </a:r>
          </a:p>
          <a:p>
            <a:pPr marL="432000" lvl="1" indent="-432000">
              <a:lnSpc>
                <a:spcPct val="150000"/>
              </a:lnSpc>
              <a:spcBef>
                <a:spcPts val="0"/>
              </a:spcBef>
              <a:spcAft>
                <a:spcPts val="0"/>
              </a:spcAft>
              <a:buSzPct val="100000"/>
              <a:buFont typeface="Wingdings" panose="05000000000000000000" pitchFamily="2" charset="2"/>
              <a:buChar char=""/>
            </a:pPr>
            <a:r>
              <a:rPr lang="cs-CZ" dirty="0"/>
              <a:t>je přiměřený (viz kapitola 6.1 Specifické části pravidel pro žadatele a příjemce)</a:t>
            </a:r>
          </a:p>
          <a:p>
            <a:pPr marL="432000" lvl="1" indent="-432000">
              <a:lnSpc>
                <a:spcPct val="150000"/>
              </a:lnSpc>
              <a:spcBef>
                <a:spcPts val="0"/>
              </a:spcBef>
              <a:spcAft>
                <a:spcPts val="0"/>
              </a:spcAft>
              <a:buSzPct val="100000"/>
              <a:buFont typeface="Wingdings" panose="05000000000000000000" pitchFamily="2" charset="2"/>
              <a:buChar char=""/>
            </a:pPr>
            <a:r>
              <a:rPr lang="cs-CZ" dirty="0"/>
              <a:t>vznikl v době realizace projektu a byl uhrazen nejpozději do okamžiku ukončení administrace závěrečné zprávy o realizaci projektu</a:t>
            </a:r>
          </a:p>
          <a:p>
            <a:pPr marL="432000" lvl="1" indent="-432000">
              <a:lnSpc>
                <a:spcPct val="150000"/>
              </a:lnSpc>
              <a:spcBef>
                <a:spcPts val="0"/>
              </a:spcBef>
              <a:spcAft>
                <a:spcPts val="0"/>
              </a:spcAft>
              <a:buSzPct val="100000"/>
              <a:buFont typeface="Wingdings" panose="05000000000000000000" pitchFamily="2" charset="2"/>
              <a:buChar char=""/>
            </a:pPr>
            <a:r>
              <a:rPr lang="cs-CZ" dirty="0"/>
              <a:t>váže se na aktivity projektu, které jsou územně způsobilé</a:t>
            </a:r>
          </a:p>
          <a:p>
            <a:pPr marL="432000" lvl="1" indent="-432000">
              <a:lnSpc>
                <a:spcPct val="150000"/>
              </a:lnSpc>
              <a:spcBef>
                <a:spcPts val="0"/>
              </a:spcBef>
              <a:spcAft>
                <a:spcPts val="0"/>
              </a:spcAft>
              <a:buSzPct val="100000"/>
              <a:buFont typeface="Wingdings" panose="05000000000000000000" pitchFamily="2" charset="2"/>
              <a:buChar char=""/>
            </a:pPr>
            <a:r>
              <a:rPr lang="cs-CZ" dirty="0"/>
              <a:t>je řádně identifikovatelný, prokazatelný a doložitelný</a:t>
            </a:r>
            <a:endParaRPr lang="cs-CZ" b="1" dirty="0"/>
          </a:p>
          <a:p>
            <a:pPr marL="0" lvl="1" indent="0">
              <a:lnSpc>
                <a:spcPct val="100000"/>
              </a:lnSpc>
              <a:spcBef>
                <a:spcPts val="0"/>
              </a:spcBef>
              <a:spcAft>
                <a:spcPts val="0"/>
              </a:spcAft>
              <a:buSzPct val="100000"/>
              <a:buNone/>
            </a:pPr>
            <a:endParaRPr lang="cs-CZ" sz="1600" b="1" u="sng"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41</a:t>
            </a:fld>
            <a:endParaRPr lang="cs-CZ" dirty="0"/>
          </a:p>
        </p:txBody>
      </p:sp>
    </p:spTree>
    <p:extLst>
      <p:ext uri="{BB962C8B-B14F-4D97-AF65-F5344CB8AC3E}">
        <p14:creationId xmlns:p14="http://schemas.microsoft.com/office/powerpoint/2010/main" val="1349372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268760"/>
            <a:ext cx="8568952" cy="5472608"/>
          </a:xfrm>
        </p:spPr>
        <p:txBody>
          <a:bodyPr/>
          <a:lstStyle/>
          <a:p>
            <a:pPr marL="0" lvl="1" indent="0">
              <a:lnSpc>
                <a:spcPct val="100000"/>
              </a:lnSpc>
              <a:spcBef>
                <a:spcPts val="0"/>
              </a:spcBef>
              <a:spcAft>
                <a:spcPts val="0"/>
              </a:spcAft>
              <a:buSzPct val="100000"/>
              <a:buNone/>
            </a:pPr>
            <a:endParaRPr lang="cs-CZ" sz="1600" b="1" u="sng" dirty="0"/>
          </a:p>
          <a:p>
            <a:pPr marL="0" lvl="1" indent="0">
              <a:lnSpc>
                <a:spcPct val="150000"/>
              </a:lnSpc>
              <a:spcBef>
                <a:spcPts val="0"/>
              </a:spcBef>
              <a:spcAft>
                <a:spcPts val="0"/>
              </a:spcAft>
              <a:buSzPct val="100000"/>
              <a:buNone/>
            </a:pPr>
            <a:r>
              <a:rPr lang="cs-CZ" b="1" dirty="0"/>
              <a:t>Kategorie způsobilých výdajů OPZ</a:t>
            </a:r>
          </a:p>
          <a:p>
            <a:pPr marL="0" lvl="1" indent="0" algn="ctr">
              <a:lnSpc>
                <a:spcPct val="100000"/>
              </a:lnSpc>
              <a:spcBef>
                <a:spcPts val="0"/>
              </a:spcBef>
              <a:spcAft>
                <a:spcPts val="0"/>
              </a:spcAft>
              <a:buSzPct val="100000"/>
              <a:buNone/>
            </a:pPr>
            <a:endParaRPr lang="cs-CZ" b="1" dirty="0"/>
          </a:p>
          <a:p>
            <a:pPr>
              <a:lnSpc>
                <a:spcPct val="100000"/>
              </a:lnSpc>
              <a:spcBef>
                <a:spcPts val="0"/>
              </a:spcBef>
              <a:spcAft>
                <a:spcPts val="0"/>
              </a:spcAft>
              <a:defRPr/>
            </a:pPr>
            <a:r>
              <a:rPr lang="cs-CZ" altLang="cs-CZ" sz="2000" b="1" dirty="0"/>
              <a:t>1. Celkové způsobilé výdaje</a:t>
            </a:r>
          </a:p>
          <a:p>
            <a:pPr lvl="1">
              <a:lnSpc>
                <a:spcPct val="100000"/>
              </a:lnSpc>
              <a:spcBef>
                <a:spcPts val="0"/>
              </a:spcBef>
              <a:spcAft>
                <a:spcPts val="0"/>
              </a:spcAft>
              <a:defRPr/>
            </a:pPr>
            <a:r>
              <a:rPr lang="cs-CZ" altLang="cs-CZ" b="1" dirty="0"/>
              <a:t>1.1 Přímé náklady</a:t>
            </a:r>
            <a:r>
              <a:rPr lang="cs-CZ" altLang="cs-CZ" dirty="0"/>
              <a:t>		</a:t>
            </a:r>
          </a:p>
          <a:p>
            <a:pPr lvl="2">
              <a:lnSpc>
                <a:spcPct val="80000"/>
              </a:lnSpc>
              <a:buFont typeface="Wingdings" pitchFamily="2" charset="2"/>
              <a:buChar char="Ø"/>
              <a:defRPr/>
            </a:pPr>
            <a:r>
              <a:rPr lang="cs-CZ" altLang="cs-CZ" dirty="0"/>
              <a:t>1.1.1  Osobní náklady  </a:t>
            </a:r>
          </a:p>
          <a:p>
            <a:pPr lvl="2">
              <a:lnSpc>
                <a:spcPct val="80000"/>
              </a:lnSpc>
              <a:buFont typeface="Wingdings" pitchFamily="2" charset="2"/>
              <a:buChar char="Ø"/>
              <a:defRPr/>
            </a:pPr>
            <a:r>
              <a:rPr lang="cs-CZ" altLang="cs-CZ" dirty="0"/>
              <a:t>1.1.2  Cestovné</a:t>
            </a:r>
          </a:p>
          <a:p>
            <a:pPr lvl="2">
              <a:lnSpc>
                <a:spcPct val="80000"/>
              </a:lnSpc>
              <a:buFont typeface="Wingdings" pitchFamily="2" charset="2"/>
              <a:buChar char="Ø"/>
              <a:defRPr/>
            </a:pPr>
            <a:r>
              <a:rPr lang="cs-CZ" altLang="cs-CZ" dirty="0"/>
              <a:t>1.1.3  Zařízení, vybavení a spotřební materiál</a:t>
            </a:r>
          </a:p>
          <a:p>
            <a:pPr lvl="2">
              <a:lnSpc>
                <a:spcPct val="80000"/>
              </a:lnSpc>
              <a:buFont typeface="Wingdings" pitchFamily="2" charset="2"/>
              <a:buChar char="Ø"/>
              <a:defRPr/>
            </a:pPr>
            <a:r>
              <a:rPr lang="cs-CZ" altLang="cs-CZ" dirty="0"/>
              <a:t>1.1.4  Nákup služeb </a:t>
            </a:r>
          </a:p>
          <a:p>
            <a:pPr lvl="2">
              <a:lnSpc>
                <a:spcPct val="80000"/>
              </a:lnSpc>
              <a:buFont typeface="Wingdings" pitchFamily="2" charset="2"/>
              <a:buChar char="Ø"/>
              <a:defRPr/>
            </a:pPr>
            <a:r>
              <a:rPr lang="cs-CZ" altLang="cs-CZ" dirty="0"/>
              <a:t>1.1.5  Drobné stavební úpravy (do 40 tis. Kč)</a:t>
            </a:r>
          </a:p>
          <a:p>
            <a:pPr lvl="2">
              <a:lnSpc>
                <a:spcPct val="80000"/>
              </a:lnSpc>
              <a:buFont typeface="Wingdings" pitchFamily="2" charset="2"/>
              <a:buChar char="Ø"/>
              <a:defRPr/>
            </a:pPr>
            <a:r>
              <a:rPr lang="cs-CZ" altLang="cs-CZ" dirty="0"/>
              <a:t>1.1.6  Přímá podpora CS </a:t>
            </a:r>
          </a:p>
          <a:p>
            <a:pPr lvl="2">
              <a:lnSpc>
                <a:spcPct val="80000"/>
              </a:lnSpc>
              <a:buFont typeface="Wingdings" pitchFamily="2" charset="2"/>
              <a:buChar char="Ø"/>
              <a:defRPr/>
            </a:pPr>
            <a:r>
              <a:rPr lang="cs-CZ" altLang="cs-CZ" dirty="0"/>
              <a:t>1.1.7  Křížové financování</a:t>
            </a:r>
          </a:p>
          <a:p>
            <a:pPr lvl="1">
              <a:lnSpc>
                <a:spcPct val="100000"/>
              </a:lnSpc>
              <a:spcBef>
                <a:spcPts val="0"/>
              </a:spcBef>
              <a:spcAft>
                <a:spcPts val="0"/>
              </a:spcAft>
              <a:defRPr/>
            </a:pPr>
            <a:r>
              <a:rPr lang="cs-CZ" b="1" dirty="0"/>
              <a:t>1.2 Nepřímé náklady </a:t>
            </a:r>
          </a:p>
          <a:p>
            <a:pPr>
              <a:lnSpc>
                <a:spcPct val="100000"/>
              </a:lnSpc>
              <a:spcBef>
                <a:spcPts val="0"/>
              </a:spcBef>
              <a:spcAft>
                <a:spcPts val="0"/>
              </a:spcAft>
              <a:defRPr/>
            </a:pPr>
            <a:endParaRPr lang="cs-CZ" sz="2000" b="1" dirty="0"/>
          </a:p>
          <a:p>
            <a:pPr>
              <a:lnSpc>
                <a:spcPct val="100000"/>
              </a:lnSpc>
              <a:spcBef>
                <a:spcPts val="0"/>
              </a:spcBef>
              <a:spcAft>
                <a:spcPts val="0"/>
              </a:spcAft>
              <a:defRPr/>
            </a:pPr>
            <a:r>
              <a:rPr lang="cs-CZ" sz="2000" b="1" dirty="0"/>
              <a:t>2. Celkové nezpůsobilé výdaje</a:t>
            </a:r>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42</a:t>
            </a:fld>
            <a:endParaRPr lang="cs-CZ" dirty="0"/>
          </a:p>
        </p:txBody>
      </p:sp>
    </p:spTree>
    <p:extLst>
      <p:ext uri="{BB962C8B-B14F-4D97-AF65-F5344CB8AC3E}">
        <p14:creationId xmlns:p14="http://schemas.microsoft.com/office/powerpoint/2010/main" val="1199736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268760"/>
            <a:ext cx="8568952" cy="5472608"/>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dirty="0"/>
              <a:t>mzdy a platy pracovníků zaměstnaní výhradně pro projekt</a:t>
            </a:r>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dirty="0"/>
              <a:t>příslušná část mezd nebo platů zaměstnanců, kteří se na realizaci projektu podílejí pouze částí svého úvazku</a:t>
            </a:r>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dirty="0"/>
              <a:t>ostatní osobní náklady na zaměstnance, kteří jsou zaměstnáni na DPČ nebo DPP</a:t>
            </a:r>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dirty="0"/>
              <a:t>výdaje na odměnu OSVČ</a:t>
            </a:r>
          </a:p>
          <a:p>
            <a:pPr marL="0" lvl="1" indent="0">
              <a:lnSpc>
                <a:spcPct val="100000"/>
              </a:lnSpc>
              <a:spcBef>
                <a:spcPts val="0"/>
              </a:spcBef>
              <a:spcAft>
                <a:spcPts val="0"/>
              </a:spcAft>
              <a:buSzPct val="100000"/>
              <a:buNone/>
              <a:defRPr/>
            </a:pPr>
            <a:endParaRPr lang="cs-CZ" altLang="cs-CZ"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b="1" dirty="0"/>
              <a:t>Nesmí přesáhnout obvyklou výši v daném místě, čase a oboru! </a:t>
            </a:r>
            <a:r>
              <a:rPr lang="cs-CZ" altLang="cs-CZ" dirty="0"/>
              <a:t>Pro porovnání osobních výdajů lze využít Informační systém o průměrném výdělku (ISPV) dostupný  na </a:t>
            </a:r>
            <a:r>
              <a:rPr lang="cs-CZ" altLang="cs-CZ" b="1" dirty="0">
                <a:hlinkClick r:id="rId3"/>
              </a:rPr>
              <a:t>www.mpsv.cz/ISPV.php</a:t>
            </a: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dirty="0"/>
              <a:t>ŘO zveřejňuje </a:t>
            </a:r>
            <a:r>
              <a:rPr lang="cs-CZ" altLang="cs-CZ" b="1" dirty="0"/>
              <a:t>přehled obvyklých výší mezd a platů</a:t>
            </a:r>
            <a:r>
              <a:rPr lang="cs-CZ" altLang="cs-CZ" dirty="0"/>
              <a:t> pro nejčastější pozice v rámci projektů podpořených z OPZ na portálu </a:t>
            </a:r>
            <a:r>
              <a:rPr lang="cs-CZ" altLang="cs-CZ" b="1" dirty="0"/>
              <a:t>www.esfcr.cz</a:t>
            </a:r>
            <a:endParaRPr lang="cs-CZ" altLang="cs-CZ"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43</a:t>
            </a:fld>
            <a:endParaRPr lang="cs-CZ" dirty="0"/>
          </a:p>
        </p:txBody>
      </p:sp>
    </p:spTree>
    <p:extLst>
      <p:ext uri="{BB962C8B-B14F-4D97-AF65-F5344CB8AC3E}">
        <p14:creationId xmlns:p14="http://schemas.microsoft.com/office/powerpoint/2010/main" val="1642766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268760"/>
            <a:ext cx="8568952" cy="5472608"/>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nSpc>
                <a:spcPct val="100000"/>
              </a:lnSpc>
              <a:spcBef>
                <a:spcPts val="600"/>
              </a:spcBef>
              <a:spcAft>
                <a:spcPts val="0"/>
              </a:spcAft>
              <a:buSzPct val="100000"/>
              <a:buFont typeface="Wingdings" panose="05000000000000000000" pitchFamily="2" charset="2"/>
              <a:buChar char=""/>
              <a:defRPr/>
            </a:pPr>
            <a:r>
              <a:rPr lang="cs-CZ" b="1" dirty="0"/>
              <a:t>PS, DPČ, DPP </a:t>
            </a:r>
            <a:r>
              <a:rPr lang="cs-CZ" dirty="0"/>
              <a:t>musí být uzavřeny v souladu se zákoníkem práce</a:t>
            </a:r>
          </a:p>
          <a:p>
            <a:pPr marL="432000" lvl="1" indent="-432000">
              <a:lnSpc>
                <a:spcPct val="100000"/>
              </a:lnSpc>
              <a:spcBef>
                <a:spcPts val="600"/>
              </a:spcBef>
              <a:spcAft>
                <a:spcPts val="0"/>
              </a:spcAft>
              <a:buSzPct val="100000"/>
              <a:buFont typeface="Wingdings" panose="05000000000000000000" pitchFamily="2" charset="2"/>
              <a:buChar char=""/>
              <a:defRPr/>
            </a:pPr>
            <a:r>
              <a:rPr lang="cs-CZ" altLang="cs-CZ" b="1" dirty="0"/>
              <a:t>Mzdové náklady</a:t>
            </a:r>
            <a:r>
              <a:rPr lang="cs-CZ" altLang="cs-CZ" dirty="0"/>
              <a:t> = </a:t>
            </a:r>
            <a:r>
              <a:rPr lang="cs-CZ" dirty="0"/>
              <a:t>hrubá mzda / plat nebo odměna (DPČ, DPP, OSVČ) + odvody zaměstnavatele na SP a ZP a další poplatky spojené se zaměstnancem hrazené zaměstnavatelem povinně na základě právních předpisů</a:t>
            </a:r>
          </a:p>
          <a:p>
            <a:pPr marL="432000" lvl="1" indent="-432000">
              <a:lnSpc>
                <a:spcPct val="100000"/>
              </a:lnSpc>
              <a:spcBef>
                <a:spcPts val="600"/>
              </a:spcBef>
              <a:spcAft>
                <a:spcPts val="0"/>
              </a:spcAft>
              <a:buSzPct val="100000"/>
              <a:buFont typeface="Wingdings" panose="05000000000000000000" pitchFamily="2" charset="2"/>
              <a:buChar char=""/>
              <a:defRPr/>
            </a:pPr>
            <a:r>
              <a:rPr lang="cs-CZ" b="1" dirty="0"/>
              <a:t>Náhrady</a:t>
            </a:r>
            <a:r>
              <a:rPr lang="cs-CZ" dirty="0"/>
              <a:t> </a:t>
            </a:r>
          </a:p>
          <a:p>
            <a:pPr marL="0" lvl="1" indent="0">
              <a:lnSpc>
                <a:spcPct val="100000"/>
              </a:lnSpc>
              <a:spcBef>
                <a:spcPts val="600"/>
              </a:spcBef>
              <a:spcAft>
                <a:spcPts val="0"/>
              </a:spcAft>
              <a:buSzPct val="100000"/>
              <a:buNone/>
              <a:defRPr/>
            </a:pPr>
            <a:r>
              <a:rPr lang="cs-CZ" b="1" dirty="0"/>
              <a:t>        - za dovolenou </a:t>
            </a:r>
            <a:r>
              <a:rPr lang="cs-CZ" dirty="0"/>
              <a:t>(4, 5 nebo 8 týdnů dovolené dle typu 	zaměstnavatele, viz § 213 zákona č. 262/2006 Sb., zákoník práce) - 	způsobilé pouze v rozsahu, v jakém odpovídají zapojení 	zaměstnance do realizace projektu</a:t>
            </a:r>
          </a:p>
          <a:p>
            <a:pPr marL="0" lvl="1" indent="0">
              <a:lnSpc>
                <a:spcPct val="100000"/>
              </a:lnSpc>
              <a:spcBef>
                <a:spcPts val="600"/>
              </a:spcBef>
              <a:spcAft>
                <a:spcPts val="0"/>
              </a:spcAft>
              <a:buSzPct val="100000"/>
              <a:buNone/>
              <a:defRPr/>
            </a:pPr>
            <a:r>
              <a:rPr lang="cs-CZ" b="1" dirty="0"/>
              <a:t>        - v případě překážek v práci </a:t>
            </a:r>
            <a:r>
              <a:rPr lang="cs-CZ" dirty="0"/>
              <a:t>(v souladu se zákoníkem práce)</a:t>
            </a:r>
          </a:p>
          <a:p>
            <a:pPr marL="0" lvl="1" indent="0">
              <a:lnSpc>
                <a:spcPct val="100000"/>
              </a:lnSpc>
              <a:spcBef>
                <a:spcPts val="600"/>
              </a:spcBef>
              <a:spcAft>
                <a:spcPts val="0"/>
              </a:spcAft>
              <a:buSzPct val="100000"/>
              <a:buNone/>
              <a:defRPr/>
            </a:pPr>
            <a:r>
              <a:rPr lang="cs-CZ" b="1" dirty="0"/>
              <a:t>        - za dny dočasné pracovní neschopnosti nebo karantény </a:t>
            </a:r>
            <a:r>
              <a:rPr lang="cs-CZ" dirty="0"/>
              <a:t>(jejich 	poměrná část)</a:t>
            </a:r>
            <a:endParaRPr 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sz="1600"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44</a:t>
            </a:fld>
            <a:endParaRPr lang="cs-CZ" dirty="0"/>
          </a:p>
        </p:txBody>
      </p:sp>
    </p:spTree>
    <p:extLst>
      <p:ext uri="{BB962C8B-B14F-4D97-AF65-F5344CB8AC3E}">
        <p14:creationId xmlns:p14="http://schemas.microsoft.com/office/powerpoint/2010/main" val="3927558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340768"/>
            <a:ext cx="8568952" cy="5328592"/>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r>
              <a:rPr lang="cs-CZ" sz="1800" dirty="0"/>
              <a:t>Pracovní úvazky zaměstnance se nesmí překrývat a není možné, aby byl za stejnou práci placen vícekrát</a:t>
            </a:r>
          </a:p>
          <a:p>
            <a:pPr marL="432000" lvl="1" indent="-432000">
              <a:lnSpc>
                <a:spcPct val="100000"/>
              </a:lnSpc>
              <a:spcBef>
                <a:spcPts val="0"/>
              </a:spcBef>
              <a:spcAft>
                <a:spcPts val="0"/>
              </a:spcAft>
              <a:buSzPct val="100000"/>
              <a:buFont typeface="Wingdings" panose="05000000000000000000" pitchFamily="2" charset="2"/>
              <a:buChar char=""/>
              <a:defRPr/>
            </a:pPr>
            <a:endParaRPr lang="cs-CZ" sz="1800" b="1" dirty="0"/>
          </a:p>
          <a:p>
            <a:pPr marL="432000" lvl="1" indent="-432000">
              <a:lnSpc>
                <a:spcPct val="100000"/>
              </a:lnSpc>
              <a:spcBef>
                <a:spcPts val="0"/>
              </a:spcBef>
              <a:spcAft>
                <a:spcPts val="0"/>
              </a:spcAft>
              <a:buSzPct val="100000"/>
              <a:buFont typeface="Wingdings" panose="05000000000000000000" pitchFamily="2" charset="2"/>
              <a:buChar char=""/>
              <a:defRPr/>
            </a:pPr>
            <a:r>
              <a:rPr lang="cs-CZ" sz="1800" b="1" dirty="0"/>
              <a:t>Výše úvazku = maximálně 1,0 </a:t>
            </a:r>
            <a:r>
              <a:rPr lang="cs-CZ" sz="1800" dirty="0"/>
              <a:t>(součet veškerých úvazků zaměstnance u všech subjektů zapojených do projektu – příjemce a partneři), a to po celou dobu zapojení daného pracovníka do realizace projektu</a:t>
            </a:r>
            <a:endParaRPr lang="cs-CZ" sz="1800"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sz="1800"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sz="1800" b="1" dirty="0"/>
              <a:t>Realizační tým projektu (RT) = </a:t>
            </a:r>
            <a:r>
              <a:rPr lang="cs-CZ" altLang="cs-CZ" sz="1800" dirty="0"/>
              <a:t>zařazení mezi přímé/nepřímé náklady projektu dle pracovní náplně v projektu, dle vazby na CS – přímá x nepřímá vazba</a:t>
            </a:r>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800"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sz="1800" b="1" dirty="0"/>
              <a:t>PŘÍMÉ NÁKLADY: </a:t>
            </a:r>
            <a:r>
              <a:rPr lang="cs-CZ" altLang="cs-CZ" sz="1800" dirty="0"/>
              <a:t>pouze přímá práce s CS nebo zajištění výstupu, který je určen k přímému využití CS</a:t>
            </a:r>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800" dirty="0"/>
          </a:p>
          <a:p>
            <a:pPr marL="432000" lvl="1" indent="-432000">
              <a:lnSpc>
                <a:spcPct val="100000"/>
              </a:lnSpc>
              <a:spcBef>
                <a:spcPts val="0"/>
              </a:spcBef>
              <a:spcAft>
                <a:spcPts val="0"/>
              </a:spcAft>
              <a:buSzPct val="100000"/>
              <a:buFont typeface="Wingdings" panose="05000000000000000000" pitchFamily="2" charset="2"/>
              <a:buChar char=""/>
              <a:defRPr/>
            </a:pPr>
            <a:r>
              <a:rPr lang="cs-CZ" altLang="cs-CZ" sz="1800" b="1" dirty="0"/>
              <a:t>NEPŘÍMÉ NÁKLADY: </a:t>
            </a:r>
            <a:r>
              <a:rPr lang="cs-CZ" altLang="cs-CZ" sz="1800" dirty="0"/>
              <a:t>projektový/finanční manažer a ostatní pozice (administrativní, podpůrné), které nepracují přímo s CS</a:t>
            </a:r>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45</a:t>
            </a:fld>
            <a:endParaRPr lang="cs-CZ" dirty="0"/>
          </a:p>
        </p:txBody>
      </p:sp>
    </p:spTree>
    <p:extLst>
      <p:ext uri="{BB962C8B-B14F-4D97-AF65-F5344CB8AC3E}">
        <p14:creationId xmlns:p14="http://schemas.microsoft.com/office/powerpoint/2010/main" val="3330545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196752"/>
            <a:ext cx="8568952" cy="5400600"/>
          </a:xfrm>
        </p:spPr>
        <p:txBody>
          <a:bodyPr/>
          <a:lstStyle/>
          <a:p>
            <a:pPr marL="0" indent="0">
              <a:buNone/>
            </a:pPr>
            <a:r>
              <a:rPr lang="cs-CZ" sz="2000" b="1" dirty="0"/>
              <a:t>1.1.2 Cestovné</a:t>
            </a:r>
          </a:p>
          <a:p>
            <a:pPr marL="0" indent="0">
              <a:lnSpc>
                <a:spcPct val="100000"/>
              </a:lnSpc>
              <a:spcBef>
                <a:spcPts val="0"/>
              </a:spcBef>
              <a:spcAft>
                <a:spcPts val="0"/>
              </a:spcAft>
              <a:buNone/>
            </a:pPr>
            <a:r>
              <a:rPr lang="cs-CZ" altLang="cs-CZ" sz="2000" b="1" dirty="0"/>
              <a:t>Cestovní náhrady = </a:t>
            </a:r>
            <a:r>
              <a:rPr lang="cs-CZ" altLang="cs-CZ" sz="2000" dirty="0"/>
              <a:t>náhrady za jízdní výdaje, výdaje za ubytování, za stravné a za nutné vedlejší výdaje</a:t>
            </a:r>
          </a:p>
          <a:p>
            <a:pPr marL="0" indent="0">
              <a:lnSpc>
                <a:spcPct val="100000"/>
              </a:lnSpc>
              <a:spcBef>
                <a:spcPts val="0"/>
              </a:spcBef>
              <a:spcAft>
                <a:spcPts val="0"/>
              </a:spcAft>
              <a:buNone/>
            </a:pPr>
            <a:r>
              <a:rPr lang="cs-CZ" altLang="cs-CZ" sz="2000" dirty="0"/>
              <a:t>Cestovní náhrady spojené s pracovními cestami (tuzemské i zahraniční) realizačního týmu jsou hrazeny z nepřímých nákladů</a:t>
            </a:r>
          </a:p>
          <a:p>
            <a:pPr marL="0" indent="0">
              <a:lnSpc>
                <a:spcPct val="100000"/>
              </a:lnSpc>
              <a:spcBef>
                <a:spcPts val="0"/>
              </a:spcBef>
              <a:spcAft>
                <a:spcPts val="0"/>
              </a:spcAft>
              <a:buNone/>
            </a:pPr>
            <a:endParaRPr lang="cs-CZ" altLang="cs-CZ" sz="2000" b="1" dirty="0"/>
          </a:p>
          <a:p>
            <a:pPr>
              <a:lnSpc>
                <a:spcPct val="100000"/>
              </a:lnSpc>
              <a:spcBef>
                <a:spcPts val="0"/>
              </a:spcBef>
              <a:spcAft>
                <a:spcPts val="0"/>
              </a:spcAft>
            </a:pPr>
            <a:r>
              <a:rPr lang="cs-CZ" altLang="cs-CZ" sz="2000" b="1" dirty="0"/>
              <a:t>Pro zaměstnance českých subjektů při zahraničních cestách (PN) </a:t>
            </a:r>
            <a:r>
              <a:rPr lang="cs-CZ" altLang="cs-CZ" sz="2000" dirty="0"/>
              <a:t>– dle vyhlášky MPSV a MF, cestovné po ČR NN, kapesné v cizí měně je způsobilým výdajem až do 40 % stravného</a:t>
            </a:r>
          </a:p>
          <a:p>
            <a:pPr marL="0" indent="0">
              <a:lnSpc>
                <a:spcPct val="100000"/>
              </a:lnSpc>
              <a:spcBef>
                <a:spcPts val="0"/>
              </a:spcBef>
              <a:spcAft>
                <a:spcPts val="0"/>
              </a:spcAft>
              <a:buNone/>
            </a:pPr>
            <a:endParaRPr lang="cs-CZ" altLang="cs-CZ" sz="2000" dirty="0"/>
          </a:p>
          <a:p>
            <a:pPr>
              <a:lnSpc>
                <a:spcPct val="100000"/>
              </a:lnSpc>
              <a:spcBef>
                <a:spcPts val="0"/>
              </a:spcBef>
              <a:spcAft>
                <a:spcPts val="0"/>
              </a:spcAft>
            </a:pPr>
            <a:r>
              <a:rPr lang="cs-CZ" altLang="cs-CZ" sz="2000" b="1" dirty="0"/>
              <a:t>Pro zahraniční experty při pracovní cestě do ČR (PN) </a:t>
            </a:r>
            <a:r>
              <a:rPr lang="cs-CZ" altLang="cs-CZ" sz="2000" dirty="0"/>
              <a:t>– tzv. „per </a:t>
            </a:r>
            <a:r>
              <a:rPr lang="cs-CZ" altLang="cs-CZ" sz="2000" dirty="0" err="1"/>
              <a:t>diems</a:t>
            </a:r>
            <a:r>
              <a:rPr lang="cs-CZ" altLang="cs-CZ" sz="2000" dirty="0"/>
              <a:t>“ ve výši 230 EUR (</a:t>
            </a:r>
            <a:r>
              <a:rPr lang="cs-CZ" sz="2000" dirty="0"/>
              <a:t>http://ec.europa.eu/</a:t>
            </a:r>
            <a:r>
              <a:rPr lang="cs-CZ" sz="2000" dirty="0" err="1"/>
              <a:t>europeaid</a:t>
            </a:r>
            <a:r>
              <a:rPr lang="cs-CZ" sz="2000" dirty="0"/>
              <a:t>/</a:t>
            </a:r>
            <a:r>
              <a:rPr lang="cs-CZ" sz="2000" dirty="0" err="1"/>
              <a:t>perdiem_en</a:t>
            </a:r>
            <a:r>
              <a:rPr lang="cs-CZ" sz="2000" dirty="0"/>
              <a:t>)</a:t>
            </a:r>
            <a:r>
              <a:rPr lang="cs-CZ" altLang="cs-CZ" sz="2000" dirty="0"/>
              <a:t> nebo paušál 75 EUR, zahrnují </a:t>
            </a:r>
            <a:r>
              <a:rPr lang="cs-CZ" sz="2000" dirty="0"/>
              <a:t>náklady na ubytování, stravné, a cestovné v ČR a výdaj za dopravu experta do ČR a zpět</a:t>
            </a:r>
          </a:p>
          <a:p>
            <a:pPr>
              <a:lnSpc>
                <a:spcPct val="80000"/>
              </a:lnSpc>
              <a:spcBef>
                <a:spcPts val="0"/>
              </a:spcBef>
              <a:spcAft>
                <a:spcPts val="0"/>
              </a:spcAft>
              <a:buFont typeface="Wingdings" panose="05000000000000000000" pitchFamily="2" charset="2"/>
              <a:buChar char="ü"/>
              <a:defRPr/>
            </a:pPr>
            <a:endParaRPr lang="cs-CZ" altLang="cs-CZ" sz="1200"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46</a:t>
            </a:fld>
            <a:endParaRPr lang="cs-CZ" dirty="0"/>
          </a:p>
        </p:txBody>
      </p:sp>
    </p:spTree>
    <p:extLst>
      <p:ext uri="{BB962C8B-B14F-4D97-AF65-F5344CB8AC3E}">
        <p14:creationId xmlns:p14="http://schemas.microsoft.com/office/powerpoint/2010/main" val="2027173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196752"/>
            <a:ext cx="8568952" cy="5400600"/>
          </a:xfrm>
        </p:spPr>
        <p:txBody>
          <a:bodyPr/>
          <a:lstStyle/>
          <a:p>
            <a:pPr marL="0" indent="0">
              <a:lnSpc>
                <a:spcPct val="100000"/>
              </a:lnSpc>
              <a:spcBef>
                <a:spcPts val="0"/>
              </a:spcBef>
              <a:spcAft>
                <a:spcPts val="0"/>
              </a:spcAft>
              <a:buNone/>
            </a:pPr>
            <a:endParaRPr lang="cs-CZ" altLang="cs-CZ" sz="1200" dirty="0"/>
          </a:p>
          <a:p>
            <a:pPr marL="0" indent="0">
              <a:buNone/>
              <a:defRPr/>
            </a:pPr>
            <a:r>
              <a:rPr lang="cs-CZ" sz="2000" b="1" dirty="0"/>
              <a:t>1.1.3  Zařízení a vybavení, vč. nájmu a odpisů</a:t>
            </a:r>
          </a:p>
          <a:p>
            <a:pPr>
              <a:lnSpc>
                <a:spcPct val="80000"/>
              </a:lnSpc>
              <a:defRPr/>
            </a:pPr>
            <a:r>
              <a:rPr lang="cs-CZ" altLang="cs-CZ" sz="1800" b="1" dirty="0"/>
              <a:t>Investiční výdaje =</a:t>
            </a:r>
            <a:r>
              <a:rPr lang="cs-CZ" altLang="cs-CZ" sz="1800" dirty="0"/>
              <a:t> odpisovaný hmotný majetek (pořizovací hodnota vyšší než 40 tis. Kč) a nehmotný majetek (pořizovací cena vyšší než 60 tis. Kč)</a:t>
            </a:r>
          </a:p>
          <a:p>
            <a:pPr>
              <a:lnSpc>
                <a:spcPct val="80000"/>
              </a:lnSpc>
              <a:defRPr/>
            </a:pPr>
            <a:r>
              <a:rPr lang="cs-CZ" altLang="cs-CZ" sz="1800" b="1" dirty="0"/>
              <a:t>Neinvestiční výdaje = </a:t>
            </a:r>
            <a:r>
              <a:rPr lang="cs-CZ" altLang="cs-CZ" sz="1800" dirty="0"/>
              <a:t>neodpisovaný hmotný (pořizovací hodnota nižší než 40 tis. Kč) a nehmotný majetek (pořizovací cena nižší než 60 tis. Kč)</a:t>
            </a:r>
          </a:p>
          <a:p>
            <a:pPr>
              <a:lnSpc>
                <a:spcPct val="80000"/>
              </a:lnSpc>
              <a:defRPr/>
            </a:pPr>
            <a:r>
              <a:rPr lang="cs-CZ" altLang="cs-CZ" sz="1800" b="1" dirty="0"/>
              <a:t>Zařízení a vybavení pro členy RT</a:t>
            </a:r>
            <a:r>
              <a:rPr lang="cs-CZ" altLang="cs-CZ" sz="1800" dirty="0"/>
              <a:t>, kteří přímo pracují s CS nebo zajišťují výstup k přímému využití CS</a:t>
            </a:r>
          </a:p>
          <a:p>
            <a:pPr>
              <a:lnSpc>
                <a:spcPct val="80000"/>
              </a:lnSpc>
              <a:defRPr/>
            </a:pPr>
            <a:r>
              <a:rPr lang="cs-CZ" altLang="cs-CZ" sz="1800" b="1" dirty="0"/>
              <a:t>Nákup vybavení pro RT</a:t>
            </a:r>
            <a:r>
              <a:rPr lang="cs-CZ" altLang="cs-CZ" sz="1800" dirty="0"/>
              <a:t>, např.  nákup výpočetní techniky - pro pracovníky RT lze pořídit pouze takový počet  kusů zařízení a vybavení, který odpovídá výši úvazku členů RT = 1 ks na 1 úvazek; pokud je úvazek nižší, lze uplatnit pouze část pořizovací ceny, vztahující se k danému úvazku (0,5 úvazek = 0,5 ceny výpočetní techniky), úvazky jednotlivých členů RT je možné sčítat</a:t>
            </a:r>
          </a:p>
          <a:p>
            <a:pPr>
              <a:lnSpc>
                <a:spcPct val="80000"/>
              </a:lnSpc>
              <a:defRPr/>
            </a:pPr>
            <a:r>
              <a:rPr lang="cs-CZ" sz="1800" dirty="0"/>
              <a:t>Nově zařazen do této skupiny výdajů i </a:t>
            </a:r>
            <a:r>
              <a:rPr lang="cs-CZ" sz="1800" b="1" dirty="0"/>
              <a:t>nábytek</a:t>
            </a:r>
            <a:r>
              <a:rPr lang="cs-CZ" sz="1800" dirty="0"/>
              <a:t> (rozdíl oproti OP LZZ)</a:t>
            </a:r>
          </a:p>
          <a:p>
            <a:pPr>
              <a:lnSpc>
                <a:spcPct val="80000"/>
              </a:lnSpc>
              <a:defRPr/>
            </a:pPr>
            <a:r>
              <a:rPr lang="cs-CZ" sz="1800" dirty="0"/>
              <a:t>Pokud jakýkoliv nákup zařízení a vybavení patří na základě vymezení nepřímých nákladů (dle kapitoly 6.4.16) mezi nepřímé náklady, nelze tyto výdaje řadit mezi přímé způsobilé  náklady</a:t>
            </a:r>
            <a:endParaRPr lang="cs-CZ" sz="1800" b="1" dirty="0"/>
          </a:p>
          <a:p>
            <a:pPr>
              <a:lnSpc>
                <a:spcPct val="80000"/>
              </a:lnSpc>
              <a:spcBef>
                <a:spcPts val="0"/>
              </a:spcBef>
              <a:spcAft>
                <a:spcPts val="0"/>
              </a:spcAft>
              <a:buFont typeface="Wingdings" panose="05000000000000000000" pitchFamily="2" charset="2"/>
              <a:buChar char="ü"/>
              <a:defRPr/>
            </a:pPr>
            <a:endParaRPr lang="cs-CZ" altLang="cs-CZ" sz="1200"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47</a:t>
            </a:fld>
            <a:endParaRPr lang="cs-CZ" dirty="0"/>
          </a:p>
        </p:txBody>
      </p:sp>
    </p:spTree>
    <p:extLst>
      <p:ext uri="{BB962C8B-B14F-4D97-AF65-F5344CB8AC3E}">
        <p14:creationId xmlns:p14="http://schemas.microsoft.com/office/powerpoint/2010/main" val="2984867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568952" cy="5256584"/>
          </a:xfrm>
        </p:spPr>
        <p:txBody>
          <a:bodyPr/>
          <a:lstStyle/>
          <a:p>
            <a:pPr marL="0" indent="0">
              <a:lnSpc>
                <a:spcPct val="80000"/>
              </a:lnSpc>
              <a:spcBef>
                <a:spcPts val="0"/>
              </a:spcBef>
              <a:spcAft>
                <a:spcPts val="0"/>
              </a:spcAft>
              <a:buNone/>
              <a:defRPr/>
            </a:pPr>
            <a:r>
              <a:rPr lang="cs-CZ" sz="2000" b="1" dirty="0"/>
              <a:t>V rámci kapitoly 1.1.3 lze také hradit:</a:t>
            </a:r>
          </a:p>
          <a:p>
            <a:pPr marL="0" indent="0">
              <a:lnSpc>
                <a:spcPct val="80000"/>
              </a:lnSpc>
              <a:spcBef>
                <a:spcPts val="0"/>
              </a:spcBef>
              <a:spcAft>
                <a:spcPts val="0"/>
              </a:spcAft>
              <a:buNone/>
              <a:defRPr/>
            </a:pPr>
            <a:endParaRPr lang="cs-CZ" sz="1800" b="1" dirty="0"/>
          </a:p>
          <a:p>
            <a:pPr>
              <a:defRPr/>
            </a:pPr>
            <a:r>
              <a:rPr lang="cs-CZ" sz="2000" b="1" dirty="0"/>
              <a:t>Nájem či leasing zařízení a vybavení, budov</a:t>
            </a:r>
          </a:p>
          <a:p>
            <a:pPr lvl="1">
              <a:lnSpc>
                <a:spcPct val="100000"/>
              </a:lnSpc>
              <a:spcBef>
                <a:spcPts val="0"/>
              </a:spcBef>
              <a:spcAft>
                <a:spcPts val="0"/>
              </a:spcAft>
              <a:defRPr/>
            </a:pPr>
            <a:r>
              <a:rPr lang="cs-CZ" b="1" dirty="0"/>
              <a:t>Operativní leasing = </a:t>
            </a:r>
            <a:r>
              <a:rPr lang="cs-CZ" dirty="0"/>
              <a:t>nájemné (splátky) leasingu, smlouva o nájmu nebo operativním leasingu</a:t>
            </a:r>
          </a:p>
          <a:p>
            <a:pPr lvl="1">
              <a:lnSpc>
                <a:spcPct val="100000"/>
              </a:lnSpc>
              <a:spcBef>
                <a:spcPts val="0"/>
              </a:spcBef>
              <a:spcAft>
                <a:spcPts val="0"/>
              </a:spcAft>
              <a:defRPr/>
            </a:pPr>
            <a:r>
              <a:rPr lang="cs-CZ" b="1" dirty="0"/>
              <a:t>Finanční leasing = </a:t>
            </a:r>
            <a:r>
              <a:rPr lang="cs-CZ" dirty="0"/>
              <a:t>způsobilé jsou pouze splátky leasingu, vztahující se k období trvání projektu (daně a finanční činnost pronajímatele související s leasingovou smlouvou nejsou způsobilými výdaji)</a:t>
            </a:r>
          </a:p>
          <a:p>
            <a:pPr>
              <a:lnSpc>
                <a:spcPct val="100000"/>
              </a:lnSpc>
              <a:spcBef>
                <a:spcPts val="0"/>
              </a:spcBef>
              <a:spcAft>
                <a:spcPts val="0"/>
              </a:spcAft>
              <a:defRPr/>
            </a:pPr>
            <a:endParaRPr lang="cs-CZ" sz="2000" b="1" dirty="0"/>
          </a:p>
          <a:p>
            <a:pPr>
              <a:defRPr/>
            </a:pPr>
            <a:r>
              <a:rPr lang="cs-CZ" sz="2000" b="1" dirty="0"/>
              <a:t>Odpisy (daňové)</a:t>
            </a:r>
          </a:p>
          <a:p>
            <a:pPr lvl="1">
              <a:lnSpc>
                <a:spcPct val="100000"/>
              </a:lnSpc>
              <a:spcBef>
                <a:spcPts val="0"/>
              </a:spcBef>
              <a:spcAft>
                <a:spcPts val="0"/>
              </a:spcAft>
            </a:pPr>
            <a:r>
              <a:rPr lang="cs-CZ" dirty="0"/>
              <a:t>Dlouhodobého hmotného a nehmotného majetku používaného pro účely projektu, které využívá CS</a:t>
            </a:r>
          </a:p>
          <a:p>
            <a:pPr lvl="1">
              <a:lnSpc>
                <a:spcPct val="100000"/>
              </a:lnSpc>
              <a:spcBef>
                <a:spcPts val="0"/>
              </a:spcBef>
              <a:spcAft>
                <a:spcPts val="0"/>
              </a:spcAft>
            </a:pPr>
            <a:r>
              <a:rPr lang="cs-CZ" dirty="0"/>
              <a:t>Jsou způsobilým výdajem po dobu trvání projektu za předpokladu, že nákup takového majetku není součástí způsobilých výdajů na projekt</a:t>
            </a:r>
          </a:p>
          <a:p>
            <a:pPr marL="0" indent="0">
              <a:lnSpc>
                <a:spcPct val="100000"/>
              </a:lnSpc>
              <a:spcBef>
                <a:spcPts val="0"/>
              </a:spcBef>
              <a:spcAft>
                <a:spcPts val="0"/>
              </a:spcAft>
              <a:buNone/>
            </a:pPr>
            <a:endParaRPr lang="cs-CZ" sz="14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48</a:t>
            </a:fld>
            <a:endParaRPr lang="cs-CZ" dirty="0"/>
          </a:p>
        </p:txBody>
      </p:sp>
    </p:spTree>
    <p:extLst>
      <p:ext uri="{BB962C8B-B14F-4D97-AF65-F5344CB8AC3E}">
        <p14:creationId xmlns:p14="http://schemas.microsoft.com/office/powerpoint/2010/main" val="867758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568952" cy="5256584"/>
          </a:xfrm>
        </p:spPr>
        <p:txBody>
          <a:bodyPr/>
          <a:lstStyle/>
          <a:p>
            <a:pPr marL="0" indent="0">
              <a:buNone/>
              <a:defRPr/>
            </a:pPr>
            <a:r>
              <a:rPr lang="cs-CZ" sz="2000" b="1" dirty="0"/>
              <a:t>1.1.4 Nákup služeb</a:t>
            </a:r>
          </a:p>
          <a:p>
            <a:pPr marL="0" indent="0">
              <a:lnSpc>
                <a:spcPct val="100000"/>
              </a:lnSpc>
              <a:spcBef>
                <a:spcPts val="0"/>
              </a:spcBef>
              <a:spcAft>
                <a:spcPts val="0"/>
              </a:spcAft>
              <a:buNone/>
            </a:pPr>
            <a:r>
              <a:rPr lang="cs-CZ" altLang="cs-CZ" sz="2000" dirty="0"/>
              <a:t>Dodání služby musí být nezbytné k realizaci projektu a musí vytvářet novou hodnotu </a:t>
            </a:r>
          </a:p>
          <a:p>
            <a:pPr>
              <a:lnSpc>
                <a:spcPct val="100000"/>
              </a:lnSpc>
              <a:spcBef>
                <a:spcPts val="0"/>
              </a:spcBef>
              <a:spcAft>
                <a:spcPts val="0"/>
              </a:spcAft>
            </a:pPr>
            <a:r>
              <a:rPr lang="cs-CZ" sz="2000" dirty="0"/>
              <a:t>zpracování analýz, průzkumů, studií</a:t>
            </a:r>
          </a:p>
          <a:p>
            <a:pPr>
              <a:lnSpc>
                <a:spcPct val="100000"/>
              </a:lnSpc>
              <a:spcBef>
                <a:spcPts val="0"/>
              </a:spcBef>
              <a:spcAft>
                <a:spcPts val="0"/>
              </a:spcAft>
            </a:pPr>
            <a:r>
              <a:rPr lang="cs-CZ" sz="2000" dirty="0"/>
              <a:t>lektorské služby</a:t>
            </a:r>
          </a:p>
          <a:p>
            <a:pPr>
              <a:lnSpc>
                <a:spcPct val="100000"/>
              </a:lnSpc>
              <a:spcBef>
                <a:spcPts val="0"/>
              </a:spcBef>
              <a:spcAft>
                <a:spcPts val="0"/>
              </a:spcAft>
            </a:pPr>
            <a:r>
              <a:rPr lang="cs-CZ" sz="2000" dirty="0"/>
              <a:t>školení a kurzy</a:t>
            </a:r>
          </a:p>
          <a:p>
            <a:pPr>
              <a:lnSpc>
                <a:spcPct val="100000"/>
              </a:lnSpc>
              <a:spcBef>
                <a:spcPts val="0"/>
              </a:spcBef>
              <a:spcAft>
                <a:spcPts val="0"/>
              </a:spcAft>
            </a:pPr>
            <a:r>
              <a:rPr lang="cs-CZ" sz="2000" dirty="0"/>
              <a:t>vytvoření nových publikací, školicích materiálů nebo manuálů, CD/DVD…</a:t>
            </a:r>
          </a:p>
          <a:p>
            <a:pPr>
              <a:lnSpc>
                <a:spcPct val="100000"/>
              </a:lnSpc>
              <a:spcBef>
                <a:spcPts val="0"/>
              </a:spcBef>
              <a:spcAft>
                <a:spcPts val="0"/>
              </a:spcAft>
            </a:pPr>
            <a:r>
              <a:rPr lang="cs-CZ" sz="2000" dirty="0"/>
              <a:t>pronájem prostor pro práci s CS (např. pronájem učebny)</a:t>
            </a:r>
          </a:p>
          <a:p>
            <a:pPr>
              <a:lnSpc>
                <a:spcPct val="100000"/>
              </a:lnSpc>
              <a:spcBef>
                <a:spcPts val="0"/>
              </a:spcBef>
              <a:spcAft>
                <a:spcPts val="0"/>
              </a:spcAft>
            </a:pPr>
            <a:endParaRPr lang="cs-CZ" sz="2000" dirty="0"/>
          </a:p>
          <a:p>
            <a:pPr marL="0" indent="0">
              <a:lnSpc>
                <a:spcPct val="100000"/>
              </a:lnSpc>
              <a:spcBef>
                <a:spcPts val="0"/>
              </a:spcBef>
              <a:spcAft>
                <a:spcPts val="0"/>
              </a:spcAft>
              <a:buNone/>
            </a:pPr>
            <a:r>
              <a:rPr lang="cs-CZ" sz="2000" b="1" dirty="0"/>
              <a:t>1.1.5 Drobné stavební úpravy</a:t>
            </a:r>
          </a:p>
          <a:p>
            <a:pPr>
              <a:lnSpc>
                <a:spcPct val="100000"/>
              </a:lnSpc>
              <a:spcBef>
                <a:spcPts val="0"/>
              </a:spcBef>
              <a:spcAft>
                <a:spcPts val="0"/>
              </a:spcAft>
            </a:pPr>
            <a:r>
              <a:rPr lang="cs-CZ" sz="2000" dirty="0"/>
              <a:t>Cena všech dokončených stavebních úprav v jednom zdaňovacím období, která nepřesáhne v úhrnu </a:t>
            </a:r>
            <a:r>
              <a:rPr lang="cs-CZ" sz="2000" b="1" dirty="0"/>
              <a:t>40.000 Kč </a:t>
            </a:r>
            <a:r>
              <a:rPr lang="cs-CZ" sz="2000" dirty="0"/>
              <a:t>na každou jednotlivou účetní položku majetku</a:t>
            </a:r>
          </a:p>
          <a:p>
            <a:pPr>
              <a:lnSpc>
                <a:spcPct val="100000"/>
              </a:lnSpc>
              <a:spcBef>
                <a:spcPts val="0"/>
              </a:spcBef>
              <a:spcAft>
                <a:spcPts val="0"/>
              </a:spcAft>
            </a:pPr>
            <a:r>
              <a:rPr lang="cs-CZ" sz="2000" dirty="0"/>
              <a:t>Např. úprava pracovního místa, které usnadní přístup osobám zdravotně postiženým</a:t>
            </a:r>
          </a:p>
          <a:p>
            <a:pPr>
              <a:lnSpc>
                <a:spcPct val="100000"/>
              </a:lnSpc>
              <a:spcBef>
                <a:spcPts val="0"/>
              </a:spcBef>
              <a:spcAft>
                <a:spcPts val="0"/>
              </a:spcAft>
            </a:pPr>
            <a:endParaRPr lang="cs-CZ" sz="20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49</a:t>
            </a:fld>
            <a:endParaRPr lang="cs-CZ" dirty="0"/>
          </a:p>
        </p:txBody>
      </p:sp>
    </p:spTree>
    <p:extLst>
      <p:ext uri="{BB962C8B-B14F-4D97-AF65-F5344CB8AC3E}">
        <p14:creationId xmlns:p14="http://schemas.microsoft.com/office/powerpoint/2010/main" val="78295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360000" y="1484784"/>
            <a:ext cx="8244000" cy="5040560"/>
          </a:xfrm>
        </p:spPr>
        <p:txBody>
          <a:bodyPr/>
          <a:lstStyle/>
          <a:p>
            <a:pPr lvl="1">
              <a:lnSpc>
                <a:spcPct val="100000"/>
              </a:lnSpc>
              <a:spcBef>
                <a:spcPts val="0"/>
              </a:spcBef>
            </a:pPr>
            <a:r>
              <a:rPr lang="cs-CZ" sz="2400" dirty="0"/>
              <a:t>Odborné sociální poradenství</a:t>
            </a:r>
          </a:p>
          <a:p>
            <a:pPr lvl="1">
              <a:lnSpc>
                <a:spcPct val="100000"/>
              </a:lnSpc>
              <a:spcBef>
                <a:spcPts val="0"/>
              </a:spcBef>
            </a:pPr>
            <a:r>
              <a:rPr lang="cs-CZ" sz="2400" dirty="0"/>
              <a:t>Terénní programy</a:t>
            </a:r>
          </a:p>
          <a:p>
            <a:pPr lvl="1">
              <a:lnSpc>
                <a:spcPct val="100000"/>
              </a:lnSpc>
              <a:spcBef>
                <a:spcPts val="0"/>
              </a:spcBef>
            </a:pPr>
            <a:r>
              <a:rPr lang="cs-CZ" sz="2400" dirty="0"/>
              <a:t>Sociálně aktivizační služby pro rodiny s dětmi</a:t>
            </a:r>
          </a:p>
          <a:p>
            <a:pPr lvl="1">
              <a:lnSpc>
                <a:spcPct val="100000"/>
              </a:lnSpc>
              <a:spcBef>
                <a:spcPts val="0"/>
              </a:spcBef>
            </a:pPr>
            <a:r>
              <a:rPr lang="cs-CZ" sz="2400" dirty="0"/>
              <a:t>Raná péče</a:t>
            </a:r>
          </a:p>
          <a:p>
            <a:pPr lvl="1">
              <a:lnSpc>
                <a:spcPct val="100000"/>
              </a:lnSpc>
              <a:spcBef>
                <a:spcPts val="0"/>
              </a:spcBef>
            </a:pPr>
            <a:r>
              <a:rPr lang="cs-CZ" sz="2400" dirty="0"/>
              <a:t>Krizová pomoc</a:t>
            </a:r>
          </a:p>
          <a:p>
            <a:pPr lvl="1">
              <a:lnSpc>
                <a:spcPct val="100000"/>
              </a:lnSpc>
              <a:spcBef>
                <a:spcPts val="0"/>
              </a:spcBef>
            </a:pPr>
            <a:r>
              <a:rPr lang="cs-CZ" sz="2400" dirty="0"/>
              <a:t>Kontaktní centra</a:t>
            </a:r>
          </a:p>
          <a:p>
            <a:pPr lvl="1">
              <a:lnSpc>
                <a:spcPct val="100000"/>
              </a:lnSpc>
              <a:spcBef>
                <a:spcPts val="0"/>
              </a:spcBef>
            </a:pPr>
            <a:r>
              <a:rPr lang="cs-CZ" sz="2400" dirty="0"/>
              <a:t>Nízkoprahová zařízení pro děti a mládež</a:t>
            </a:r>
          </a:p>
          <a:p>
            <a:pPr lvl="1">
              <a:lnSpc>
                <a:spcPct val="100000"/>
              </a:lnSpc>
              <a:spcBef>
                <a:spcPts val="0"/>
              </a:spcBef>
            </a:pPr>
            <a:r>
              <a:rPr lang="cs-CZ" sz="2400" dirty="0"/>
              <a:t>Sociálně terapeutické dílny</a:t>
            </a:r>
          </a:p>
          <a:p>
            <a:pPr lvl="1">
              <a:lnSpc>
                <a:spcPct val="100000"/>
              </a:lnSpc>
              <a:spcBef>
                <a:spcPts val="0"/>
              </a:spcBef>
            </a:pPr>
            <a:r>
              <a:rPr lang="cs-CZ" sz="2400" dirty="0"/>
              <a:t>Služby následné péče</a:t>
            </a:r>
          </a:p>
          <a:p>
            <a:pPr lvl="1">
              <a:lnSpc>
                <a:spcPct val="100000"/>
              </a:lnSpc>
              <a:spcBef>
                <a:spcPts val="0"/>
              </a:spcBef>
            </a:pPr>
            <a:r>
              <a:rPr lang="cs-CZ" sz="2400" dirty="0"/>
              <a:t>Osobní asistence</a:t>
            </a:r>
          </a:p>
          <a:p>
            <a:pPr lvl="1">
              <a:lnSpc>
                <a:spcPct val="100000"/>
              </a:lnSpc>
              <a:spcBef>
                <a:spcPts val="0"/>
              </a:spcBef>
            </a:pPr>
            <a:endParaRPr lang="cs-CZ" sz="2400" dirty="0"/>
          </a:p>
          <a:p>
            <a:pPr lvl="1">
              <a:lnSpc>
                <a:spcPct val="100000"/>
              </a:lnSpc>
              <a:spcBef>
                <a:spcPts val="0"/>
              </a:spcBef>
            </a:pPr>
            <a:r>
              <a:rPr lang="cs-CZ" dirty="0"/>
              <a:t>Aktivity nad rámec aktivit dle zák. 108/2006Sb., o soc. službách</a:t>
            </a:r>
          </a:p>
          <a:p>
            <a:pPr lvl="1">
              <a:lnSpc>
                <a:spcPct val="100000"/>
              </a:lnSpc>
              <a:spcBef>
                <a:spcPts val="0"/>
              </a:spcBef>
            </a:pP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a:t>
            </a:fld>
            <a:endParaRPr lang="cs-CZ" dirty="0"/>
          </a:p>
        </p:txBody>
      </p:sp>
    </p:spTree>
    <p:extLst>
      <p:ext uri="{BB962C8B-B14F-4D97-AF65-F5344CB8AC3E}">
        <p14:creationId xmlns:p14="http://schemas.microsoft.com/office/powerpoint/2010/main" val="1461733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640960" cy="5328592"/>
          </a:xfrm>
        </p:spPr>
        <p:txBody>
          <a:bodyPr/>
          <a:lstStyle/>
          <a:p>
            <a:pPr marL="0" indent="0">
              <a:lnSpc>
                <a:spcPct val="100000"/>
              </a:lnSpc>
              <a:spcBef>
                <a:spcPts val="0"/>
              </a:spcBef>
              <a:spcAft>
                <a:spcPts val="0"/>
              </a:spcAft>
              <a:buNone/>
            </a:pPr>
            <a:r>
              <a:rPr lang="cs-CZ" sz="1800" b="1" dirty="0"/>
              <a:t>1.1.6 Přímá podpora pro CS</a:t>
            </a:r>
          </a:p>
          <a:p>
            <a:pPr>
              <a:lnSpc>
                <a:spcPct val="150000"/>
              </a:lnSpc>
              <a:spcBef>
                <a:spcPts val="0"/>
              </a:spcBef>
              <a:spcAft>
                <a:spcPts val="0"/>
              </a:spcAft>
              <a:defRPr/>
            </a:pPr>
            <a:r>
              <a:rPr lang="cs-CZ" sz="1800" b="1" dirty="0"/>
              <a:t>mzdy</a:t>
            </a:r>
            <a:r>
              <a:rPr lang="cs-CZ" sz="1800" dirty="0"/>
              <a:t> zaměstnanců z CS (PS, DPČ, DPP ne) – max. limit stanovený pro měsíc práce zaměstnance je ve výši trojnásobku minimální mzdy za měsíc při 40hodinové týdenní pracovní době</a:t>
            </a:r>
          </a:p>
          <a:p>
            <a:pPr>
              <a:lnSpc>
                <a:spcPct val="150000"/>
              </a:lnSpc>
              <a:spcBef>
                <a:spcPts val="0"/>
              </a:spcBef>
              <a:spcAft>
                <a:spcPts val="0"/>
              </a:spcAft>
              <a:defRPr/>
            </a:pPr>
            <a:r>
              <a:rPr lang="cs-CZ" sz="1800" b="1" dirty="0"/>
              <a:t>cestovné, ubytování a stravné </a:t>
            </a:r>
            <a:r>
              <a:rPr lang="cs-CZ" sz="1800" dirty="0"/>
              <a:t>při služebních cestách pro CS</a:t>
            </a:r>
          </a:p>
          <a:p>
            <a:pPr>
              <a:lnSpc>
                <a:spcPct val="150000"/>
              </a:lnSpc>
              <a:spcBef>
                <a:spcPts val="0"/>
              </a:spcBef>
              <a:spcAft>
                <a:spcPts val="0"/>
              </a:spcAft>
              <a:defRPr/>
            </a:pPr>
            <a:r>
              <a:rPr lang="cs-CZ" sz="1800" b="1" dirty="0"/>
              <a:t>příspěvek na péči o dítě a další závislé osoby </a:t>
            </a:r>
            <a:r>
              <a:rPr lang="cs-CZ" sz="1800" dirty="0"/>
              <a:t>– poskytuje se po dobu trvání školení nebo při nástupu nezaměstnané osoby do nového zaměstnání (v tomto případě se poskytuje po dobu max. 6 </a:t>
            </a:r>
            <a:r>
              <a:rPr lang="cs-CZ" sz="1800" dirty="0" err="1"/>
              <a:t>měs</a:t>
            </a:r>
            <a:r>
              <a:rPr lang="cs-CZ" sz="1800" dirty="0"/>
              <a:t>.)</a:t>
            </a:r>
          </a:p>
          <a:p>
            <a:pPr>
              <a:lnSpc>
                <a:spcPct val="150000"/>
              </a:lnSpc>
              <a:spcBef>
                <a:spcPts val="0"/>
              </a:spcBef>
              <a:spcAft>
                <a:spcPts val="0"/>
              </a:spcAft>
              <a:defRPr/>
            </a:pPr>
            <a:r>
              <a:rPr lang="cs-CZ" sz="1800" b="1" dirty="0"/>
              <a:t>příspěvek na zapracování </a:t>
            </a:r>
            <a:r>
              <a:rPr lang="cs-CZ" sz="1800" dirty="0"/>
              <a:t>(dle zákona č. 435/2004 Sb., zákon o zaměstnanosti) – poskytuje se po dobu max. 3 </a:t>
            </a:r>
            <a:r>
              <a:rPr lang="cs-CZ" sz="1800" dirty="0" err="1"/>
              <a:t>měs</a:t>
            </a:r>
            <a:r>
              <a:rPr lang="cs-CZ" sz="1800" dirty="0"/>
              <a:t>., nejvýše do poloviny minimální mzdy</a:t>
            </a:r>
          </a:p>
          <a:p>
            <a:pPr>
              <a:lnSpc>
                <a:spcPct val="150000"/>
              </a:lnSpc>
              <a:spcBef>
                <a:spcPts val="0"/>
              </a:spcBef>
              <a:spcAft>
                <a:spcPts val="0"/>
              </a:spcAft>
              <a:defRPr/>
            </a:pPr>
            <a:r>
              <a:rPr lang="cs-CZ" sz="1800" b="1" dirty="0"/>
              <a:t>jiné nezbytné náklady </a:t>
            </a:r>
            <a:r>
              <a:rPr lang="cs-CZ" sz="1800" dirty="0"/>
              <a:t>pro CS pro realizování jejich aktivit (prohlídka zdravotní způsobilosti pro výkon práce, výpis z rejstříku trestů)</a:t>
            </a:r>
          </a:p>
          <a:p>
            <a:pPr marL="0" indent="0">
              <a:lnSpc>
                <a:spcPct val="100000"/>
              </a:lnSpc>
              <a:spcBef>
                <a:spcPts val="0"/>
              </a:spcBef>
              <a:spcAft>
                <a:spcPts val="0"/>
              </a:spcAft>
              <a:buNone/>
              <a:defRPr/>
            </a:pPr>
            <a:endParaRPr lang="cs-CZ" sz="1200" dirty="0"/>
          </a:p>
          <a:p>
            <a:endParaRPr lang="cs-CZ" altLang="cs-CZ" sz="1200" dirty="0"/>
          </a:p>
          <a:p>
            <a:endParaRPr lang="cs-CZ" altLang="cs-CZ"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50</a:t>
            </a:fld>
            <a:endParaRPr lang="cs-CZ" dirty="0"/>
          </a:p>
        </p:txBody>
      </p:sp>
    </p:spTree>
    <p:extLst>
      <p:ext uri="{BB962C8B-B14F-4D97-AF65-F5344CB8AC3E}">
        <p14:creationId xmlns:p14="http://schemas.microsoft.com/office/powerpoint/2010/main" val="34718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208912" cy="4968552"/>
          </a:xfrm>
        </p:spPr>
        <p:txBody>
          <a:bodyPr/>
          <a:lstStyle/>
          <a:p>
            <a:pPr marL="0" indent="0">
              <a:buNone/>
            </a:pPr>
            <a:r>
              <a:rPr lang="cs-CZ" sz="1800" b="1" dirty="0"/>
              <a:t>1.1.7 Křížové financování</a:t>
            </a:r>
          </a:p>
          <a:p>
            <a:pPr>
              <a:lnSpc>
                <a:spcPct val="100000"/>
              </a:lnSpc>
              <a:spcAft>
                <a:spcPts val="0"/>
              </a:spcAft>
            </a:pPr>
            <a:r>
              <a:rPr lang="cs-CZ" sz="2000" dirty="0"/>
              <a:t>Způsob doplňkového financování (smyslem je umožnit v projektech financovaných z ESF realizaci také některých aktivit, které spadají do oblasti pomoci EFRR)</a:t>
            </a:r>
          </a:p>
          <a:p>
            <a:pPr>
              <a:lnSpc>
                <a:spcPct val="100000"/>
              </a:lnSpc>
              <a:spcAft>
                <a:spcPts val="0"/>
              </a:spcAft>
            </a:pPr>
            <a:r>
              <a:rPr lang="cs-CZ" sz="2000" b="1" dirty="0"/>
              <a:t>Co patří do křížového financování: </a:t>
            </a:r>
            <a:r>
              <a:rPr lang="cs-CZ" sz="2000" dirty="0"/>
              <a:t>výdaje za nákup infrastruktury a za rekonstrukci infrastruktury v rozsahu větším než jsou drobné stavební úpravy (nad 40 tis. Kč)</a:t>
            </a:r>
          </a:p>
          <a:p>
            <a:pPr>
              <a:lnSpc>
                <a:spcPct val="100000"/>
              </a:lnSpc>
              <a:spcAft>
                <a:spcPts val="0"/>
              </a:spcAft>
            </a:pPr>
            <a:r>
              <a:rPr lang="cs-CZ" sz="2000" b="1" dirty="0"/>
              <a:t>Za infrastrukturu se považují: </a:t>
            </a:r>
            <a:r>
              <a:rPr lang="cs-CZ" sz="2000" dirty="0"/>
              <a:t>budovy, stavby, pozemky a technická zařízení nezbytná pro fungování budov a staveb, s nemovitostmi pevně spojená (vodovod, kanalizace, energetické, komunikační vedení apod.)</a:t>
            </a:r>
          </a:p>
          <a:p>
            <a:pPr>
              <a:lnSpc>
                <a:spcPct val="100000"/>
              </a:lnSpc>
              <a:spcAft>
                <a:spcPts val="0"/>
              </a:spcAft>
            </a:pPr>
            <a:r>
              <a:rPr lang="cs-CZ" sz="2000" b="1" dirty="0"/>
              <a:t>Za infrastrukturu se nepovažují: </a:t>
            </a:r>
            <a:r>
              <a:rPr lang="cs-CZ" sz="2000" dirty="0"/>
              <a:t>movité a samostatně pořizované věci využívané  při realizaci projektů (vybavení, nábytek, učební pomůcky, přístroje sloužící k výuce nebo používané při výzkumu a vývoji apod.)</a:t>
            </a:r>
          </a:p>
          <a:p>
            <a:pPr marL="0" indent="0">
              <a:buNone/>
            </a:pPr>
            <a:endParaRPr lang="cs-CZ" altLang="cs-CZ" sz="1600" b="1" dirty="0"/>
          </a:p>
          <a:p>
            <a:pPr marL="0" indent="0">
              <a:buNone/>
            </a:pPr>
            <a:endParaRPr lang="cs-CZ" altLang="cs-CZ" sz="2400" dirty="0"/>
          </a:p>
          <a:p>
            <a:pPr lvl="1">
              <a:buFont typeface="Arial" charset="0"/>
              <a:buChar char="•"/>
            </a:pPr>
            <a:endParaRPr lang="cs-CZ" sz="2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51</a:t>
            </a:fld>
            <a:endParaRPr lang="cs-CZ" dirty="0"/>
          </a:p>
        </p:txBody>
      </p:sp>
    </p:spTree>
    <p:extLst>
      <p:ext uri="{BB962C8B-B14F-4D97-AF65-F5344CB8AC3E}">
        <p14:creationId xmlns:p14="http://schemas.microsoft.com/office/powerpoint/2010/main" val="2941082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064000" cy="4968552"/>
          </a:xfrm>
        </p:spPr>
        <p:txBody>
          <a:bodyPr/>
          <a:lstStyle/>
          <a:p>
            <a:pPr marL="0" indent="0">
              <a:buNone/>
            </a:pPr>
            <a:r>
              <a:rPr lang="cs-CZ" sz="1800" b="1" dirty="0"/>
              <a:t>Podmínky z Výzvy ŘO ke křížovému financování: </a:t>
            </a:r>
          </a:p>
          <a:p>
            <a:pPr>
              <a:lnSpc>
                <a:spcPct val="100000"/>
              </a:lnSpc>
            </a:pPr>
            <a:r>
              <a:rPr lang="cs-CZ" sz="2000" dirty="0"/>
              <a:t>U aktivity </a:t>
            </a:r>
            <a:r>
              <a:rPr lang="cs-CZ" sz="2000" b="1" dirty="0"/>
              <a:t>1.1, 1.2 </a:t>
            </a:r>
            <a:r>
              <a:rPr lang="cs-CZ" sz="2000" dirty="0"/>
              <a:t>(s výjimkou bodu j), </a:t>
            </a:r>
            <a:r>
              <a:rPr lang="cs-CZ" sz="2000" b="1" dirty="0"/>
              <a:t>2.1</a:t>
            </a:r>
            <a:r>
              <a:rPr lang="cs-CZ" sz="2000" dirty="0"/>
              <a:t> a </a:t>
            </a:r>
            <a:r>
              <a:rPr lang="cs-CZ" sz="2000" b="1" dirty="0"/>
              <a:t>2.2</a:t>
            </a:r>
            <a:r>
              <a:rPr lang="cs-CZ" sz="2000" dirty="0"/>
              <a:t> jsou způsobilé pouze výdaje spojené s technickým zhodnocením budovy, stavby, bytů</a:t>
            </a:r>
          </a:p>
          <a:p>
            <a:pPr>
              <a:lnSpc>
                <a:spcPct val="100000"/>
              </a:lnSpc>
            </a:pPr>
            <a:r>
              <a:rPr lang="cs-CZ" sz="2000" dirty="0"/>
              <a:t>U aktivity </a:t>
            </a:r>
            <a:r>
              <a:rPr lang="cs-CZ" sz="2000" b="1" dirty="0"/>
              <a:t>1.2</a:t>
            </a:r>
            <a:r>
              <a:rPr lang="cs-CZ" sz="2000" dirty="0"/>
              <a:t> </a:t>
            </a:r>
            <a:r>
              <a:rPr lang="cs-CZ" sz="2000" b="1" dirty="0"/>
              <a:t>bod j)</a:t>
            </a:r>
            <a:r>
              <a:rPr lang="cs-CZ" sz="2000" dirty="0"/>
              <a:t> zaměřené na rozvoj sociálního / dostupného / podporovaného / prostupného bydlení není křížové financování způsobilé</a:t>
            </a:r>
            <a:endParaRPr lang="cs-CZ" sz="1400" dirty="0"/>
          </a:p>
          <a:p>
            <a:pPr marL="0" indent="0" algn="just">
              <a:lnSpc>
                <a:spcPct val="100000"/>
              </a:lnSpc>
              <a:buNone/>
            </a:pPr>
            <a:endParaRPr lang="cs-CZ" sz="14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52</a:t>
            </a:fld>
            <a:endParaRPr lang="cs-CZ" dirty="0"/>
          </a:p>
        </p:txBody>
      </p:sp>
    </p:spTree>
    <p:extLst>
      <p:ext uri="{BB962C8B-B14F-4D97-AF65-F5344CB8AC3E}">
        <p14:creationId xmlns:p14="http://schemas.microsoft.com/office/powerpoint/2010/main" val="28271697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064000" cy="4968552"/>
          </a:xfrm>
        </p:spPr>
        <p:txBody>
          <a:bodyPr/>
          <a:lstStyle/>
          <a:p>
            <a:pPr marL="0" indent="0" algn="just">
              <a:lnSpc>
                <a:spcPct val="100000"/>
              </a:lnSpc>
              <a:buNone/>
            </a:pPr>
            <a:endParaRPr lang="cs-CZ" sz="1400" dirty="0"/>
          </a:p>
          <a:p>
            <a:pPr marL="0" indent="0" algn="just">
              <a:lnSpc>
                <a:spcPct val="100000"/>
              </a:lnSpc>
              <a:buNone/>
            </a:pPr>
            <a:r>
              <a:rPr lang="cs-CZ" sz="2000" b="1" dirty="0"/>
              <a:t>Investiční výdaje:</a:t>
            </a:r>
          </a:p>
          <a:p>
            <a:pPr algn="just">
              <a:lnSpc>
                <a:spcPct val="100000"/>
              </a:lnSpc>
            </a:pPr>
            <a:r>
              <a:rPr lang="cs-CZ" sz="2000" b="1" dirty="0"/>
              <a:t>Pro projekty platí omezení, že podíl investičních výdajů v rámci celkových způsobilých výdajů nesmí být vyšší než 50 %</a:t>
            </a:r>
            <a:endParaRPr lang="cs-CZ" sz="2000" dirty="0"/>
          </a:p>
          <a:p>
            <a:pPr marL="0" indent="0" algn="just">
              <a:lnSpc>
                <a:spcPct val="100000"/>
              </a:lnSpc>
              <a:buNone/>
            </a:pPr>
            <a:endParaRPr lang="cs-CZ" sz="14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53</a:t>
            </a:fld>
            <a:endParaRPr lang="cs-CZ" dirty="0"/>
          </a:p>
        </p:txBody>
      </p:sp>
    </p:spTree>
    <p:extLst>
      <p:ext uri="{BB962C8B-B14F-4D97-AF65-F5344CB8AC3E}">
        <p14:creationId xmlns:p14="http://schemas.microsoft.com/office/powerpoint/2010/main" val="654985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39552" y="1268760"/>
            <a:ext cx="8064000" cy="4563208"/>
          </a:xfrm>
        </p:spPr>
        <p:txBody>
          <a:bodyPr/>
          <a:lstStyle/>
          <a:p>
            <a:pPr marL="0" indent="0">
              <a:lnSpc>
                <a:spcPct val="100000"/>
              </a:lnSpc>
              <a:spcBef>
                <a:spcPts val="0"/>
              </a:spcBef>
              <a:spcAft>
                <a:spcPts val="0"/>
              </a:spcAft>
              <a:buNone/>
            </a:pPr>
            <a:r>
              <a:rPr lang="cs-CZ" sz="1800" b="1" dirty="0"/>
              <a:t>1.2 Nepřímé náklady </a:t>
            </a:r>
          </a:p>
          <a:p>
            <a:pPr>
              <a:lnSpc>
                <a:spcPct val="100000"/>
              </a:lnSpc>
              <a:spcBef>
                <a:spcPts val="0"/>
              </a:spcBef>
              <a:spcAft>
                <a:spcPts val="0"/>
              </a:spcAft>
            </a:pPr>
            <a:endParaRPr lang="cs-CZ" sz="1800" dirty="0"/>
          </a:p>
          <a:p>
            <a:pPr>
              <a:lnSpc>
                <a:spcPct val="100000"/>
              </a:lnSpc>
              <a:spcBef>
                <a:spcPts val="0"/>
              </a:spcBef>
              <a:spcAft>
                <a:spcPts val="0"/>
              </a:spcAft>
            </a:pPr>
            <a:r>
              <a:rPr lang="cs-CZ" altLang="cs-CZ" sz="1800" b="1" dirty="0"/>
              <a:t>Max. 25% přímých způsobilých nákladů projektu</a:t>
            </a:r>
          </a:p>
          <a:p>
            <a:pPr>
              <a:lnSpc>
                <a:spcPct val="100000"/>
              </a:lnSpc>
              <a:spcBef>
                <a:spcPts val="0"/>
              </a:spcBef>
              <a:spcAft>
                <a:spcPts val="0"/>
              </a:spcAft>
            </a:pPr>
            <a:endParaRPr lang="cs-CZ" altLang="cs-CZ" sz="1800" b="1" dirty="0"/>
          </a:p>
          <a:p>
            <a:pPr>
              <a:lnSpc>
                <a:spcPct val="150000"/>
              </a:lnSpc>
              <a:spcBef>
                <a:spcPts val="0"/>
              </a:spcBef>
              <a:spcAft>
                <a:spcPts val="0"/>
              </a:spcAft>
            </a:pPr>
            <a:r>
              <a:rPr lang="cs-CZ" sz="1800" dirty="0"/>
              <a:t>administrativa, řízení projektu (včetně finančního), účetnictví, personalistika komunikační a informační opatření, občerstvení a stravování a podpůrné procesy pro provoz projektu</a:t>
            </a:r>
          </a:p>
          <a:p>
            <a:pPr>
              <a:lnSpc>
                <a:spcPct val="150000"/>
              </a:lnSpc>
              <a:spcBef>
                <a:spcPts val="0"/>
              </a:spcBef>
              <a:spcAft>
                <a:spcPts val="0"/>
              </a:spcAft>
            </a:pPr>
            <a:r>
              <a:rPr lang="cs-CZ" sz="1800" dirty="0"/>
              <a:t>cestovní náhrady spojené s pracovními cestami RT</a:t>
            </a:r>
          </a:p>
          <a:p>
            <a:pPr>
              <a:lnSpc>
                <a:spcPct val="150000"/>
              </a:lnSpc>
              <a:spcBef>
                <a:spcPts val="0"/>
              </a:spcBef>
              <a:spcAft>
                <a:spcPts val="0"/>
              </a:spcAft>
            </a:pPr>
            <a:r>
              <a:rPr lang="cs-CZ" sz="1800" dirty="0"/>
              <a:t>spotřební materiál, zařízení a vybavení (papír…)</a:t>
            </a:r>
          </a:p>
          <a:p>
            <a:pPr>
              <a:lnSpc>
                <a:spcPct val="150000"/>
              </a:lnSpc>
              <a:spcBef>
                <a:spcPts val="0"/>
              </a:spcBef>
              <a:spcAft>
                <a:spcPts val="0"/>
              </a:spcAft>
            </a:pPr>
            <a:r>
              <a:rPr lang="cs-CZ" sz="1800" dirty="0"/>
              <a:t>prostory pro realizaci projektu (nájemné, vodné, stočné, energie…)</a:t>
            </a:r>
          </a:p>
          <a:p>
            <a:pPr>
              <a:lnSpc>
                <a:spcPct val="150000"/>
              </a:lnSpc>
              <a:spcBef>
                <a:spcPts val="0"/>
              </a:spcBef>
              <a:spcAft>
                <a:spcPts val="0"/>
              </a:spcAft>
            </a:pPr>
            <a:r>
              <a:rPr lang="cs-CZ" sz="1800" dirty="0"/>
              <a:t>ostatní provozní výdaje (internet, poštovné, telefon…)</a:t>
            </a:r>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54</a:t>
            </a:fld>
            <a:endParaRPr lang="cs-CZ" dirty="0"/>
          </a:p>
        </p:txBody>
      </p:sp>
    </p:spTree>
    <p:extLst>
      <p:ext uri="{BB962C8B-B14F-4D97-AF65-F5344CB8AC3E}">
        <p14:creationId xmlns:p14="http://schemas.microsoft.com/office/powerpoint/2010/main" val="2039017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40000" y="1412776"/>
            <a:ext cx="8064000" cy="5256584"/>
          </a:xfrm>
        </p:spPr>
        <p:txBody>
          <a:bodyPr/>
          <a:lstStyle/>
          <a:p>
            <a:pPr>
              <a:lnSpc>
                <a:spcPct val="100000"/>
              </a:lnSpc>
              <a:spcBef>
                <a:spcPts val="0"/>
              </a:spcBef>
              <a:spcAft>
                <a:spcPts val="0"/>
              </a:spcAft>
            </a:pPr>
            <a:r>
              <a:rPr lang="cs-CZ" sz="1800" dirty="0"/>
              <a:t>Pro projekty, u nichž podstatná většina nákladů vznikne formou nákupu služeb od externích dodavatelů, jsou způsobilá procenta nepřímých nákladů snížena</a:t>
            </a:r>
          </a:p>
          <a:p>
            <a:pPr>
              <a:lnSpc>
                <a:spcPct val="100000"/>
              </a:lnSpc>
              <a:spcBef>
                <a:spcPts val="0"/>
              </a:spcBef>
              <a:spcAft>
                <a:spcPts val="0"/>
              </a:spcAft>
            </a:pPr>
            <a:endParaRPr lang="cs-CZ" sz="1800" dirty="0"/>
          </a:p>
          <a:p>
            <a:pPr>
              <a:lnSpc>
                <a:spcPct val="100000"/>
              </a:lnSpc>
              <a:spcBef>
                <a:spcPts val="0"/>
              </a:spcBef>
              <a:spcAft>
                <a:spcPts val="0"/>
              </a:spcAft>
            </a:pPr>
            <a:r>
              <a:rPr lang="cs-CZ" sz="1800" dirty="0"/>
              <a:t>Podíly pro nepřímé náklady jsou sníženy pro projekty s objemem nákupu služeb v těchto intencích:</a:t>
            </a:r>
          </a:p>
          <a:p>
            <a:pPr>
              <a:lnSpc>
                <a:spcPct val="100000"/>
              </a:lnSpc>
              <a:spcBef>
                <a:spcPts val="0"/>
              </a:spcBef>
              <a:spcAft>
                <a:spcPts val="0"/>
              </a:spcAft>
            </a:pPr>
            <a:endParaRPr lang="cs-CZ" sz="14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marL="0" indent="0">
              <a:lnSpc>
                <a:spcPct val="100000"/>
              </a:lnSpc>
              <a:spcBef>
                <a:spcPts val="0"/>
              </a:spcBef>
              <a:spcAft>
                <a:spcPts val="0"/>
              </a:spcAft>
              <a:buNone/>
            </a:pPr>
            <a:endParaRPr lang="cs-CZ" altLang="cs-CZ" sz="1200" dirty="0"/>
          </a:p>
          <a:p>
            <a:pPr marL="0" indent="0">
              <a:lnSpc>
                <a:spcPct val="100000"/>
              </a:lnSpc>
              <a:spcBef>
                <a:spcPts val="0"/>
              </a:spcBef>
              <a:spcAft>
                <a:spcPts val="0"/>
              </a:spcAft>
              <a:buNone/>
            </a:pPr>
            <a:r>
              <a:rPr lang="cs-CZ" sz="1800" b="1" dirty="0"/>
              <a:t>2. Celkové nezpůsobilé výdaje</a:t>
            </a:r>
          </a:p>
          <a:p>
            <a:pPr marL="0" indent="0">
              <a:lnSpc>
                <a:spcPct val="100000"/>
              </a:lnSpc>
              <a:spcBef>
                <a:spcPts val="0"/>
              </a:spcBef>
              <a:spcAft>
                <a:spcPts val="0"/>
              </a:spcAft>
              <a:buNone/>
            </a:pPr>
            <a:endParaRPr lang="cs-CZ" sz="1800" b="1" dirty="0"/>
          </a:p>
          <a:p>
            <a:pPr>
              <a:lnSpc>
                <a:spcPct val="100000"/>
              </a:lnSpc>
              <a:spcBef>
                <a:spcPts val="0"/>
              </a:spcBef>
              <a:spcAft>
                <a:spcPts val="0"/>
              </a:spcAft>
            </a:pPr>
            <a:r>
              <a:rPr lang="cs-CZ" sz="1800" dirty="0"/>
              <a:t>Pro potřeby OPZ se v žádosti o podporu nevyplňují</a:t>
            </a:r>
            <a:endParaRPr lang="cs-CZ" sz="1800" b="1" dirty="0"/>
          </a:p>
          <a:p>
            <a:pPr marL="0" indent="0">
              <a:lnSpc>
                <a:spcPct val="100000"/>
              </a:lnSpc>
              <a:spcBef>
                <a:spcPts val="0"/>
              </a:spcBef>
              <a:spcAft>
                <a:spcPts val="0"/>
              </a:spcAft>
              <a:buNone/>
            </a:pPr>
            <a:endParaRPr lang="cs-CZ" sz="900" dirty="0"/>
          </a:p>
          <a:p>
            <a:pPr>
              <a:lnSpc>
                <a:spcPct val="100000"/>
              </a:lnSpc>
              <a:spcBef>
                <a:spcPts val="0"/>
              </a:spcBef>
              <a:spcAft>
                <a:spcPts val="0"/>
              </a:spcAft>
            </a:pPr>
            <a:endParaRPr lang="cs-CZ" altLang="cs-CZ" sz="3200" dirty="0"/>
          </a:p>
          <a:p>
            <a:pPr marL="0" indent="0">
              <a:lnSpc>
                <a:spcPct val="100000"/>
              </a:lnSpc>
              <a:spcBef>
                <a:spcPts val="0"/>
              </a:spcBef>
              <a:spcAft>
                <a:spcPts val="0"/>
              </a:spcAft>
              <a:buNone/>
            </a:pPr>
            <a:endParaRPr lang="cs-CZ" altLang="cs-CZ" sz="18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55</a:t>
            </a:fld>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84984"/>
            <a:ext cx="7344816" cy="167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889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0" indent="0"/>
            <a:r>
              <a:rPr lang="cs-CZ" dirty="0"/>
              <a:t>PŘÍJMY PROJEKTU</a:t>
            </a:r>
            <a:endParaRPr lang="cs-CZ" sz="2800" dirty="0"/>
          </a:p>
        </p:txBody>
      </p:sp>
      <p:sp>
        <p:nvSpPr>
          <p:cNvPr id="3" name="Zástupný symbol pro obsah 2"/>
          <p:cNvSpPr>
            <a:spLocks noGrp="1"/>
          </p:cNvSpPr>
          <p:nvPr>
            <p:ph idx="1"/>
          </p:nvPr>
        </p:nvSpPr>
        <p:spPr>
          <a:xfrm>
            <a:off x="539552" y="1196752"/>
            <a:ext cx="8064000" cy="5184576"/>
          </a:xfrm>
        </p:spPr>
        <p:txBody>
          <a:bodyPr/>
          <a:lstStyle/>
          <a:p>
            <a:pPr>
              <a:lnSpc>
                <a:spcPct val="100000"/>
              </a:lnSpc>
              <a:spcBef>
                <a:spcPts val="0"/>
              </a:spcBef>
            </a:pPr>
            <a:r>
              <a:rPr lang="cs-CZ" sz="1800" b="1" dirty="0"/>
              <a:t>Příjmem projektu se rozumí </a:t>
            </a:r>
            <a:r>
              <a:rPr lang="cs-CZ" sz="1800" dirty="0"/>
              <a:t>příjmy vygenerované projektem v době realizace projektu </a:t>
            </a:r>
          </a:p>
          <a:p>
            <a:pPr>
              <a:lnSpc>
                <a:spcPct val="100000"/>
              </a:lnSpc>
              <a:spcBef>
                <a:spcPts val="0"/>
              </a:spcBef>
            </a:pPr>
            <a:r>
              <a:rPr lang="cs-CZ" sz="1800" dirty="0"/>
              <a:t>Mezi příjmy projektu </a:t>
            </a:r>
            <a:r>
              <a:rPr lang="cs-CZ" sz="1800" b="1" dirty="0"/>
              <a:t>patří</a:t>
            </a:r>
            <a:r>
              <a:rPr lang="cs-CZ" sz="1800" dirty="0"/>
              <a:t> např. příjmy za poskytované služby (konferenční poplatky, poplatky za školení apod.), příjmy za prodej výrobků, které vznikly v rámci projektu (tj. výrobků, na jejichž vznik byly vynaloženy výdaje projektu); pronájem prostor, zařízení, softwaru atd. financovaných v rámci projektu atd.</a:t>
            </a:r>
          </a:p>
          <a:p>
            <a:pPr>
              <a:lnSpc>
                <a:spcPct val="100000"/>
              </a:lnSpc>
              <a:spcBef>
                <a:spcPts val="0"/>
              </a:spcBef>
            </a:pPr>
            <a:r>
              <a:rPr lang="cs-CZ" sz="1800" dirty="0">
                <a:solidFill>
                  <a:srgbClr val="FF0000"/>
                </a:solidFill>
              </a:rPr>
              <a:t>Příjmem projektu nikdy </a:t>
            </a:r>
            <a:r>
              <a:rPr lang="cs-CZ" sz="1800" b="1" dirty="0">
                <a:solidFill>
                  <a:srgbClr val="FF0000"/>
                </a:solidFill>
              </a:rPr>
              <a:t>nejsou</a:t>
            </a:r>
            <a:r>
              <a:rPr lang="cs-CZ" sz="1800" dirty="0">
                <a:solidFill>
                  <a:srgbClr val="FF0000"/>
                </a:solidFill>
              </a:rPr>
              <a:t> úroky z bankovního účtu, obdržené platby                      ze smluvních pokut, peněžní jistota</a:t>
            </a:r>
          </a:p>
          <a:p>
            <a:pPr>
              <a:lnSpc>
                <a:spcPct val="100000"/>
              </a:lnSpc>
              <a:spcBef>
                <a:spcPts val="0"/>
              </a:spcBef>
            </a:pPr>
            <a:r>
              <a:rPr lang="cs-CZ" sz="1800" b="1" dirty="0"/>
              <a:t>Do žádosti o podporu </a:t>
            </a:r>
            <a:r>
              <a:rPr lang="cs-CZ" sz="1800" dirty="0"/>
              <a:t>se uvádí pouze „</a:t>
            </a:r>
            <a:r>
              <a:rPr lang="cs-CZ" sz="1800" b="1" dirty="0"/>
              <a:t>předpokládané čisté příjmy</a:t>
            </a:r>
            <a:r>
              <a:rPr lang="cs-CZ" sz="1800" dirty="0"/>
              <a:t>“ do řádku „</a:t>
            </a:r>
            <a:r>
              <a:rPr lang="cs-CZ" sz="1800" b="1" dirty="0"/>
              <a:t>Jiné peněžní příjmy</a:t>
            </a:r>
            <a:r>
              <a:rPr lang="cs-CZ" sz="1800" dirty="0"/>
              <a:t>“ (v případě vyrovnávací platby vypočtené na listu ISKP přílohy 11A) – o tyto příjmy bude vždy snížena poskytnutá podpora ŘO</a:t>
            </a:r>
          </a:p>
          <a:p>
            <a:pPr>
              <a:lnSpc>
                <a:spcPct val="100000"/>
              </a:lnSpc>
              <a:spcBef>
                <a:spcPts val="0"/>
              </a:spcBef>
            </a:pPr>
            <a:r>
              <a:rPr lang="cs-CZ" sz="1800" b="1" dirty="0"/>
              <a:t>Čistým příjmem </a:t>
            </a:r>
            <a:r>
              <a:rPr lang="cs-CZ" sz="1800" dirty="0"/>
              <a:t>je ta částka příjmů, která převyšuje částku vlastního financování způsobilých výdajů projektu ze zdrojů příjemce  (pokud příjemce má vlastní financování viz povinná míra spolufinancování)</a:t>
            </a:r>
          </a:p>
          <a:p>
            <a:pPr>
              <a:lnSpc>
                <a:spcPct val="100000"/>
              </a:lnSpc>
              <a:spcBef>
                <a:spcPts val="0"/>
              </a:spcBef>
            </a:pPr>
            <a:r>
              <a:rPr lang="cs-CZ" sz="1800" b="1" dirty="0"/>
              <a:t>Nepředpokládané i předpokládané čisté příjmy </a:t>
            </a:r>
            <a:r>
              <a:rPr lang="cs-CZ" sz="1800" dirty="0"/>
              <a:t>se budou reportovat průběžně ve Zprávách o realizaci projektu (ZOR)</a:t>
            </a:r>
          </a:p>
          <a:p>
            <a:pPr marL="0" indent="0">
              <a:lnSpc>
                <a:spcPct val="100000"/>
              </a:lnSpc>
              <a:buNone/>
            </a:pPr>
            <a:endParaRPr lang="cs-CZ" sz="1600" dirty="0"/>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56</a:t>
            </a:fld>
            <a:endParaRPr lang="cs-CZ" dirty="0">
              <a:solidFill>
                <a:srgbClr val="084A8B"/>
              </a:solidFill>
            </a:endParaRPr>
          </a:p>
        </p:txBody>
      </p:sp>
    </p:spTree>
    <p:extLst>
      <p:ext uri="{BB962C8B-B14F-4D97-AF65-F5344CB8AC3E}">
        <p14:creationId xmlns:p14="http://schemas.microsoft.com/office/powerpoint/2010/main" val="176446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časová způsobilost výdajů</a:t>
            </a:r>
          </a:p>
        </p:txBody>
      </p:sp>
      <p:sp>
        <p:nvSpPr>
          <p:cNvPr id="3" name="Zástupný symbol pro obsah 2"/>
          <p:cNvSpPr>
            <a:spLocks noGrp="1"/>
          </p:cNvSpPr>
          <p:nvPr>
            <p:ph idx="1"/>
          </p:nvPr>
        </p:nvSpPr>
        <p:spPr/>
        <p:txBody>
          <a:bodyPr/>
          <a:lstStyle/>
          <a:p>
            <a:r>
              <a:rPr lang="cs-CZ" sz="1800" dirty="0"/>
              <a:t>Náklady vzniklé v době realizace projektu</a:t>
            </a:r>
          </a:p>
          <a:p>
            <a:r>
              <a:rPr lang="cs-CZ" sz="1800" dirty="0"/>
              <a:t>Datum zahájení realizace projektu nesmí předcházet datu vyhlášení příslušné výzvy MAS</a:t>
            </a:r>
          </a:p>
          <a:p>
            <a:r>
              <a:rPr lang="cs-CZ" sz="1800" dirty="0"/>
              <a:t>Omezení v režimu podpory blokové výjimky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57</a:t>
            </a:fld>
            <a:endParaRPr lang="cs-CZ" dirty="0"/>
          </a:p>
        </p:txBody>
      </p:sp>
    </p:spTree>
    <p:extLst>
      <p:ext uri="{BB962C8B-B14F-4D97-AF65-F5344CB8AC3E}">
        <p14:creationId xmlns:p14="http://schemas.microsoft.com/office/powerpoint/2010/main" val="2956597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332000" y="2492896"/>
            <a:ext cx="7272000" cy="730252"/>
          </a:xfrm>
        </p:spPr>
        <p:txBody>
          <a:bodyPr/>
          <a:lstStyle/>
          <a:p>
            <a:r>
              <a:rPr lang="cs-CZ" dirty="0"/>
              <a:t>Sociální služby a další programy a činnosti </a:t>
            </a:r>
            <a:br>
              <a:rPr lang="cs-CZ" dirty="0"/>
            </a:br>
            <a:r>
              <a:rPr lang="cs-CZ" dirty="0"/>
              <a:t>v oblasti sociálního začleňování</a:t>
            </a:r>
            <a:endParaRPr lang="cs-CZ" sz="2400" b="0" kern="1200" cap="none" dirty="0">
              <a:solidFill>
                <a:schemeClr val="tx1"/>
              </a:solidFill>
              <a:latin typeface="+mn-lt"/>
              <a:ea typeface="+mn-ea"/>
              <a:cs typeface="+mn-cs"/>
            </a:endParaRP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413568" y="3321048"/>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1680287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Oprávněných žadatelů</a:t>
            </a:r>
          </a:p>
        </p:txBody>
      </p:sp>
      <p:sp>
        <p:nvSpPr>
          <p:cNvPr id="3" name="Zástupný symbol pro obsah 2"/>
          <p:cNvSpPr>
            <a:spLocks noGrp="1"/>
          </p:cNvSpPr>
          <p:nvPr>
            <p:ph idx="1"/>
          </p:nvPr>
        </p:nvSpPr>
        <p:spPr/>
        <p:txBody>
          <a:bodyPr/>
          <a:lstStyle/>
          <a:p>
            <a:r>
              <a:rPr lang="cs-CZ" dirty="0"/>
              <a:t>U projektů zaměřených pouze na poskytování sociálních služeb v souladu se zákonem č. 108/2006 Sb., o sociálních službách…jsou oprávněnými žadateli pouze poskytovatelé sociálních služeb registrovaní podle zákona č. 108/2006 Sb., o sociálních službách</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59</a:t>
            </a:fld>
            <a:endParaRPr lang="cs-CZ" dirty="0"/>
          </a:p>
        </p:txBody>
      </p:sp>
    </p:spTree>
    <p:extLst>
      <p:ext uri="{BB962C8B-B14F-4D97-AF65-F5344CB8AC3E}">
        <p14:creationId xmlns:p14="http://schemas.microsoft.com/office/powerpoint/2010/main" val="28061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251520" y="1772816"/>
            <a:ext cx="8352480" cy="4752528"/>
          </a:xfrm>
        </p:spPr>
        <p:txBody>
          <a:bodyPr/>
          <a:lstStyle/>
          <a:p>
            <a:pPr lvl="1">
              <a:lnSpc>
                <a:spcPct val="100000"/>
              </a:lnSpc>
              <a:spcBef>
                <a:spcPts val="0"/>
              </a:spcBef>
              <a:spcAft>
                <a:spcPts val="1800"/>
              </a:spcAft>
            </a:pPr>
            <a:r>
              <a:rPr lang="cs-CZ" sz="2800" dirty="0"/>
              <a:t>Budou podporovány pouze sociální služby poskytované </a:t>
            </a:r>
            <a:r>
              <a:rPr lang="cs-CZ" sz="2800" b="1" dirty="0"/>
              <a:t>terénní a ambulantní formou</a:t>
            </a:r>
            <a:r>
              <a:rPr lang="cs-CZ" sz="2800" dirty="0"/>
              <a:t>.</a:t>
            </a:r>
          </a:p>
          <a:p>
            <a:pPr lvl="1">
              <a:lnSpc>
                <a:spcPct val="100000"/>
              </a:lnSpc>
              <a:spcBef>
                <a:spcPts val="0"/>
              </a:spcBef>
              <a:spcAft>
                <a:spcPts val="1800"/>
              </a:spcAft>
            </a:pPr>
            <a:r>
              <a:rPr lang="cs-CZ" sz="2800" dirty="0"/>
              <a:t>Jako pobytová bude podpořena pouze </a:t>
            </a:r>
            <a:r>
              <a:rPr lang="cs-CZ" sz="2800" b="1" dirty="0"/>
              <a:t>krizová pomoc</a:t>
            </a:r>
            <a:r>
              <a:rPr lang="cs-CZ" sz="2800" dirty="0"/>
              <a:t> dle §60 z. 108/2006Sb.</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a:t>
            </a:fld>
            <a:endParaRPr lang="cs-CZ" dirty="0"/>
          </a:p>
        </p:txBody>
      </p:sp>
    </p:spTree>
    <p:extLst>
      <p:ext uri="{BB962C8B-B14F-4D97-AF65-F5344CB8AC3E}">
        <p14:creationId xmlns:p14="http://schemas.microsoft.com/office/powerpoint/2010/main" val="3659382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oprávněných partnerů</a:t>
            </a:r>
          </a:p>
        </p:txBody>
      </p:sp>
      <p:sp>
        <p:nvSpPr>
          <p:cNvPr id="3" name="Zástupný symbol pro obsah 2"/>
          <p:cNvSpPr>
            <a:spLocks noGrp="1"/>
          </p:cNvSpPr>
          <p:nvPr>
            <p:ph idx="1"/>
          </p:nvPr>
        </p:nvSpPr>
        <p:spPr/>
        <p:txBody>
          <a:bodyPr/>
          <a:lstStyle/>
          <a:p>
            <a:r>
              <a:rPr lang="cs-CZ" dirty="0"/>
              <a:t>U aktivity 1.2 (Další programy a činnosti v oblasti sociálního začleňování) a aktivity 2. (Podpora komunitní sociální práce a komunitních center):</a:t>
            </a:r>
          </a:p>
          <a:p>
            <a:pPr>
              <a:buFont typeface="Arial" panose="020B0604020202020204" pitchFamily="34" charset="0"/>
              <a:buChar char="•"/>
            </a:pPr>
            <a:r>
              <a:rPr lang="cs-CZ" dirty="0"/>
              <a:t>Partneři s finančním příspěvkem  </a:t>
            </a:r>
          </a:p>
          <a:p>
            <a:pPr>
              <a:buFont typeface="Arial" panose="020B0604020202020204" pitchFamily="34" charset="0"/>
              <a:buChar char="•"/>
            </a:pPr>
            <a:r>
              <a:rPr lang="cs-CZ" dirty="0"/>
              <a:t>Partneři bez finančního příspěvku</a:t>
            </a:r>
          </a:p>
          <a:p>
            <a:endParaRPr lang="cs-CZ" dirty="0"/>
          </a:p>
          <a:p>
            <a:r>
              <a:rPr lang="cs-CZ" dirty="0"/>
              <a:t>U aktivity 1.1 (Sociální služby):</a:t>
            </a:r>
          </a:p>
          <a:p>
            <a:pPr>
              <a:buFont typeface="Arial" panose="020B0604020202020204" pitchFamily="34" charset="0"/>
              <a:buChar char="•"/>
            </a:pPr>
            <a:r>
              <a:rPr lang="cs-CZ" dirty="0"/>
              <a:t>Partneři bez finančního příspěvku</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60</a:t>
            </a:fld>
            <a:endParaRPr lang="cs-CZ" dirty="0"/>
          </a:p>
        </p:txBody>
      </p:sp>
    </p:spTree>
    <p:extLst>
      <p:ext uri="{BB962C8B-B14F-4D97-AF65-F5344CB8AC3E}">
        <p14:creationId xmlns:p14="http://schemas.microsoft.com/office/powerpoint/2010/main" val="39637244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Křížové financování</a:t>
            </a:r>
          </a:p>
        </p:txBody>
      </p:sp>
      <p:sp>
        <p:nvSpPr>
          <p:cNvPr id="3" name="Zástupný symbol pro obsah 2"/>
          <p:cNvSpPr>
            <a:spLocks noGrp="1"/>
          </p:cNvSpPr>
          <p:nvPr>
            <p:ph idx="1"/>
          </p:nvPr>
        </p:nvSpPr>
        <p:spPr/>
        <p:txBody>
          <a:bodyPr/>
          <a:lstStyle/>
          <a:p>
            <a:r>
              <a:rPr lang="cs-CZ" dirty="0"/>
              <a:t>U aktivit 1.1, 1.2. - </a:t>
            </a:r>
          </a:p>
          <a:p>
            <a:r>
              <a:rPr lang="cs-CZ" dirty="0"/>
              <a:t>nezpůsobilé výdaje - nákup infrastruktury (nákup budov, staveb, pozemků, bytů)</a:t>
            </a:r>
          </a:p>
          <a:p>
            <a:pPr>
              <a:buSzPct val="200000"/>
              <a:buFont typeface="Arial" panose="020B0604020202020204" pitchFamily="34" charset="0"/>
              <a:buChar char="•"/>
            </a:pPr>
            <a:r>
              <a:rPr lang="cs-CZ" dirty="0"/>
              <a:t>způsobilé výdaje – </a:t>
            </a:r>
            <a:r>
              <a:rPr lang="cs-CZ" b="1" dirty="0"/>
              <a:t>pouze výdaje spojené s technickým zhodnocením budovy, stavby, bytů</a:t>
            </a:r>
            <a:br>
              <a:rPr lang="cs-CZ" b="1" dirty="0"/>
            </a:br>
            <a:endParaRPr lang="cs-CZ" b="1" dirty="0"/>
          </a:p>
          <a:p>
            <a:pPr>
              <a:buSzPct val="200000"/>
              <a:buFont typeface="Arial" panose="020B0604020202020204" pitchFamily="34" charset="0"/>
              <a:buChar char="•"/>
            </a:pPr>
            <a:r>
              <a:rPr lang="cs-CZ" dirty="0"/>
              <a:t>U aktivit 1.2 – není křížové financování povoleno</a:t>
            </a:r>
          </a:p>
          <a:p>
            <a:pPr>
              <a:buSzPct val="200000"/>
              <a:buFont typeface="Arial" panose="020B0604020202020204" pitchFamily="34" charset="0"/>
              <a:buChar char="•"/>
            </a:pPr>
            <a:endParaRPr lang="cs-CZ" dirty="0"/>
          </a:p>
          <a:p>
            <a:pPr>
              <a:buFont typeface="Arial" panose="020B0604020202020204" pitchFamily="34" charset="0"/>
              <a:buChar char="•"/>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61</a:t>
            </a:fld>
            <a:endParaRPr lang="cs-CZ" dirty="0"/>
          </a:p>
        </p:txBody>
      </p:sp>
    </p:spTree>
    <p:extLst>
      <p:ext uri="{BB962C8B-B14F-4D97-AF65-F5344CB8AC3E}">
        <p14:creationId xmlns:p14="http://schemas.microsoft.com/office/powerpoint/2010/main" val="28691805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Veřejná podpora</a:t>
            </a:r>
          </a:p>
        </p:txBody>
      </p:sp>
      <p:sp>
        <p:nvSpPr>
          <p:cNvPr id="3" name="Zástupný symbol pro obsah 2"/>
          <p:cNvSpPr>
            <a:spLocks noGrp="1"/>
          </p:cNvSpPr>
          <p:nvPr>
            <p:ph idx="1"/>
          </p:nvPr>
        </p:nvSpPr>
        <p:spPr/>
        <p:txBody>
          <a:bodyPr/>
          <a:lstStyle/>
          <a:p>
            <a:r>
              <a:rPr lang="cs-CZ" dirty="0"/>
              <a:t>Sociální služby budou financovány formou </a:t>
            </a:r>
            <a:r>
              <a:rPr lang="cs-CZ" b="1" dirty="0"/>
              <a:t>VYROVNÁVACÍ PLATBY</a:t>
            </a:r>
          </a:p>
          <a:p>
            <a:r>
              <a:rPr lang="cs-CZ" dirty="0"/>
              <a:t>Fakultativní činnosti SS a další programy a činnosti soc. začleňování, které nejsou SS, jsou službami mimo režim veřejné podpory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62</a:t>
            </a:fld>
            <a:endParaRPr lang="cs-CZ" dirty="0"/>
          </a:p>
        </p:txBody>
      </p:sp>
    </p:spTree>
    <p:extLst>
      <p:ext uri="{BB962C8B-B14F-4D97-AF65-F5344CB8AC3E}">
        <p14:creationId xmlns:p14="http://schemas.microsoft.com/office/powerpoint/2010/main" val="1832456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Povinná příloha žádosti o podporu</a:t>
            </a:r>
          </a:p>
        </p:txBody>
      </p:sp>
      <p:sp>
        <p:nvSpPr>
          <p:cNvPr id="3" name="Zástupný symbol pro obsah 2"/>
          <p:cNvSpPr>
            <a:spLocks noGrp="1"/>
          </p:cNvSpPr>
          <p:nvPr>
            <p:ph idx="1"/>
          </p:nvPr>
        </p:nvSpPr>
        <p:spPr>
          <a:xfrm>
            <a:off x="540000" y="1268760"/>
            <a:ext cx="8064000" cy="4851240"/>
          </a:xfrm>
        </p:spPr>
        <p:txBody>
          <a:bodyPr/>
          <a:lstStyle/>
          <a:p>
            <a:pPr marL="0" indent="0">
              <a:buNone/>
            </a:pPr>
            <a:r>
              <a:rPr lang="cs-CZ" dirty="0"/>
              <a:t>Aktivita 1.1</a:t>
            </a:r>
          </a:p>
          <a:p>
            <a:r>
              <a:rPr lang="cs-CZ" dirty="0"/>
              <a:t>Údaje o sociální službě</a:t>
            </a:r>
          </a:p>
          <a:p>
            <a:pPr>
              <a:buFont typeface="Arial" panose="020B0604020202020204" pitchFamily="34" charset="0"/>
              <a:buChar char="•"/>
            </a:pPr>
            <a:r>
              <a:rPr lang="cs-CZ" dirty="0"/>
              <a:t>Údaje slouží k výpočtu vyrovnávací platby</a:t>
            </a:r>
          </a:p>
          <a:p>
            <a:pPr>
              <a:buFont typeface="Arial" panose="020B0604020202020204" pitchFamily="34" charset="0"/>
              <a:buChar char="•"/>
            </a:pPr>
            <a:r>
              <a:rPr lang="cs-CZ" dirty="0"/>
              <a:t>Obsahuje veškeré náklady a výnosy služeb</a:t>
            </a:r>
          </a:p>
          <a:p>
            <a:pPr>
              <a:buFont typeface="Arial" panose="020B0604020202020204" pitchFamily="34" charset="0"/>
              <a:buChar char="•"/>
            </a:pPr>
            <a:r>
              <a:rPr lang="cs-CZ" dirty="0"/>
              <a:t>Příloha č. 9 výzvy ŘO 047</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63</a:t>
            </a:fld>
            <a:endParaRPr lang="cs-CZ" dirty="0"/>
          </a:p>
        </p:txBody>
      </p:sp>
    </p:spTree>
    <p:extLst>
      <p:ext uri="{BB962C8B-B14F-4D97-AF65-F5344CB8AC3E}">
        <p14:creationId xmlns:p14="http://schemas.microsoft.com/office/powerpoint/2010/main" val="66332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 Nákup vozidla</a:t>
            </a:r>
          </a:p>
        </p:txBody>
      </p:sp>
      <p:sp>
        <p:nvSpPr>
          <p:cNvPr id="3" name="Zástupný symbol pro obsah 2"/>
          <p:cNvSpPr>
            <a:spLocks noGrp="1"/>
          </p:cNvSpPr>
          <p:nvPr>
            <p:ph idx="1"/>
          </p:nvPr>
        </p:nvSpPr>
        <p:spPr/>
        <p:txBody>
          <a:bodyPr/>
          <a:lstStyle/>
          <a:p>
            <a:r>
              <a:rPr lang="cs-CZ" dirty="0"/>
              <a:t>Náklady související s provozem (pohonné hmoty, povinné ručení) – nepřímý náklad</a:t>
            </a:r>
          </a:p>
          <a:p>
            <a:r>
              <a:rPr lang="cs-CZ" dirty="0"/>
              <a:t>Používání vozu k dojíždění za klienty – přímý náklad X používání vozu RT –poměrná část hrazena z nepřímých nákladů</a:t>
            </a:r>
          </a:p>
          <a:p>
            <a:r>
              <a:rPr lang="cs-CZ" dirty="0"/>
              <a:t>Výdaj musí být nezbytný pro projekt a dosažení cíle</a:t>
            </a:r>
          </a:p>
          <a:p>
            <a:r>
              <a:rPr lang="cs-CZ" dirty="0"/>
              <a:t>Zdůvodnění v žádosti o podporu</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64</a:t>
            </a:fld>
            <a:endParaRPr lang="cs-CZ" dirty="0"/>
          </a:p>
        </p:txBody>
      </p:sp>
    </p:spTree>
    <p:extLst>
      <p:ext uri="{BB962C8B-B14F-4D97-AF65-F5344CB8AC3E}">
        <p14:creationId xmlns:p14="http://schemas.microsoft.com/office/powerpoint/2010/main" val="30695023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a:t>
            </a:r>
          </a:p>
        </p:txBody>
      </p:sp>
      <p:sp>
        <p:nvSpPr>
          <p:cNvPr id="3" name="Zástupný symbol pro obsah 2"/>
          <p:cNvSpPr>
            <a:spLocks noGrp="1"/>
          </p:cNvSpPr>
          <p:nvPr>
            <p:ph idx="1"/>
          </p:nvPr>
        </p:nvSpPr>
        <p:spPr>
          <a:xfrm>
            <a:off x="539552" y="1268760"/>
            <a:ext cx="8064000" cy="4320000"/>
          </a:xfrm>
        </p:spPr>
        <p:txBody>
          <a:bodyPr/>
          <a:lstStyle/>
          <a:p>
            <a:endParaRPr lang="cs-CZ" dirty="0"/>
          </a:p>
          <a:p>
            <a:r>
              <a:rPr lang="cs-CZ" dirty="0"/>
              <a:t>Cestovné pro CS – přímý náklad (Přímá podpora) X cestovné pracovníku RT (např. sociální pracovníci, terénní pracovníci) – nepřímý náklad</a:t>
            </a:r>
          </a:p>
          <a:p>
            <a:r>
              <a:rPr lang="cs-CZ" dirty="0"/>
              <a:t>Pronájem místností pro práci s  CS – přímý náklad (Nákup služeb) X pronájem místností  pro RT – nepřímý náklad </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65</a:t>
            </a:fld>
            <a:endParaRPr lang="cs-CZ" dirty="0"/>
          </a:p>
        </p:txBody>
      </p:sp>
    </p:spTree>
    <p:extLst>
      <p:ext uri="{BB962C8B-B14F-4D97-AF65-F5344CB8AC3E}">
        <p14:creationId xmlns:p14="http://schemas.microsoft.com/office/powerpoint/2010/main" val="23874099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Pověření kraje/obce</a:t>
            </a:r>
            <a:br>
              <a:rPr lang="cs-CZ" dirty="0"/>
            </a:br>
            <a:endParaRPr lang="cs-CZ" dirty="0"/>
          </a:p>
        </p:txBody>
      </p:sp>
      <p:sp>
        <p:nvSpPr>
          <p:cNvPr id="3" name="Zástupný symbol pro obsah 2"/>
          <p:cNvSpPr>
            <a:spLocks noGrp="1"/>
          </p:cNvSpPr>
          <p:nvPr>
            <p:ph idx="1"/>
          </p:nvPr>
        </p:nvSpPr>
        <p:spPr/>
        <p:txBody>
          <a:bodyPr/>
          <a:lstStyle/>
          <a:p>
            <a:r>
              <a:rPr lang="cs-CZ" dirty="0"/>
              <a:t>Buď součást žádosti o podporu</a:t>
            </a:r>
          </a:p>
          <a:p>
            <a:r>
              <a:rPr lang="cs-CZ" dirty="0"/>
              <a:t>Nebo před vydání právního aktu</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66</a:t>
            </a:fld>
            <a:endParaRPr lang="cs-CZ" dirty="0"/>
          </a:p>
        </p:txBody>
      </p:sp>
    </p:spTree>
    <p:extLst>
      <p:ext uri="{BB962C8B-B14F-4D97-AF65-F5344CB8AC3E}">
        <p14:creationId xmlns:p14="http://schemas.microsoft.com/office/powerpoint/2010/main" val="4351016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Právní předpisy</a:t>
            </a:r>
          </a:p>
        </p:txBody>
      </p:sp>
      <p:sp>
        <p:nvSpPr>
          <p:cNvPr id="3" name="Zástupný symbol pro obsah 2"/>
          <p:cNvSpPr>
            <a:spLocks noGrp="1"/>
          </p:cNvSpPr>
          <p:nvPr>
            <p:ph idx="1"/>
          </p:nvPr>
        </p:nvSpPr>
        <p:spPr/>
        <p:txBody>
          <a:bodyPr/>
          <a:lstStyle/>
          <a:p>
            <a:endParaRPr lang="cs-CZ" dirty="0"/>
          </a:p>
          <a:p>
            <a:r>
              <a:rPr lang="cs-CZ" dirty="0"/>
              <a:t>Zákon č. 108/2006 Sb. o sociálních službách</a:t>
            </a:r>
          </a:p>
          <a:p>
            <a:endParaRPr lang="cs-CZ" dirty="0"/>
          </a:p>
          <a:p>
            <a:pPr lvl="0"/>
            <a:r>
              <a:rPr lang="cs-CZ" dirty="0"/>
              <a:t>Vyhláška č. 505/2006 Sb. ze dne 15. listopadu 2006, kterou se provádějí některá ustanovení zákona o soc. </a:t>
            </a:r>
            <a:r>
              <a:rPr lang="cs-CZ"/>
              <a:t>službách</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67</a:t>
            </a:fld>
            <a:endParaRPr lang="cs-CZ" dirty="0"/>
          </a:p>
        </p:txBody>
      </p:sp>
    </p:spTree>
    <p:extLst>
      <p:ext uri="{BB962C8B-B14F-4D97-AF65-F5344CB8AC3E}">
        <p14:creationId xmlns:p14="http://schemas.microsoft.com/office/powerpoint/2010/main" val="3064199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475656" y="3284984"/>
            <a:ext cx="7272000" cy="730252"/>
          </a:xfrm>
        </p:spPr>
        <p:txBody>
          <a:bodyPr/>
          <a:lstStyle/>
          <a:p>
            <a:r>
              <a:rPr lang="cs-CZ" dirty="0"/>
              <a:t>HODNOCENÍ </a:t>
            </a:r>
            <a:r>
              <a:rPr lang="cs-CZ" dirty="0" err="1"/>
              <a:t>PROJEKTů</a:t>
            </a:r>
            <a:endParaRPr lang="cs-CZ" sz="2400" b="0" kern="1200" cap="none" dirty="0">
              <a:solidFill>
                <a:schemeClr val="tx1"/>
              </a:solidFill>
              <a:latin typeface="+mn-lt"/>
              <a:ea typeface="+mn-ea"/>
              <a:cs typeface="+mn-cs"/>
            </a:endParaRP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321048"/>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39511650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Oprávněných žadatelů</a:t>
            </a:r>
          </a:p>
        </p:txBody>
      </p:sp>
      <p:sp>
        <p:nvSpPr>
          <p:cNvPr id="3" name="Zástupný symbol pro obsah 2"/>
          <p:cNvSpPr>
            <a:spLocks noGrp="1"/>
          </p:cNvSpPr>
          <p:nvPr>
            <p:ph idx="1"/>
          </p:nvPr>
        </p:nvSpPr>
        <p:spPr>
          <a:xfrm>
            <a:off x="540000" y="1800000"/>
            <a:ext cx="8352480" cy="4320000"/>
          </a:xfrm>
        </p:spPr>
        <p:txBody>
          <a:bodyPr/>
          <a:lstStyle/>
          <a:p>
            <a:r>
              <a:rPr lang="cs-CZ" sz="2800" dirty="0"/>
              <a:t>Hodnocení přijatelnosti a formálních náležitostí</a:t>
            </a:r>
            <a:br>
              <a:rPr lang="cs-CZ" sz="2800" dirty="0"/>
            </a:br>
            <a:r>
              <a:rPr lang="cs-CZ" sz="2000" dirty="0"/>
              <a:t>- zaměstnanci MAS</a:t>
            </a:r>
            <a:br>
              <a:rPr lang="cs-CZ" sz="2000" dirty="0"/>
            </a:br>
            <a:r>
              <a:rPr lang="cs-CZ" sz="2000" dirty="0"/>
              <a:t>- žadatel může být vyzván 1x k opravě (doplnění) ve lhůtě 5 dnů</a:t>
            </a:r>
            <a:br>
              <a:rPr lang="cs-CZ" sz="2000" dirty="0"/>
            </a:br>
            <a:r>
              <a:rPr lang="cs-CZ" sz="2000" dirty="0"/>
              <a:t>- limit 30 dnů</a:t>
            </a:r>
          </a:p>
          <a:p>
            <a:r>
              <a:rPr lang="cs-CZ" sz="2800" dirty="0"/>
              <a:t>Věcné hodnocení</a:t>
            </a:r>
            <a:r>
              <a:rPr lang="cs-CZ" sz="2000" dirty="0"/>
              <a:t>– výběrová komise</a:t>
            </a:r>
            <a:br>
              <a:rPr lang="cs-CZ" sz="2000" dirty="0"/>
            </a:br>
            <a:r>
              <a:rPr lang="cs-CZ" sz="2000" dirty="0"/>
              <a:t>- limit 50 dnů</a:t>
            </a:r>
          </a:p>
          <a:p>
            <a:r>
              <a:rPr lang="cs-CZ" sz="2800" dirty="0"/>
              <a:t>Výběr projektů </a:t>
            </a:r>
            <a:r>
              <a:rPr lang="cs-CZ" dirty="0"/>
              <a:t>– provádí valná hromada MAS</a:t>
            </a:r>
          </a:p>
          <a:p>
            <a:r>
              <a:rPr lang="cs-CZ" sz="2800" dirty="0"/>
              <a:t>Kontrola ŘO</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69</a:t>
            </a:fld>
            <a:endParaRPr lang="cs-CZ" dirty="0"/>
          </a:p>
        </p:txBody>
      </p:sp>
    </p:spTree>
    <p:extLst>
      <p:ext uri="{BB962C8B-B14F-4D97-AF65-F5344CB8AC3E}">
        <p14:creationId xmlns:p14="http://schemas.microsoft.com/office/powerpoint/2010/main" val="86080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251520" y="1484784"/>
            <a:ext cx="8352480" cy="5040560"/>
          </a:xfrm>
        </p:spPr>
        <p:txBody>
          <a:bodyPr/>
          <a:lstStyle/>
          <a:p>
            <a:pPr marL="414000" lvl="1" indent="0">
              <a:lnSpc>
                <a:spcPct val="100000"/>
              </a:lnSpc>
              <a:spcBef>
                <a:spcPts val="0"/>
              </a:spcBef>
              <a:buNone/>
            </a:pPr>
            <a:r>
              <a:rPr lang="cs-CZ" sz="2800" b="1" u="sng" cap="all" dirty="0"/>
              <a:t>Cílové skupiny:</a:t>
            </a:r>
          </a:p>
          <a:p>
            <a:pPr marL="414000" lvl="1" indent="0">
              <a:lnSpc>
                <a:spcPct val="100000"/>
              </a:lnSpc>
              <a:spcBef>
                <a:spcPts val="0"/>
              </a:spcBef>
              <a:buNone/>
            </a:pPr>
            <a:endParaRPr lang="cs-CZ" sz="1600" dirty="0"/>
          </a:p>
          <a:p>
            <a:pPr lvl="1">
              <a:lnSpc>
                <a:spcPct val="100000"/>
              </a:lnSpc>
              <a:spcBef>
                <a:spcPts val="0"/>
              </a:spcBef>
              <a:spcAft>
                <a:spcPts val="800"/>
              </a:spcAft>
              <a:buFont typeface="Wingdings" panose="05000000000000000000" pitchFamily="2" charset="2"/>
              <a:buChar char="§"/>
            </a:pPr>
            <a:r>
              <a:rPr lang="cs-CZ" sz="2800" dirty="0"/>
              <a:t>Osoby se zdravotním postižením</a:t>
            </a:r>
          </a:p>
          <a:p>
            <a:pPr lvl="1">
              <a:lnSpc>
                <a:spcPct val="100000"/>
              </a:lnSpc>
              <a:spcBef>
                <a:spcPts val="0"/>
              </a:spcBef>
              <a:spcAft>
                <a:spcPts val="800"/>
              </a:spcAft>
              <a:buFont typeface="Wingdings" panose="05000000000000000000" pitchFamily="2" charset="2"/>
              <a:buChar char="§"/>
            </a:pPr>
            <a:r>
              <a:rPr lang="cs-CZ" sz="2800" dirty="0"/>
              <a:t>Osoby sociálně vyloučené a osoby sociálním vyloučením ohrožené</a:t>
            </a:r>
          </a:p>
          <a:p>
            <a:pPr lvl="1">
              <a:lnSpc>
                <a:spcPct val="100000"/>
              </a:lnSpc>
              <a:spcBef>
                <a:spcPts val="0"/>
              </a:spcBef>
              <a:spcAft>
                <a:spcPts val="800"/>
              </a:spcAft>
              <a:buFont typeface="Wingdings" panose="05000000000000000000" pitchFamily="2" charset="2"/>
              <a:buChar char="§"/>
            </a:pPr>
            <a:r>
              <a:rPr lang="cs-CZ" sz="2800" dirty="0"/>
              <a:t>Osoby pečující o jiné závislé osoby</a:t>
            </a:r>
          </a:p>
          <a:p>
            <a:pPr lvl="1">
              <a:lnSpc>
                <a:spcPct val="100000"/>
              </a:lnSpc>
              <a:spcBef>
                <a:spcPts val="0"/>
              </a:spcBef>
              <a:spcAft>
                <a:spcPts val="800"/>
              </a:spcAft>
              <a:buFont typeface="Wingdings" panose="05000000000000000000" pitchFamily="2" charset="2"/>
              <a:buChar char="§"/>
            </a:pPr>
            <a:r>
              <a:rPr lang="cs-CZ" sz="2800" dirty="0"/>
              <a:t>Osoby ohrožené specifickými zdravotními riziky</a:t>
            </a:r>
          </a:p>
          <a:p>
            <a:pPr lvl="1">
              <a:lnSpc>
                <a:spcPct val="100000"/>
              </a:lnSpc>
              <a:spcBef>
                <a:spcPts val="0"/>
              </a:spcBef>
              <a:spcAft>
                <a:spcPts val="800"/>
              </a:spcAft>
              <a:buFont typeface="Wingdings" panose="05000000000000000000" pitchFamily="2" charset="2"/>
              <a:buChar char="§"/>
            </a:pPr>
            <a:r>
              <a:rPr lang="cs-CZ" sz="2800" dirty="0"/>
              <a:t>Rodiče samoživitelé</a:t>
            </a:r>
          </a:p>
          <a:p>
            <a:pPr lvl="1">
              <a:lnSpc>
                <a:spcPct val="100000"/>
              </a:lnSpc>
              <a:spcBef>
                <a:spcPts val="0"/>
              </a:spcBef>
              <a:spcAft>
                <a:spcPts val="800"/>
              </a:spcAft>
              <a:buFont typeface="Wingdings" panose="05000000000000000000" pitchFamily="2" charset="2"/>
              <a:buChar char="§"/>
            </a:pPr>
            <a:r>
              <a:rPr lang="cs-CZ" sz="2800" dirty="0"/>
              <a:t>Osoby dlouhodobě či opakovaně nezaměstnané</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a:t>
            </a:fld>
            <a:endParaRPr lang="cs-CZ" dirty="0"/>
          </a:p>
        </p:txBody>
      </p:sp>
    </p:spTree>
    <p:extLst>
      <p:ext uri="{BB962C8B-B14F-4D97-AF65-F5344CB8AC3E}">
        <p14:creationId xmlns:p14="http://schemas.microsoft.com/office/powerpoint/2010/main" val="10968856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475656" y="3284984"/>
            <a:ext cx="7272000" cy="730252"/>
          </a:xfrm>
        </p:spPr>
        <p:txBody>
          <a:bodyPr/>
          <a:lstStyle/>
          <a:p>
            <a:r>
              <a:rPr lang="cs-CZ" dirty="0"/>
              <a:t>Děkujeme za pozornost</a:t>
            </a:r>
            <a:endParaRPr lang="cs-CZ" sz="2400" b="0" kern="1200" cap="none" dirty="0">
              <a:solidFill>
                <a:schemeClr val="tx1"/>
              </a:solidFill>
              <a:latin typeface="+mn-lt"/>
              <a:ea typeface="+mn-ea"/>
              <a:cs typeface="+mn-cs"/>
            </a:endParaRP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321048"/>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42070947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979712" y="3356992"/>
            <a:ext cx="7272000" cy="730252"/>
          </a:xfrm>
        </p:spPr>
        <p:txBody>
          <a:bodyPr/>
          <a:lstStyle/>
          <a:p>
            <a:r>
              <a:rPr lang="cs-CZ" dirty="0"/>
              <a:t>Prostor pro dotazy</a:t>
            </a:r>
            <a:endParaRPr lang="cs-CZ" sz="2400" b="0" kern="1200" cap="none" dirty="0">
              <a:solidFill>
                <a:schemeClr val="tx1"/>
              </a:solidFill>
              <a:latin typeface="+mn-lt"/>
              <a:ea typeface="+mn-ea"/>
              <a:cs typeface="+mn-cs"/>
            </a:endParaRP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1259632" y="3429000"/>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328066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360000" y="1412776"/>
            <a:ext cx="8532480" cy="5112568"/>
          </a:xfrm>
        </p:spPr>
        <p:txBody>
          <a:bodyPr/>
          <a:lstStyle/>
          <a:p>
            <a:pPr marL="0" indent="0">
              <a:buNone/>
            </a:pPr>
            <a:r>
              <a:rPr lang="cs-CZ" cap="all" dirty="0"/>
              <a:t>034/03_16_047/CLLD_15_01_271</a:t>
            </a:r>
          </a:p>
          <a:p>
            <a:pPr marL="0" indent="0">
              <a:buNone/>
            </a:pPr>
            <a:r>
              <a:rPr lang="cs-CZ" b="1" cap="all" dirty="0"/>
              <a:t>Podpora odlehčovacích služeb pro osoby se sníženou soběstačností, sociální rehabilitace a sociálně aktivizační služby pro rodiny s dětmi</a:t>
            </a:r>
          </a:p>
          <a:p>
            <a:pPr lvl="1">
              <a:lnSpc>
                <a:spcPct val="100000"/>
              </a:lnSpc>
              <a:spcBef>
                <a:spcPts val="0"/>
              </a:spcBef>
            </a:pPr>
            <a:endParaRPr lang="cs-CZ" dirty="0"/>
          </a:p>
          <a:p>
            <a:pPr lvl="1">
              <a:lnSpc>
                <a:spcPct val="100000"/>
              </a:lnSpc>
              <a:spcBef>
                <a:spcPts val="0"/>
              </a:spcBef>
            </a:pPr>
            <a:r>
              <a:rPr lang="cs-CZ" dirty="0"/>
              <a:t>podpora odlehčovacích služeb pro osoby se sníženou soběstačností, především pro osoby se zdravotním postižením spojeným i s věkovou nemohoucností</a:t>
            </a:r>
          </a:p>
          <a:p>
            <a:pPr lvl="1">
              <a:lnSpc>
                <a:spcPct val="100000"/>
              </a:lnSpc>
              <a:spcBef>
                <a:spcPts val="0"/>
              </a:spcBef>
            </a:pPr>
            <a:r>
              <a:rPr lang="cs-CZ" dirty="0"/>
              <a:t>podpora souboru specifických činností v oblasti sociální rehabilitace </a:t>
            </a:r>
            <a:br>
              <a:rPr lang="cs-CZ" dirty="0"/>
            </a:br>
            <a:r>
              <a:rPr lang="cs-CZ" dirty="0"/>
              <a:t>k posilování jejich soběstačnosti</a:t>
            </a:r>
          </a:p>
          <a:p>
            <a:pPr lvl="1">
              <a:lnSpc>
                <a:spcPct val="100000"/>
              </a:lnSpc>
              <a:spcBef>
                <a:spcPts val="0"/>
              </a:spcBef>
            </a:pPr>
            <a:r>
              <a:rPr lang="cs-CZ" dirty="0"/>
              <a:t>poskytování péče rodinám sociálně aktivizačními službami, které eliminují rizika sociální exkluze</a:t>
            </a:r>
          </a:p>
        </p:txBody>
      </p:sp>
      <p:sp>
        <p:nvSpPr>
          <p:cNvPr id="5" name="TextovéPole 4"/>
          <p:cNvSpPr txBox="1"/>
          <p:nvPr/>
        </p:nvSpPr>
        <p:spPr>
          <a:xfrm>
            <a:off x="4283968" y="6134342"/>
            <a:ext cx="4608512" cy="400110"/>
          </a:xfrm>
          <a:prstGeom prst="rect">
            <a:avLst/>
          </a:prstGeom>
          <a:noFill/>
        </p:spPr>
        <p:txBody>
          <a:bodyPr wrap="square" rtlCol="0">
            <a:spAutoFit/>
          </a:bodyPr>
          <a:lstStyle/>
          <a:p>
            <a:pPr algn="r"/>
            <a:r>
              <a:rPr lang="cs-CZ" i="1" dirty="0">
                <a:solidFill>
                  <a:srgbClr val="FF0000"/>
                </a:solidFill>
              </a:rPr>
              <a:t>alokace: </a:t>
            </a:r>
            <a:r>
              <a:rPr lang="cs-CZ" sz="2000" b="1" i="1" dirty="0">
                <a:solidFill>
                  <a:srgbClr val="FF0000"/>
                </a:solidFill>
              </a:rPr>
              <a:t>4.326.000Kč</a:t>
            </a:r>
          </a:p>
        </p:txBody>
      </p:sp>
    </p:spTree>
    <p:extLst>
      <p:ext uri="{BB962C8B-B14F-4D97-AF65-F5344CB8AC3E}">
        <p14:creationId xmlns:p14="http://schemas.microsoft.com/office/powerpoint/2010/main" val="234573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251520" y="1772816"/>
            <a:ext cx="8352480" cy="4752528"/>
          </a:xfrm>
        </p:spPr>
        <p:txBody>
          <a:bodyPr/>
          <a:lstStyle/>
          <a:p>
            <a:pPr lvl="1">
              <a:lnSpc>
                <a:spcPct val="100000"/>
              </a:lnSpc>
              <a:spcBef>
                <a:spcPts val="0"/>
              </a:spcBef>
            </a:pPr>
            <a:r>
              <a:rPr lang="cs-CZ" sz="2800" dirty="0"/>
              <a:t>Sociálně aktivizační služby pro rodiny s dětmi</a:t>
            </a:r>
          </a:p>
          <a:p>
            <a:pPr lvl="1">
              <a:lnSpc>
                <a:spcPct val="100000"/>
              </a:lnSpc>
              <a:spcBef>
                <a:spcPts val="0"/>
              </a:spcBef>
            </a:pPr>
            <a:r>
              <a:rPr lang="cs-CZ" sz="2800" dirty="0"/>
              <a:t>Raná péče</a:t>
            </a:r>
          </a:p>
          <a:p>
            <a:pPr lvl="1">
              <a:lnSpc>
                <a:spcPct val="100000"/>
              </a:lnSpc>
              <a:spcBef>
                <a:spcPts val="0"/>
              </a:spcBef>
            </a:pPr>
            <a:r>
              <a:rPr lang="cs-CZ" sz="2800" dirty="0"/>
              <a:t>Sociální rehabilitace</a:t>
            </a:r>
          </a:p>
          <a:p>
            <a:pPr lvl="1">
              <a:lnSpc>
                <a:spcPct val="100000"/>
              </a:lnSpc>
              <a:spcBef>
                <a:spcPts val="0"/>
              </a:spcBef>
            </a:pPr>
            <a:r>
              <a:rPr lang="cs-CZ" sz="2800" dirty="0"/>
              <a:t>Podpora samostatného bydlení</a:t>
            </a:r>
          </a:p>
          <a:p>
            <a:pPr lvl="1">
              <a:lnSpc>
                <a:spcPct val="100000"/>
              </a:lnSpc>
              <a:spcBef>
                <a:spcPts val="0"/>
              </a:spcBef>
            </a:pPr>
            <a:r>
              <a:rPr lang="cs-CZ" sz="2800" dirty="0"/>
              <a:t>Odlehčovací služby</a:t>
            </a:r>
          </a:p>
          <a:p>
            <a:pPr lvl="1">
              <a:lnSpc>
                <a:spcPct val="100000"/>
              </a:lnSpc>
              <a:spcBef>
                <a:spcPts val="0"/>
              </a:spcBef>
            </a:pPr>
            <a:r>
              <a:rPr lang="cs-CZ" sz="2800" dirty="0"/>
              <a:t>Odborné sociální poradenství</a:t>
            </a:r>
          </a:p>
          <a:p>
            <a:pPr lvl="1">
              <a:lnSpc>
                <a:spcPct val="100000"/>
              </a:lnSpc>
              <a:spcBef>
                <a:spcPts val="0"/>
              </a:spcBef>
            </a:pPr>
            <a:endParaRPr lang="cs-CZ" sz="2400" dirty="0"/>
          </a:p>
          <a:p>
            <a:pPr lvl="1">
              <a:lnSpc>
                <a:spcPct val="100000"/>
              </a:lnSpc>
              <a:spcBef>
                <a:spcPts val="0"/>
              </a:spcBef>
            </a:pPr>
            <a:r>
              <a:rPr lang="cs-CZ" dirty="0"/>
              <a:t>Aktivity nad rámec aktivit dle zák. 108/2006Sb., o soc. službách</a:t>
            </a:r>
          </a:p>
          <a:p>
            <a:pPr lvl="1">
              <a:lnSpc>
                <a:spcPct val="100000"/>
              </a:lnSpc>
              <a:spcBef>
                <a:spcPts val="0"/>
              </a:spcBef>
            </a:pP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9</a:t>
            </a:fld>
            <a:endParaRPr lang="cs-CZ" dirty="0"/>
          </a:p>
        </p:txBody>
      </p:sp>
    </p:spTree>
    <p:extLst>
      <p:ext uri="{BB962C8B-B14F-4D97-AF65-F5344CB8AC3E}">
        <p14:creationId xmlns:p14="http://schemas.microsoft.com/office/powerpoint/2010/main" val="2507660942"/>
      </p:ext>
    </p:extLst>
  </p:cSld>
  <p:clrMapOvr>
    <a:masterClrMapping/>
  </p:clrMapOvr>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Template>
  <TotalTime>3044</TotalTime>
  <Words>5497</Words>
  <Application>Microsoft Office PowerPoint</Application>
  <PresentationFormat>Předvádění na obrazovce (4:3)</PresentationFormat>
  <Paragraphs>943</Paragraphs>
  <Slides>71</Slides>
  <Notes>52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71</vt:i4>
      </vt:variant>
    </vt:vector>
  </HeadingPairs>
  <TitlesOfParts>
    <vt:vector size="78" baseType="lpstr">
      <vt:lpstr>Arial</vt:lpstr>
      <vt:lpstr>Calibri</vt:lpstr>
      <vt:lpstr>Courier New</vt:lpstr>
      <vt:lpstr>Times New Roman</vt:lpstr>
      <vt:lpstr>Wingdings</vt:lpstr>
      <vt:lpstr>Wingdings 3</vt:lpstr>
      <vt:lpstr>prezentace</vt:lpstr>
      <vt:lpstr>SEMINÁŘ PRO ŽADATELE OP Zaměstnanost</vt:lpstr>
      <vt:lpstr>Harmonogram semináře</vt:lpstr>
      <vt:lpstr>Představení výzev</vt:lpstr>
      <vt:lpstr>Příprava žádosti o podporu</vt:lpstr>
      <vt:lpstr>Příprava žádosti o podporu</vt:lpstr>
      <vt:lpstr>Příprava žádosti o podporu</vt:lpstr>
      <vt:lpstr>Příprava žádosti o podporu</vt:lpstr>
      <vt:lpstr>Příprava žádosti o podporu</vt:lpstr>
      <vt:lpstr>Příprava žádosti o podporu</vt:lpstr>
      <vt:lpstr>Příprava žádosti o podporu</vt:lpstr>
      <vt:lpstr>Příprava žádosti o podporu</vt:lpstr>
      <vt:lpstr>Příprava žádosti o podporu</vt:lpstr>
      <vt:lpstr>Projektová žádost</vt:lpstr>
      <vt:lpstr>Příprava žádosti o podporu</vt:lpstr>
      <vt:lpstr>Příprava žádosti o podporu</vt:lpstr>
      <vt:lpstr>Příprava žádosti o podporu</vt:lpstr>
      <vt:lpstr>Příprava žádosti o podporu</vt:lpstr>
      <vt:lpstr>Příprava žádosti o podporu</vt:lpstr>
      <vt:lpstr>Logický rámec projektové žádosti</vt:lpstr>
      <vt:lpstr>Projektová žádost  clld v IS KP14+</vt:lpstr>
      <vt:lpstr>Podání projektové žádosti v opz</vt:lpstr>
      <vt:lpstr>Podání projektové žádosti v opz</vt:lpstr>
      <vt:lpstr>Titulní obrazovka Is kp14+</vt:lpstr>
      <vt:lpstr>Základní menu</vt:lpstr>
      <vt:lpstr>Vytvoření nové žádosti</vt:lpstr>
      <vt:lpstr>Vytvoření nové žádosti</vt:lpstr>
      <vt:lpstr>Pravidla pro vyplňování žádosti</vt:lpstr>
      <vt:lpstr>indikátory</vt:lpstr>
      <vt:lpstr>Indikátory POVINNÉ K NAPLNĚNÍ</vt:lpstr>
      <vt:lpstr>Indikátory povinné k vykazování</vt:lpstr>
      <vt:lpstr>Finanční plán</vt:lpstr>
      <vt:lpstr>VEŘEJNÉ ZAKÁZKY</vt:lpstr>
      <vt:lpstr>Veřejné zakázky</vt:lpstr>
      <vt:lpstr>Kontrola</vt:lpstr>
      <vt:lpstr>Finalizace</vt:lpstr>
      <vt:lpstr>podpis a podání žádosti</vt:lpstr>
      <vt:lpstr>podpis žádosti </vt:lpstr>
      <vt:lpstr>podpis žádosti </vt:lpstr>
      <vt:lpstr>Stav žádosti </vt:lpstr>
      <vt:lpstr>Způsobilost výdajů</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PŘÍJMY PROJEKTU</vt:lpstr>
      <vt:lpstr>časová způsobilost výdajů</vt:lpstr>
      <vt:lpstr>Sociální služby a další programy a činnosti  v oblasti sociálního začleňování</vt:lpstr>
      <vt:lpstr>Vymezení Oprávněných žadatelů</vt:lpstr>
      <vt:lpstr>Vymezení oprávněných partnerů</vt:lpstr>
      <vt:lpstr>Křížové financování</vt:lpstr>
      <vt:lpstr> Veřejná podpora</vt:lpstr>
      <vt:lpstr>Povinná příloha žádosti o podporu</vt:lpstr>
      <vt:lpstr>PŘÍKLADY – Nákup vozidla</vt:lpstr>
      <vt:lpstr>příklady</vt:lpstr>
      <vt:lpstr>Pověření kraje/obce </vt:lpstr>
      <vt:lpstr>Právní předpisy</vt:lpstr>
      <vt:lpstr>HODNOCENÍ PROJEKTů</vt:lpstr>
      <vt:lpstr>Vymezení Oprávněných žadatelů</vt:lpstr>
      <vt:lpstr>Děkujeme za pozornost</vt:lpstr>
      <vt:lpstr>Prostor pro dotazy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ROZLOŽENÍ SNÍMKŮ A TISK PREZENTACÍ</dc:title>
  <dc:creator>Murlová Kateřina Mgr. (MPSV)</dc:creator>
  <cp:lastModifiedBy>uzivatel</cp:lastModifiedBy>
  <cp:revision>408</cp:revision>
  <cp:lastPrinted>2017-02-20T08:00:13Z</cp:lastPrinted>
  <dcterms:created xsi:type="dcterms:W3CDTF">2015-02-20T08:23:15Z</dcterms:created>
  <dcterms:modified xsi:type="dcterms:W3CDTF">2017-02-20T08:01:43Z</dcterms:modified>
</cp:coreProperties>
</file>